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49" r:id="rId2"/>
  </p:sldMasterIdLst>
  <p:notesMasterIdLst>
    <p:notesMasterId r:id="rId9"/>
  </p:notesMasterIdLst>
  <p:sldIdLst>
    <p:sldId id="334" r:id="rId3"/>
    <p:sldId id="357" r:id="rId4"/>
    <p:sldId id="358" r:id="rId5"/>
    <p:sldId id="359" r:id="rId6"/>
    <p:sldId id="350" r:id="rId7"/>
    <p:sldId id="349" r:id="rId8"/>
  </p:sldIdLst>
  <p:sldSz cx="11522075" cy="6480175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1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496"/>
    <a:srgbClr val="FFFFFF"/>
    <a:srgbClr val="D4D9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1" d="100"/>
          <a:sy n="81" d="100"/>
        </p:scale>
        <p:origin x="474" y="96"/>
      </p:cViewPr>
      <p:guideLst>
        <p:guide orient="horz" pos="2041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400333F-E91B-49EB-B832-7B3C10FA5AA9}" type="datetimeFigureOut">
              <a:rPr lang="en-US" altLang="en-US"/>
              <a:pPr>
                <a:defRPr/>
              </a:pPr>
              <a:t>12/4/2019</a:t>
            </a:fld>
            <a:endParaRPr lang="pt-B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noProof="0" smtClean="0"/>
              <a:t>Click to edit Master text styles</a:t>
            </a:r>
          </a:p>
          <a:p>
            <a:pPr lvl="1"/>
            <a:r>
              <a:rPr lang="x-none" noProof="0" smtClean="0"/>
              <a:t>Second level</a:t>
            </a:r>
          </a:p>
          <a:p>
            <a:pPr lvl="2"/>
            <a:r>
              <a:rPr lang="x-none" noProof="0" smtClean="0"/>
              <a:t>Third level</a:t>
            </a:r>
          </a:p>
          <a:p>
            <a:pPr lvl="3"/>
            <a:r>
              <a:rPr lang="x-none" noProof="0" smtClean="0"/>
              <a:t>Fourth level</a:t>
            </a:r>
          </a:p>
          <a:p>
            <a:pPr lvl="4"/>
            <a:r>
              <a:rPr lang="x-none" noProof="0" smtClean="0"/>
              <a:t>Fifth level</a:t>
            </a:r>
            <a:endParaRPr lang="pt-BR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B6AE2B-D94F-4196-AD9D-2E1A4CECFC3E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60500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43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354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11522075" cy="6480175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0"/>
          <p:cNvSpPr/>
          <p:nvPr/>
        </p:nvSpPr>
        <p:spPr>
          <a:xfrm>
            <a:off x="0" y="3060700"/>
            <a:ext cx="179388" cy="35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 userDrawn="1"/>
        </p:nvSpPr>
        <p:spPr>
          <a:xfrm>
            <a:off x="0" y="6119813"/>
            <a:ext cx="11520488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7" name="Picture 7" descr="D:\users\mazza\[TecGraf]\[Logos]\Branco\Tecgraf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2771775"/>
            <a:ext cx="31702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3060000"/>
            <a:ext cx="10801637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437" y="3780000"/>
            <a:ext cx="10801200" cy="14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901840-5A8D-4AFD-97CB-F952B9BE00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20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09623A-054A-4D29-919E-F3A944C467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11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3504" y="259508"/>
            <a:ext cx="2592467" cy="55291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104" y="259508"/>
            <a:ext cx="7585366" cy="5529149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DC2ABE-B906-4261-91DC-BBB2A6C631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472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apa Tec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0"/>
          </p:nvPr>
        </p:nvSpPr>
        <p:spPr>
          <a:xfrm>
            <a:off x="5400973" y="6152893"/>
            <a:ext cx="718630" cy="267280"/>
          </a:xfrm>
        </p:spPr>
        <p:txBody>
          <a:bodyPr/>
          <a:lstStyle>
            <a:lvl1pPr>
              <a:defRPr sz="1323"/>
            </a:lvl1pPr>
          </a:lstStyle>
          <a:p>
            <a:pPr>
              <a:defRPr/>
            </a:pPr>
            <a:r>
              <a:rPr lang="en-US"/>
              <a:t>‘</a:t>
            </a:r>
          </a:p>
        </p:txBody>
      </p:sp>
    </p:spTree>
    <p:extLst>
      <p:ext uri="{BB962C8B-B14F-4D97-AF65-F5344CB8AC3E}">
        <p14:creationId xmlns:p14="http://schemas.microsoft.com/office/powerpoint/2010/main" val="1128670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11522075" cy="6480175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0"/>
          <p:cNvSpPr/>
          <p:nvPr/>
        </p:nvSpPr>
        <p:spPr>
          <a:xfrm>
            <a:off x="0" y="3060700"/>
            <a:ext cx="179388" cy="358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 userDrawn="1"/>
        </p:nvSpPr>
        <p:spPr>
          <a:xfrm>
            <a:off x="0" y="6119813"/>
            <a:ext cx="11520488" cy="36036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7" name="Picture 7" descr="D:\users\mazza\[TecGraf]\[Logos]\Branco\Tecgraf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2771775"/>
            <a:ext cx="31702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9" y="3060000"/>
            <a:ext cx="10801637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437" y="3780000"/>
            <a:ext cx="10801200" cy="14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EB02B48-7BD1-4F98-A785-EDDDD9E7AC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462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708EB5-4B98-4581-85BF-6A0CD5D8ED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959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4" y="4164113"/>
            <a:ext cx="9793764" cy="12870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164" y="2746575"/>
            <a:ext cx="9793764" cy="1417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12606A-65CC-4372-9383-963C3EE3FD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4704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104" y="1512041"/>
            <a:ext cx="508891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7055" y="1512041"/>
            <a:ext cx="5088916" cy="4276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94EC1F-3AE3-481D-97F3-C7C282FADC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0337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450540"/>
            <a:ext cx="5090917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104" y="2055056"/>
            <a:ext cx="5090917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055" y="1450540"/>
            <a:ext cx="5092917" cy="604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055" y="2055056"/>
            <a:ext cx="5092917" cy="37336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254936-DBEF-487F-819A-B38DD9F1BE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3891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04AB90-EA66-418E-B23F-A46E8197A5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67641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5574235-913E-46CC-9369-AF1886C9A1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584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CC1592-D22B-419C-A7D2-402428F744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494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05" y="258007"/>
            <a:ext cx="3790683" cy="10980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811" y="258007"/>
            <a:ext cx="6441160" cy="5530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105" y="1356037"/>
            <a:ext cx="3790683" cy="44326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2CDA5D6-148E-49B6-97D9-75EFCCE57C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47263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407" y="4536122"/>
            <a:ext cx="6913245" cy="5355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8407" y="579016"/>
            <a:ext cx="6913245" cy="388810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8407" y="5071637"/>
            <a:ext cx="6913245" cy="7605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5C7B2A-C842-44C7-AF7B-C925C3C8BA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160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079868-B350-4599-8E62-AC444F465B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6868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53504" y="259508"/>
            <a:ext cx="2592467" cy="55291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6104" y="259508"/>
            <a:ext cx="7585366" cy="55291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F9BC60-C5D4-4BD5-89A8-BA5847D645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616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64" y="4164113"/>
            <a:ext cx="9793764" cy="12870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164" y="2746575"/>
            <a:ext cx="9793764" cy="1417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A73393D-4D2D-430C-8195-127ED27072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306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104" y="1512041"/>
            <a:ext cx="5088916" cy="427661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7055" y="1512041"/>
            <a:ext cx="5088916" cy="427661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7AF161-7018-4B0D-A214-172BA9E439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341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104" y="1450540"/>
            <a:ext cx="5090917" cy="6045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104" y="2055056"/>
            <a:ext cx="5090917" cy="373360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53055" y="1450540"/>
            <a:ext cx="5092917" cy="60451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53055" y="2055056"/>
            <a:ext cx="5092917" cy="3733601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B75FA0-8AB1-4B3A-95F6-2BC382D1A8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2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9"/>
          <p:cNvSpPr/>
          <p:nvPr/>
        </p:nvSpPr>
        <p:spPr>
          <a:xfrm>
            <a:off x="0" y="179388"/>
            <a:ext cx="1793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E08C62-0AA0-4DF2-944D-FBA0D63BB0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22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0A3C25-D8E1-4323-9806-121CE536EB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67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105" y="258007"/>
            <a:ext cx="3790683" cy="10980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811" y="258007"/>
            <a:ext cx="6441160" cy="553065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6105" y="1356037"/>
            <a:ext cx="3790683" cy="443262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6146A6-FAAD-4A33-9DCF-53C47EF817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460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8407" y="4536122"/>
            <a:ext cx="6913245" cy="5355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58407" y="579016"/>
            <a:ext cx="6913245" cy="3888105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58407" y="5071637"/>
            <a:ext cx="6913245" cy="76052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0C28ACC-C32E-4A55-A305-3B656F7617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104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119813"/>
            <a:ext cx="115204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60363" y="179388"/>
            <a:ext cx="107997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60363" y="900113"/>
            <a:ext cx="10799762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9" name="Picture 7" descr="D:\users\mazza\[TecGraf]\[Logos]\Branco\Tecgraf.wmf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6156325"/>
            <a:ext cx="9731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6173788"/>
            <a:ext cx="2524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675" y="6191250"/>
            <a:ext cx="719138" cy="2174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chemeClr val="bg1"/>
                </a:solidFill>
                <a:cs typeface="Arial" charset="0"/>
              </a:defRPr>
            </a:lvl1pPr>
          </a:lstStyle>
          <a:p>
            <a:fld id="{297E1551-03D4-4449-9F26-E6956943139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119813"/>
            <a:ext cx="179388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29" r:id="rId3"/>
    <p:sldLayoutId id="2147484241" r:id="rId4"/>
    <p:sldLayoutId id="2147484242" r:id="rId5"/>
    <p:sldLayoutId id="2147484243" r:id="rId6"/>
    <p:sldLayoutId id="2147484230" r:id="rId7"/>
    <p:sldLayoutId id="2147484231" r:id="rId8"/>
    <p:sldLayoutId id="2147484232" r:id="rId9"/>
    <p:sldLayoutId id="2147484244" r:id="rId10"/>
    <p:sldLayoutId id="2147484233" r:id="rId11"/>
    <p:sldLayoutId id="214748425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326496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7F7F7F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rgbClr val="7F7F7F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119813"/>
            <a:ext cx="11520488" cy="360362"/>
          </a:xfrm>
          <a:prstGeom prst="rect">
            <a:avLst/>
          </a:prstGeom>
          <a:solidFill>
            <a:srgbClr val="3264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360363" y="179388"/>
            <a:ext cx="107997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60363" y="900113"/>
            <a:ext cx="10799762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2053" name="Picture 7" descr="D:\users\mazza\[TecGraf]\[Logos]\Branco\Tecgraf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6156325"/>
            <a:ext cx="973137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6173788"/>
            <a:ext cx="2524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00675" y="6191250"/>
            <a:ext cx="719138" cy="2174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chemeClr val="bg1"/>
                </a:solidFill>
                <a:cs typeface="Arial" charset="0"/>
              </a:defRPr>
            </a:lvl1pPr>
          </a:lstStyle>
          <a:p>
            <a:fld id="{16CA2FC0-4F3F-49B3-80F5-C869E2F3A17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119813"/>
            <a:ext cx="179388" cy="36036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5" r:id="rId1"/>
    <p:sldLayoutId id="2147484246" r:id="rId2"/>
    <p:sldLayoutId id="2147484234" r:id="rId3"/>
    <p:sldLayoutId id="2147484247" r:id="rId4"/>
    <p:sldLayoutId id="2147484248" r:id="rId5"/>
    <p:sldLayoutId id="2147484249" r:id="rId6"/>
    <p:sldLayoutId id="2147484235" r:id="rId7"/>
    <p:sldLayoutId id="2147484236" r:id="rId8"/>
    <p:sldLayoutId id="2147484237" r:id="rId9"/>
    <p:sldLayoutId id="2147484250" r:id="rId10"/>
    <p:sldLayoutId id="214748423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326496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32649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5406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1.png"/><Relationship Id="rId3" Type="http://schemas.openxmlformats.org/officeDocument/2006/relationships/image" Target="../media/image671.png"/><Relationship Id="rId21" Type="http://schemas.openxmlformats.org/officeDocument/2006/relationships/image" Target="../media/image79.png"/><Relationship Id="rId7" Type="http://schemas.openxmlformats.org/officeDocument/2006/relationships/image" Target="../media/image68.png"/><Relationship Id="rId12" Type="http://schemas.openxmlformats.org/officeDocument/2006/relationships/image" Target="../media/image53.png"/><Relationship Id="rId2" Type="http://schemas.openxmlformats.org/officeDocument/2006/relationships/notesSlide" Target="../notesSlides/notesSlide1.xml"/><Relationship Id="rId20" Type="http://schemas.openxmlformats.org/officeDocument/2006/relationships/image" Target="../media/image5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3.png"/><Relationship Id="rId11" Type="http://schemas.openxmlformats.org/officeDocument/2006/relationships/image" Target="../media/image78.png"/><Relationship Id="rId23" Type="http://schemas.openxmlformats.org/officeDocument/2006/relationships/image" Target="../media/image80.png"/><Relationship Id="rId10" Type="http://schemas.openxmlformats.org/officeDocument/2006/relationships/image" Target="../media/image77.png"/><Relationship Id="rId19" Type="http://schemas.openxmlformats.org/officeDocument/2006/relationships/image" Target="../media/image72.png"/><Relationship Id="rId9" Type="http://schemas.openxmlformats.org/officeDocument/2006/relationships/image" Target="../media/image71.png"/><Relationship Id="rId22" Type="http://schemas.openxmlformats.org/officeDocument/2006/relationships/image" Target="../media/image5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8" Type="http://schemas.openxmlformats.org/officeDocument/2006/relationships/image" Target="../media/image53.png"/><Relationship Id="rId26" Type="http://schemas.openxmlformats.org/officeDocument/2006/relationships/image" Target="../media/image56.png"/><Relationship Id="rId3" Type="http://schemas.openxmlformats.org/officeDocument/2006/relationships/image" Target="../media/image450.png"/><Relationship Id="rId21" Type="http://schemas.openxmlformats.org/officeDocument/2006/relationships/image" Target="../media/image74.png"/><Relationship Id="rId7" Type="http://schemas.openxmlformats.org/officeDocument/2006/relationships/image" Target="../media/image64.png"/><Relationship Id="rId17" Type="http://schemas.openxmlformats.org/officeDocument/2006/relationships/image" Target="../media/image59.png"/><Relationship Id="rId25" Type="http://schemas.openxmlformats.org/officeDocument/2006/relationships/image" Target="../media/image5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70.png"/><Relationship Id="rId20" Type="http://schemas.openxmlformats.org/officeDocument/2006/relationships/image" Target="../media/image7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3.png"/><Relationship Id="rId11" Type="http://schemas.openxmlformats.org/officeDocument/2006/relationships/image" Target="../media/image52.png"/><Relationship Id="rId24" Type="http://schemas.openxmlformats.org/officeDocument/2006/relationships/image" Target="../media/image54.png"/><Relationship Id="rId32" Type="http://schemas.openxmlformats.org/officeDocument/2006/relationships/image" Target="../media/image60.png"/><Relationship Id="rId15" Type="http://schemas.openxmlformats.org/officeDocument/2006/relationships/image" Target="../media/image69.png"/><Relationship Id="rId23" Type="http://schemas.openxmlformats.org/officeDocument/2006/relationships/image" Target="../media/image76.png"/><Relationship Id="rId28" Type="http://schemas.openxmlformats.org/officeDocument/2006/relationships/image" Target="../media/image58.png"/><Relationship Id="rId10" Type="http://schemas.openxmlformats.org/officeDocument/2006/relationships/image" Target="../media/image510.png"/><Relationship Id="rId19" Type="http://schemas.openxmlformats.org/officeDocument/2006/relationships/image" Target="../media/image72.png"/><Relationship Id="rId31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Relationship Id="rId22" Type="http://schemas.openxmlformats.org/officeDocument/2006/relationships/image" Target="../media/image75.png"/><Relationship Id="rId27" Type="http://schemas.openxmlformats.org/officeDocument/2006/relationships/image" Target="../media/image57.png"/><Relationship Id="rId30" Type="http://schemas.openxmlformats.org/officeDocument/2006/relationships/image" Target="../media/image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ctrTitle"/>
          </p:nvPr>
        </p:nvSpPr>
        <p:spPr>
          <a:xfrm>
            <a:off x="360363" y="3060700"/>
            <a:ext cx="10801350" cy="358775"/>
          </a:xfrm>
        </p:spPr>
        <p:txBody>
          <a:bodyPr/>
          <a:lstStyle/>
          <a:p>
            <a:r>
              <a:rPr lang="en-US" dirty="0" err="1" smtClean="0"/>
              <a:t>GeMA</a:t>
            </a:r>
            <a:r>
              <a:rPr lang="en-US" dirty="0" smtClean="0"/>
              <a:t> coupling strategies</a:t>
            </a:r>
            <a:br>
              <a:rPr lang="en-US" dirty="0" smtClean="0"/>
            </a:br>
            <a:r>
              <a:rPr lang="en-US" dirty="0" err="1" smtClean="0"/>
              <a:t>Geoflux</a:t>
            </a:r>
            <a:r>
              <a:rPr lang="en-US" dirty="0" smtClean="0"/>
              <a:t> </a:t>
            </a:r>
            <a:r>
              <a:rPr lang="en-US" dirty="0" smtClean="0"/>
              <a:t>Lib</a:t>
            </a:r>
            <a:endParaRPr lang="en-US" altLang="pt-BR" dirty="0" smtClean="0">
              <a:ea typeface="ＭＳ Ｐゴシック" pitchFamily="34" charset="-128"/>
            </a:endParaRPr>
          </a:p>
        </p:txBody>
      </p:sp>
      <p:sp>
        <p:nvSpPr>
          <p:cNvPr id="16387" name="Subtítulo 2"/>
          <p:cNvSpPr>
            <a:spLocks noGrp="1"/>
          </p:cNvSpPr>
          <p:nvPr>
            <p:ph type="subTitle" idx="1"/>
          </p:nvPr>
        </p:nvSpPr>
        <p:spPr>
          <a:xfrm>
            <a:off x="360363" y="3779838"/>
            <a:ext cx="10801350" cy="1439862"/>
          </a:xfrm>
        </p:spPr>
        <p:txBody>
          <a:bodyPr/>
          <a:lstStyle/>
          <a:p>
            <a:r>
              <a:rPr lang="pt-BR" altLang="pt-BR" dirty="0" smtClean="0">
                <a:solidFill>
                  <a:schemeClr val="bg1"/>
                </a:solidFill>
                <a:ea typeface="ＭＳ Ｐゴシック" pitchFamily="34" charset="-128"/>
              </a:rPr>
              <a:t>01/10/2019</a:t>
            </a:r>
            <a:endParaRPr lang="pt-BR" altLang="pt-BR" dirty="0" smtClean="0">
              <a:solidFill>
                <a:schemeClr val="bg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99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397" y="180004"/>
            <a:ext cx="10795792" cy="3600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26496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9pPr>
          </a:lstStyle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160637" y="1367879"/>
            <a:ext cx="2592288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ctangle 4"/>
          <p:cNvSpPr/>
          <p:nvPr/>
        </p:nvSpPr>
        <p:spPr>
          <a:xfrm>
            <a:off x="2304653" y="1496228"/>
            <a:ext cx="2304256" cy="231992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model.dat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model.bco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model.post.msh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model.prp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model.nf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60637" y="935831"/>
            <a:ext cx="25922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Hydraulic model</a:t>
            </a:r>
            <a:endParaRPr lang="pt-BR" dirty="0"/>
          </a:p>
        </p:txBody>
      </p:sp>
      <p:sp>
        <p:nvSpPr>
          <p:cNvPr id="13" name="Rectangle 12"/>
          <p:cNvSpPr/>
          <p:nvPr/>
        </p:nvSpPr>
        <p:spPr>
          <a:xfrm>
            <a:off x="5231655" y="1367879"/>
            <a:ext cx="2592288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Rectangle 20"/>
          <p:cNvSpPr/>
          <p:nvPr/>
        </p:nvSpPr>
        <p:spPr>
          <a:xfrm>
            <a:off x="5231655" y="935831"/>
            <a:ext cx="25922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Mechanical model</a:t>
            </a:r>
            <a:endParaRPr lang="pt-BR" dirty="0"/>
          </a:p>
        </p:txBody>
      </p:sp>
      <p:sp>
        <p:nvSpPr>
          <p:cNvPr id="22" name="Rectangle 21"/>
          <p:cNvSpPr/>
          <p:nvPr/>
        </p:nvSpPr>
        <p:spPr>
          <a:xfrm>
            <a:off x="2304653" y="4248199"/>
            <a:ext cx="2304256" cy="158417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model.post.res</a:t>
            </a:r>
          </a:p>
          <a:p>
            <a:pPr algn="ctr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odel.post.nod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model.h2m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394333" y="3499017"/>
            <a:ext cx="2304256" cy="231992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model.dat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model.bco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model.post.msh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model.prp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model.nf</a:t>
            </a:r>
          </a:p>
          <a:p>
            <a:pPr algn="ctr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model.h2m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396635" y="1492113"/>
            <a:ext cx="2304256" cy="153433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model.post.res</a:t>
            </a:r>
          </a:p>
          <a:p>
            <a:pPr algn="ctr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odel.post.nod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</a:p>
        </p:txBody>
      </p:sp>
      <p:sp>
        <p:nvSpPr>
          <p:cNvPr id="27" name="Down Arrow 26"/>
          <p:cNvSpPr/>
          <p:nvPr/>
        </p:nvSpPr>
        <p:spPr>
          <a:xfrm>
            <a:off x="3258341" y="3842527"/>
            <a:ext cx="288032" cy="360040"/>
          </a:xfrm>
          <a:prstGeom prst="downArrow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Down Arrow 27"/>
          <p:cNvSpPr/>
          <p:nvPr/>
        </p:nvSpPr>
        <p:spPr>
          <a:xfrm rot="10800000">
            <a:off x="6419787" y="3085607"/>
            <a:ext cx="288032" cy="360040"/>
          </a:xfrm>
          <a:prstGeom prst="downArrow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077418" y="5616351"/>
            <a:ext cx="1755627" cy="7110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itle 1"/>
          <p:cNvSpPr txBox="1">
            <a:spLocks/>
          </p:cNvSpPr>
          <p:nvPr/>
        </p:nvSpPr>
        <p:spPr bwMode="auto">
          <a:xfrm>
            <a:off x="397" y="180000"/>
            <a:ext cx="10795792" cy="3600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26496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9pPr>
          </a:lstStyle>
          <a:p>
            <a:r>
              <a:rPr lang="en-US" dirty="0" err="1" smtClean="0"/>
              <a:t>Geoflux</a:t>
            </a:r>
            <a:r>
              <a:rPr lang="en-US" dirty="0" smtClean="0"/>
              <a:t>: One-way coupling strategy</a:t>
            </a:r>
            <a:endParaRPr lang="en-GB" dirty="0"/>
          </a:p>
        </p:txBody>
      </p:sp>
      <p:sp>
        <p:nvSpPr>
          <p:cNvPr id="69" name="Rectangle 68"/>
          <p:cNvSpPr/>
          <p:nvPr/>
        </p:nvSpPr>
        <p:spPr>
          <a:xfrm>
            <a:off x="8016626" y="1935571"/>
            <a:ext cx="3168352" cy="1168090"/>
          </a:xfrm>
          <a:prstGeom prst="rect">
            <a:avLst/>
          </a:prstGeom>
          <a:solidFill>
            <a:schemeClr val="accent6">
              <a:lumMod val="60000"/>
              <a:lumOff val="40000"/>
              <a:alpha val="2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pore pressure change in file “model.h2m” are used to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change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automatically the time steps in the geomechanical simulator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296541" y="647799"/>
            <a:ext cx="3473061" cy="250101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Run fluid flow simulator in all time 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5231655" y="647798"/>
            <a:ext cx="6073998" cy="250101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Geomechanics simulator runs the same times printed in file h2m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518" r="45527"/>
          <a:stretch/>
        </p:blipFill>
        <p:spPr>
          <a:xfrm>
            <a:off x="216421" y="1829514"/>
            <a:ext cx="1704851" cy="6286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" name="Straight Arrow Connector 6"/>
          <p:cNvCxnSpPr>
            <a:stCxn id="2" idx="3"/>
          </p:cNvCxnSpPr>
          <p:nvPr/>
        </p:nvCxnSpPr>
        <p:spPr>
          <a:xfrm>
            <a:off x="1921272" y="2143839"/>
            <a:ext cx="959445" cy="86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/>
          <a:srcRect l="1518" r="45527"/>
          <a:stretch/>
        </p:blipFill>
        <p:spPr>
          <a:xfrm>
            <a:off x="8016626" y="3693907"/>
            <a:ext cx="1704851" cy="6286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4" name="Straight Arrow Connector 33"/>
          <p:cNvCxnSpPr>
            <a:stCxn id="33" idx="1"/>
          </p:cNvCxnSpPr>
          <p:nvPr/>
        </p:nvCxnSpPr>
        <p:spPr>
          <a:xfrm flipH="1">
            <a:off x="7174469" y="4008232"/>
            <a:ext cx="8421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52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397" y="180004"/>
            <a:ext cx="10795792" cy="3600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26496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9pPr>
          </a:lstStyle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049069" y="1367879"/>
            <a:ext cx="2592288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ctangle 4"/>
          <p:cNvSpPr/>
          <p:nvPr/>
        </p:nvSpPr>
        <p:spPr>
          <a:xfrm>
            <a:off x="6193085" y="1496228"/>
            <a:ext cx="2304256" cy="231992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model.dat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model.bco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model.post.msh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model.prp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model.nf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model.m2h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49069" y="935831"/>
            <a:ext cx="25922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Hydraulic model</a:t>
            </a:r>
            <a:endParaRPr lang="pt-BR" dirty="0"/>
          </a:p>
        </p:txBody>
      </p:sp>
      <p:sp>
        <p:nvSpPr>
          <p:cNvPr id="13" name="Rectangle 12"/>
          <p:cNvSpPr/>
          <p:nvPr/>
        </p:nvSpPr>
        <p:spPr>
          <a:xfrm>
            <a:off x="8793329" y="1367879"/>
            <a:ext cx="2592288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Rectangle 20"/>
          <p:cNvSpPr/>
          <p:nvPr/>
        </p:nvSpPr>
        <p:spPr>
          <a:xfrm>
            <a:off x="8793329" y="935831"/>
            <a:ext cx="25922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Mechanical model</a:t>
            </a:r>
            <a:endParaRPr lang="pt-BR" dirty="0"/>
          </a:p>
        </p:txBody>
      </p:sp>
      <p:sp>
        <p:nvSpPr>
          <p:cNvPr id="22" name="Rectangle 21"/>
          <p:cNvSpPr/>
          <p:nvPr/>
        </p:nvSpPr>
        <p:spPr>
          <a:xfrm>
            <a:off x="6193085" y="4248199"/>
            <a:ext cx="2304256" cy="158417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model.post.res</a:t>
            </a:r>
          </a:p>
          <a:p>
            <a:pPr algn="ctr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odel.post.nod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model.h2m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956007" y="3528965"/>
            <a:ext cx="2304256" cy="223140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model.dat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model.bco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model.post.msh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model.prp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model.nf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model.h2m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958309" y="1492113"/>
            <a:ext cx="2304256" cy="153433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model.post.res</a:t>
            </a:r>
          </a:p>
          <a:p>
            <a:pPr algn="ctr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odel.post.nod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model.m2h</a:t>
            </a:r>
          </a:p>
        </p:txBody>
      </p:sp>
      <p:sp>
        <p:nvSpPr>
          <p:cNvPr id="27" name="Down Arrow 26"/>
          <p:cNvSpPr/>
          <p:nvPr/>
        </p:nvSpPr>
        <p:spPr>
          <a:xfrm>
            <a:off x="7146773" y="3842527"/>
            <a:ext cx="288032" cy="360040"/>
          </a:xfrm>
          <a:prstGeom prst="downArrow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Down Arrow 27"/>
          <p:cNvSpPr/>
          <p:nvPr/>
        </p:nvSpPr>
        <p:spPr>
          <a:xfrm rot="10800000">
            <a:off x="9981461" y="3085607"/>
            <a:ext cx="288032" cy="360040"/>
          </a:xfrm>
          <a:prstGeom prst="downArrow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940310" y="5345903"/>
            <a:ext cx="1565143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itle 1"/>
          <p:cNvSpPr txBox="1">
            <a:spLocks/>
          </p:cNvSpPr>
          <p:nvPr/>
        </p:nvSpPr>
        <p:spPr bwMode="auto">
          <a:xfrm>
            <a:off x="397" y="180000"/>
            <a:ext cx="11593288" cy="3600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26496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9pPr>
          </a:lstStyle>
          <a:p>
            <a:r>
              <a:rPr lang="en-US" dirty="0" err="1"/>
              <a:t>Geoflux</a:t>
            </a:r>
            <a:r>
              <a:rPr lang="en-US" dirty="0"/>
              <a:t>: Two-way </a:t>
            </a:r>
            <a:r>
              <a:rPr lang="en-US" dirty="0" smtClean="0"/>
              <a:t>coupling strategy – Explicit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136457" y="1362635"/>
            <a:ext cx="2592288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1" name="Rectangle 40"/>
          <p:cNvSpPr/>
          <p:nvPr/>
        </p:nvSpPr>
        <p:spPr>
          <a:xfrm>
            <a:off x="280473" y="1490984"/>
            <a:ext cx="2304256" cy="231992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model.dat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model.bco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model.post.msh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model.prp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model.nf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model.m2h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36457" y="930587"/>
            <a:ext cx="25922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Hydraulic model</a:t>
            </a:r>
            <a:endParaRPr lang="pt-BR" dirty="0"/>
          </a:p>
        </p:txBody>
      </p:sp>
      <p:sp>
        <p:nvSpPr>
          <p:cNvPr id="44" name="Rectangle 43"/>
          <p:cNvSpPr/>
          <p:nvPr/>
        </p:nvSpPr>
        <p:spPr>
          <a:xfrm>
            <a:off x="2880717" y="1362635"/>
            <a:ext cx="2592288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5" name="Rectangle 44"/>
          <p:cNvSpPr/>
          <p:nvPr/>
        </p:nvSpPr>
        <p:spPr>
          <a:xfrm>
            <a:off x="2880717" y="930587"/>
            <a:ext cx="25922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Mechanical model</a:t>
            </a:r>
            <a:endParaRPr lang="pt-BR" dirty="0"/>
          </a:p>
        </p:txBody>
      </p:sp>
      <p:sp>
        <p:nvSpPr>
          <p:cNvPr id="46" name="Rectangle 45"/>
          <p:cNvSpPr/>
          <p:nvPr/>
        </p:nvSpPr>
        <p:spPr>
          <a:xfrm>
            <a:off x="280473" y="4242955"/>
            <a:ext cx="2304256" cy="158417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model.post.res</a:t>
            </a:r>
          </a:p>
          <a:p>
            <a:pPr algn="ctr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odel.post.nod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model.h2m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43395" y="3493773"/>
            <a:ext cx="2304256" cy="231992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model.dat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model.bco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model.post.msh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model.prp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model.nf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model.h2m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045697" y="1486869"/>
            <a:ext cx="2304256" cy="153433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model.post.res</a:t>
            </a:r>
          </a:p>
          <a:p>
            <a:pPr algn="ctr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odel.post.nod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model.m2h</a:t>
            </a:r>
          </a:p>
        </p:txBody>
      </p:sp>
      <p:sp>
        <p:nvSpPr>
          <p:cNvPr id="53" name="Down Arrow 52"/>
          <p:cNvSpPr/>
          <p:nvPr/>
        </p:nvSpPr>
        <p:spPr>
          <a:xfrm>
            <a:off x="1234161" y="3837283"/>
            <a:ext cx="288032" cy="360040"/>
          </a:xfrm>
          <a:prstGeom prst="downArrow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Down Arrow 53"/>
          <p:cNvSpPr/>
          <p:nvPr/>
        </p:nvSpPr>
        <p:spPr>
          <a:xfrm rot="10800000">
            <a:off x="4068849" y="3080363"/>
            <a:ext cx="288032" cy="360040"/>
          </a:xfrm>
          <a:prstGeom prst="downArrow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2034205" y="5345903"/>
            <a:ext cx="1565143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/>
          <p:nvPr/>
        </p:nvCxnSpPr>
        <p:spPr>
          <a:xfrm>
            <a:off x="4824933" y="2808039"/>
            <a:ext cx="1785160" cy="541718"/>
          </a:xfrm>
          <a:prstGeom prst="bentConnector3">
            <a:avLst>
              <a:gd name="adj1" fmla="val 50000"/>
            </a:avLst>
          </a:prstGeom>
          <a:ln w="1905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717909" y="6016353"/>
            <a:ext cx="2397228" cy="189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Rename file “</a:t>
            </a:r>
            <a:r>
              <a:rPr lang="en-US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  <a:r>
              <a: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to “</a:t>
            </a:r>
            <a:r>
              <a:rPr lang="en-US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  <a:r>
              <a: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</a:t>
            </a:r>
          </a:p>
        </p:txBody>
      </p:sp>
      <p:cxnSp>
        <p:nvCxnSpPr>
          <p:cNvPr id="62" name="Elbow Connector 61"/>
          <p:cNvCxnSpPr/>
          <p:nvPr/>
        </p:nvCxnSpPr>
        <p:spPr>
          <a:xfrm rot="5400000" flipH="1" flipV="1">
            <a:off x="3010452" y="2061314"/>
            <a:ext cx="2073670" cy="5264540"/>
          </a:xfrm>
          <a:prstGeom prst="bentConnector4">
            <a:avLst>
              <a:gd name="adj1" fmla="val -11024"/>
              <a:gd name="adj2" fmla="val 81317"/>
            </a:avLst>
          </a:prstGeom>
          <a:ln w="1905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050117" y="613722"/>
            <a:ext cx="1512168" cy="250101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Time step n-1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7940310" y="600287"/>
            <a:ext cx="1512168" cy="250101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Time step n</a:t>
            </a:r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7993285" y="6051426"/>
            <a:ext cx="2397228" cy="189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Rename file “</a:t>
            </a:r>
            <a:r>
              <a:rPr lang="en-US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  <a:r>
              <a: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to “</a:t>
            </a:r>
            <a:r>
              <a:rPr lang="en-US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  <a:r>
              <a: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</a:t>
            </a:r>
          </a:p>
        </p:txBody>
      </p:sp>
      <p:cxnSp>
        <p:nvCxnSpPr>
          <p:cNvPr id="35" name="Elbow Connector 34"/>
          <p:cNvCxnSpPr/>
          <p:nvPr/>
        </p:nvCxnSpPr>
        <p:spPr>
          <a:xfrm>
            <a:off x="4787480" y="2542820"/>
            <a:ext cx="5320655" cy="3217547"/>
          </a:xfrm>
          <a:prstGeom prst="bentConnector4">
            <a:avLst>
              <a:gd name="adj1" fmla="val 20959"/>
              <a:gd name="adj2" fmla="val 107105"/>
            </a:avLst>
          </a:prstGeom>
          <a:ln w="19050">
            <a:solidFill>
              <a:srgbClr val="C0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67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397" y="180004"/>
            <a:ext cx="10795792" cy="3600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26496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9pPr>
          </a:lstStyle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049069" y="1367879"/>
            <a:ext cx="2592288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ctangle 4"/>
          <p:cNvSpPr/>
          <p:nvPr/>
        </p:nvSpPr>
        <p:spPr>
          <a:xfrm>
            <a:off x="6193085" y="1496228"/>
            <a:ext cx="2304256" cy="231992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model.dat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model.bco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model.post.msh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model.prp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model.nf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model.m2h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49069" y="935831"/>
            <a:ext cx="25922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Hydraulic model</a:t>
            </a:r>
            <a:endParaRPr lang="pt-BR" dirty="0"/>
          </a:p>
        </p:txBody>
      </p:sp>
      <p:sp>
        <p:nvSpPr>
          <p:cNvPr id="13" name="Rectangle 12"/>
          <p:cNvSpPr/>
          <p:nvPr/>
        </p:nvSpPr>
        <p:spPr>
          <a:xfrm>
            <a:off x="8793329" y="1367879"/>
            <a:ext cx="2592288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Rectangle 20"/>
          <p:cNvSpPr/>
          <p:nvPr/>
        </p:nvSpPr>
        <p:spPr>
          <a:xfrm>
            <a:off x="8793329" y="935831"/>
            <a:ext cx="25922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Mechanical model</a:t>
            </a:r>
            <a:endParaRPr lang="pt-BR" dirty="0"/>
          </a:p>
        </p:txBody>
      </p:sp>
      <p:sp>
        <p:nvSpPr>
          <p:cNvPr id="22" name="Rectangle 21"/>
          <p:cNvSpPr/>
          <p:nvPr/>
        </p:nvSpPr>
        <p:spPr>
          <a:xfrm>
            <a:off x="6193085" y="4248199"/>
            <a:ext cx="2304256" cy="158417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model.post.res</a:t>
            </a:r>
          </a:p>
          <a:p>
            <a:pPr algn="ctr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odel.post.nod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model.h2m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956007" y="3528965"/>
            <a:ext cx="2304256" cy="223140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model.dat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model.bco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model.post.msh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model.prp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model.nf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model.h2m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958309" y="1492113"/>
            <a:ext cx="2304256" cy="153433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model.post.res</a:t>
            </a:r>
          </a:p>
          <a:p>
            <a:pPr algn="ctr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odel.post.nod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model.m2h</a:t>
            </a:r>
          </a:p>
        </p:txBody>
      </p:sp>
      <p:sp>
        <p:nvSpPr>
          <p:cNvPr id="27" name="Down Arrow 26"/>
          <p:cNvSpPr/>
          <p:nvPr/>
        </p:nvSpPr>
        <p:spPr>
          <a:xfrm>
            <a:off x="7146773" y="3842527"/>
            <a:ext cx="288032" cy="360040"/>
          </a:xfrm>
          <a:prstGeom prst="downArrow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Down Arrow 27"/>
          <p:cNvSpPr/>
          <p:nvPr/>
        </p:nvSpPr>
        <p:spPr>
          <a:xfrm rot="10800000">
            <a:off x="9981461" y="3085607"/>
            <a:ext cx="288032" cy="360040"/>
          </a:xfrm>
          <a:prstGeom prst="downArrow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7940310" y="5345903"/>
            <a:ext cx="1565143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itle 1"/>
          <p:cNvSpPr txBox="1">
            <a:spLocks/>
          </p:cNvSpPr>
          <p:nvPr/>
        </p:nvSpPr>
        <p:spPr bwMode="auto">
          <a:xfrm>
            <a:off x="397" y="180000"/>
            <a:ext cx="10795792" cy="3600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326496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326496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54061"/>
                </a:solidFill>
                <a:latin typeface="Arial" charset="0"/>
              </a:defRPr>
            </a:lvl9pPr>
          </a:lstStyle>
          <a:p>
            <a:r>
              <a:rPr lang="en-US" dirty="0" err="1"/>
              <a:t>Geoflux</a:t>
            </a:r>
            <a:r>
              <a:rPr lang="en-US" dirty="0"/>
              <a:t>: Two-way </a:t>
            </a:r>
            <a:r>
              <a:rPr lang="en-US" dirty="0" smtClean="0"/>
              <a:t>coupling strategy – Iterative</a:t>
            </a:r>
            <a:endParaRPr lang="en-GB" dirty="0"/>
          </a:p>
        </p:txBody>
      </p:sp>
      <p:sp>
        <p:nvSpPr>
          <p:cNvPr id="39" name="Rectangle 38"/>
          <p:cNvSpPr/>
          <p:nvPr/>
        </p:nvSpPr>
        <p:spPr>
          <a:xfrm>
            <a:off x="136457" y="1362635"/>
            <a:ext cx="2592288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1" name="Rectangle 40"/>
          <p:cNvSpPr/>
          <p:nvPr/>
        </p:nvSpPr>
        <p:spPr>
          <a:xfrm>
            <a:off x="280473" y="1490984"/>
            <a:ext cx="2304256" cy="231992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model.dat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model.bco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model.post.msh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model.prp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model.nf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model.m2h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36457" y="930587"/>
            <a:ext cx="25922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Hydraulic model</a:t>
            </a:r>
            <a:endParaRPr lang="pt-BR" dirty="0"/>
          </a:p>
        </p:txBody>
      </p:sp>
      <p:sp>
        <p:nvSpPr>
          <p:cNvPr id="44" name="Rectangle 43"/>
          <p:cNvSpPr/>
          <p:nvPr/>
        </p:nvSpPr>
        <p:spPr>
          <a:xfrm>
            <a:off x="2880717" y="1362635"/>
            <a:ext cx="2592288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5" name="Rectangle 44"/>
          <p:cNvSpPr/>
          <p:nvPr/>
        </p:nvSpPr>
        <p:spPr>
          <a:xfrm>
            <a:off x="2880717" y="930587"/>
            <a:ext cx="25922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Mechanical model</a:t>
            </a:r>
            <a:endParaRPr lang="pt-BR" dirty="0"/>
          </a:p>
        </p:txBody>
      </p:sp>
      <p:sp>
        <p:nvSpPr>
          <p:cNvPr id="46" name="Rectangle 45"/>
          <p:cNvSpPr/>
          <p:nvPr/>
        </p:nvSpPr>
        <p:spPr>
          <a:xfrm>
            <a:off x="280473" y="4242955"/>
            <a:ext cx="2304256" cy="158417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model.post.res</a:t>
            </a:r>
          </a:p>
          <a:p>
            <a:pPr algn="ctr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odel.post.nod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model.h2m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043395" y="3493773"/>
            <a:ext cx="2304256" cy="231992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model.dat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model.bco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model.post.msh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model.prp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model.nf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model.h2m</a:t>
            </a:r>
            <a:endParaRPr lang="pt-B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045697" y="1486869"/>
            <a:ext cx="2304256" cy="153433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OUTPUT FILES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model.post.res</a:t>
            </a:r>
          </a:p>
          <a:p>
            <a:pPr algn="ctr"/>
            <a:r>
              <a:rPr lang="pt-B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</a:t>
            </a: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odel.post.nod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</a:p>
          <a:p>
            <a:pPr algn="ctr"/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model.m2h</a:t>
            </a:r>
          </a:p>
        </p:txBody>
      </p:sp>
      <p:sp>
        <p:nvSpPr>
          <p:cNvPr id="53" name="Down Arrow 52"/>
          <p:cNvSpPr/>
          <p:nvPr/>
        </p:nvSpPr>
        <p:spPr>
          <a:xfrm>
            <a:off x="1234161" y="3837283"/>
            <a:ext cx="288032" cy="360040"/>
          </a:xfrm>
          <a:prstGeom prst="downArrow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Down Arrow 53"/>
          <p:cNvSpPr/>
          <p:nvPr/>
        </p:nvSpPr>
        <p:spPr>
          <a:xfrm rot="10800000">
            <a:off x="4068849" y="3080363"/>
            <a:ext cx="288032" cy="360040"/>
          </a:xfrm>
          <a:prstGeom prst="downArrow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2034205" y="5345903"/>
            <a:ext cx="1565143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/>
          <p:nvPr/>
        </p:nvCxnSpPr>
        <p:spPr>
          <a:xfrm>
            <a:off x="4824933" y="2808039"/>
            <a:ext cx="1785160" cy="541718"/>
          </a:xfrm>
          <a:prstGeom prst="bentConnector3">
            <a:avLst>
              <a:gd name="adj1" fmla="val 50000"/>
            </a:avLst>
          </a:prstGeom>
          <a:ln w="1905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717909" y="6016353"/>
            <a:ext cx="2397228" cy="189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Rename file “</a:t>
            </a:r>
            <a:r>
              <a:rPr lang="en-US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  <a:r>
              <a: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to “</a:t>
            </a:r>
            <a:r>
              <a:rPr lang="en-US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  <a:r>
              <a: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</a:t>
            </a:r>
          </a:p>
        </p:txBody>
      </p:sp>
      <p:cxnSp>
        <p:nvCxnSpPr>
          <p:cNvPr id="62" name="Elbow Connector 61"/>
          <p:cNvCxnSpPr/>
          <p:nvPr/>
        </p:nvCxnSpPr>
        <p:spPr>
          <a:xfrm rot="5400000" flipH="1" flipV="1">
            <a:off x="3010452" y="2061314"/>
            <a:ext cx="2073670" cy="5264540"/>
          </a:xfrm>
          <a:prstGeom prst="bentConnector4">
            <a:avLst>
              <a:gd name="adj1" fmla="val -11024"/>
              <a:gd name="adj2" fmla="val 81317"/>
            </a:avLst>
          </a:prstGeom>
          <a:ln w="1905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2050117" y="613722"/>
            <a:ext cx="1512168" cy="250101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Time step n-1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7940310" y="615917"/>
            <a:ext cx="1512168" cy="250101"/>
          </a:xfrm>
          <a:prstGeom prst="rect">
            <a:avLst/>
          </a:prstGeom>
          <a:solidFill>
            <a:schemeClr val="accent1">
              <a:lumMod val="60000"/>
              <a:lumOff val="40000"/>
              <a:alpha val="2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Time step n</a:t>
            </a:r>
            <a:endParaRPr lang="en-US" dirty="0"/>
          </a:p>
        </p:txBody>
      </p:sp>
      <p:cxnSp>
        <p:nvCxnSpPr>
          <p:cNvPr id="72" name="Elbow Connector 71"/>
          <p:cNvCxnSpPr>
            <a:endCxn id="23" idx="2"/>
          </p:cNvCxnSpPr>
          <p:nvPr/>
        </p:nvCxnSpPr>
        <p:spPr>
          <a:xfrm>
            <a:off x="4787480" y="2542820"/>
            <a:ext cx="5320655" cy="3217547"/>
          </a:xfrm>
          <a:prstGeom prst="bentConnector4">
            <a:avLst>
              <a:gd name="adj1" fmla="val 20959"/>
              <a:gd name="adj2" fmla="val 107105"/>
            </a:avLst>
          </a:prstGeom>
          <a:ln w="19050">
            <a:solidFill>
              <a:srgbClr val="C00000"/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7993285" y="6051426"/>
            <a:ext cx="2397228" cy="189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Rename file “</a:t>
            </a:r>
            <a:r>
              <a:rPr lang="en-US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model.pos</a:t>
            </a:r>
            <a:r>
              <a: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to “</a:t>
            </a:r>
            <a:r>
              <a:rPr lang="en-US" sz="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model.pre</a:t>
            </a:r>
            <a:r>
              <a:rPr lang="en-US" sz="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379065" y="3370814"/>
            <a:ext cx="784440" cy="2391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pt-BR" sz="1000" dirty="0" smtClean="0">
                <a:solidFill>
                  <a:srgbClr val="C00000"/>
                </a:solidFill>
              </a:rPr>
              <a:t>E</a:t>
            </a:r>
            <a:r>
              <a:rPr lang="pt-BR" sz="1000" baseline="-25000" dirty="0" smtClean="0">
                <a:solidFill>
                  <a:srgbClr val="C00000"/>
                </a:solidFill>
              </a:rPr>
              <a:t>I</a:t>
            </a:r>
            <a:r>
              <a:rPr lang="pt-BR" sz="1000" dirty="0" smtClean="0">
                <a:solidFill>
                  <a:srgbClr val="C00000"/>
                </a:solidFill>
              </a:rPr>
              <a:t> </a:t>
            </a:r>
            <a:r>
              <a:rPr lang="pt-BR" sz="1000" dirty="0">
                <a:solidFill>
                  <a:srgbClr val="C00000"/>
                </a:solidFill>
              </a:rPr>
              <a:t>&gt;</a:t>
            </a:r>
            <a:r>
              <a:rPr lang="pt-BR" sz="1000" dirty="0" smtClean="0">
                <a:solidFill>
                  <a:srgbClr val="C00000"/>
                </a:solidFill>
              </a:rPr>
              <a:t> ITOL</a:t>
            </a:r>
            <a:endParaRPr lang="pt-BR" sz="1000" dirty="0">
              <a:solidFill>
                <a:srgbClr val="C00000"/>
              </a:solidFill>
            </a:endParaRPr>
          </a:p>
        </p:txBody>
      </p:sp>
      <p:sp>
        <p:nvSpPr>
          <p:cNvPr id="2" name="Curved Right Arrow 1"/>
          <p:cNvSpPr/>
          <p:nvPr/>
        </p:nvSpPr>
        <p:spPr>
          <a:xfrm>
            <a:off x="2265616" y="3218012"/>
            <a:ext cx="295988" cy="573202"/>
          </a:xfrm>
          <a:prstGeom prst="curv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Curved Right Arrow 34"/>
          <p:cNvSpPr/>
          <p:nvPr/>
        </p:nvSpPr>
        <p:spPr>
          <a:xfrm rot="10800000">
            <a:off x="2990819" y="3181519"/>
            <a:ext cx="295988" cy="573202"/>
          </a:xfrm>
          <a:prstGeom prst="curv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398293" y="621635"/>
            <a:ext cx="784440" cy="2391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pt-BR" sz="1000" dirty="0" smtClean="0">
                <a:solidFill>
                  <a:srgbClr val="C00000"/>
                </a:solidFill>
              </a:rPr>
              <a:t>E</a:t>
            </a:r>
            <a:r>
              <a:rPr lang="pt-BR" sz="1000" baseline="-25000" dirty="0" smtClean="0">
                <a:solidFill>
                  <a:srgbClr val="C00000"/>
                </a:solidFill>
              </a:rPr>
              <a:t>I</a:t>
            </a:r>
            <a:r>
              <a:rPr lang="pt-BR" sz="1000" dirty="0" smtClean="0">
                <a:solidFill>
                  <a:srgbClr val="C00000"/>
                </a:solidFill>
              </a:rPr>
              <a:t> &lt;= ITOL</a:t>
            </a:r>
            <a:endParaRPr lang="pt-BR" sz="1000" dirty="0">
              <a:solidFill>
                <a:srgbClr val="C00000"/>
              </a:solidFill>
            </a:endParaRPr>
          </a:p>
        </p:txBody>
      </p:sp>
      <p:cxnSp>
        <p:nvCxnSpPr>
          <p:cNvPr id="7" name="Straight Arrow Connector 6"/>
          <p:cNvCxnSpPr>
            <a:stCxn id="68" idx="3"/>
            <a:endCxn id="36" idx="1"/>
          </p:cNvCxnSpPr>
          <p:nvPr/>
        </p:nvCxnSpPr>
        <p:spPr>
          <a:xfrm>
            <a:off x="3562285" y="738773"/>
            <a:ext cx="1836008" cy="2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6" idx="3"/>
            <a:endCxn id="71" idx="1"/>
          </p:cNvCxnSpPr>
          <p:nvPr/>
        </p:nvCxnSpPr>
        <p:spPr>
          <a:xfrm flipV="1">
            <a:off x="6182733" y="740968"/>
            <a:ext cx="1757577" cy="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8297640" y="3419196"/>
            <a:ext cx="784440" cy="2391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pt-BR" sz="1000" dirty="0" smtClean="0">
                <a:solidFill>
                  <a:srgbClr val="C00000"/>
                </a:solidFill>
              </a:rPr>
              <a:t>E</a:t>
            </a:r>
            <a:r>
              <a:rPr lang="pt-BR" sz="1000" baseline="-25000" dirty="0" smtClean="0">
                <a:solidFill>
                  <a:srgbClr val="C00000"/>
                </a:solidFill>
              </a:rPr>
              <a:t>I</a:t>
            </a:r>
            <a:r>
              <a:rPr lang="pt-BR" sz="1000" dirty="0" smtClean="0">
                <a:solidFill>
                  <a:srgbClr val="C00000"/>
                </a:solidFill>
              </a:rPr>
              <a:t> </a:t>
            </a:r>
            <a:r>
              <a:rPr lang="pt-BR" sz="1000" dirty="0">
                <a:solidFill>
                  <a:srgbClr val="C00000"/>
                </a:solidFill>
              </a:rPr>
              <a:t>&gt;</a:t>
            </a:r>
            <a:r>
              <a:rPr lang="pt-BR" sz="1000" dirty="0" smtClean="0">
                <a:solidFill>
                  <a:srgbClr val="C00000"/>
                </a:solidFill>
              </a:rPr>
              <a:t> ITOL</a:t>
            </a:r>
            <a:endParaRPr lang="pt-BR" sz="1000" dirty="0">
              <a:solidFill>
                <a:srgbClr val="C00000"/>
              </a:solidFill>
            </a:endParaRPr>
          </a:p>
        </p:txBody>
      </p:sp>
      <p:sp>
        <p:nvSpPr>
          <p:cNvPr id="51" name="Curved Right Arrow 50"/>
          <p:cNvSpPr/>
          <p:nvPr/>
        </p:nvSpPr>
        <p:spPr>
          <a:xfrm>
            <a:off x="8184191" y="3266394"/>
            <a:ext cx="295988" cy="573202"/>
          </a:xfrm>
          <a:prstGeom prst="curv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Curved Right Arrow 51"/>
          <p:cNvSpPr/>
          <p:nvPr/>
        </p:nvSpPr>
        <p:spPr>
          <a:xfrm rot="10800000">
            <a:off x="8909394" y="3229901"/>
            <a:ext cx="295988" cy="573202"/>
          </a:xfrm>
          <a:prstGeom prst="curv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68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601D9-BFE1-6E43-A86C-CAF50981254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7" name="Title 1"/>
          <p:cNvSpPr>
            <a:spLocks noGrp="1"/>
          </p:cNvSpPr>
          <p:nvPr>
            <p:ph type="title" idx="4294967295"/>
          </p:nvPr>
        </p:nvSpPr>
        <p:spPr>
          <a:xfrm>
            <a:off x="881" y="180004"/>
            <a:ext cx="3455900" cy="36001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US" dirty="0"/>
              <a:t>Iterative scheme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3525135" y="3928950"/>
            <a:ext cx="3256146" cy="517970"/>
            <a:chOff x="5426108" y="3647758"/>
            <a:chExt cx="3838434" cy="656984"/>
          </a:xfrm>
        </p:grpSpPr>
        <p:sp>
          <p:nvSpPr>
            <p:cNvPr id="77" name="Rectangle 76"/>
            <p:cNvSpPr/>
            <p:nvPr/>
          </p:nvSpPr>
          <p:spPr>
            <a:xfrm>
              <a:off x="5426108" y="3647758"/>
              <a:ext cx="3838434" cy="6569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925288" y="3739489"/>
              <a:ext cx="2685567" cy="4294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EEECE1">
                      <a:lumMod val="25000"/>
                    </a:srgbClr>
                  </a:solidFill>
                </a:rPr>
                <a:t>Geomechanics solver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Rectangle 144"/>
              <p:cNvSpPr/>
              <p:nvPr/>
            </p:nvSpPr>
            <p:spPr>
              <a:xfrm>
                <a:off x="4061723" y="575791"/>
                <a:ext cx="2165034" cy="104528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200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sz="1200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ctr"/>
                <a:r>
                  <a:rPr 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:r>
                  <a:rPr lang="en-US" sz="12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If</a:t>
                </a:r>
                <a:r>
                  <a:rPr 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12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&gt;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𝑓𝑖𝑛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→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m:rPr>
                        <m:nor/>
                      </m:rPr>
                      <a:rPr lang="en-US" sz="1200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𝑓𝑖𝑛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</m:sub>
                    </m:sSub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𝑓𝑖𝑛</m:t>
                        </m:r>
                      </m:sub>
                    </m:sSub>
                  </m:oMath>
                </a14:m>
                <a:r>
                  <a:rPr lang="en-US" sz="12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2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)</a:t>
                </a:r>
              </a:p>
              <a:p>
                <a:pPr algn="ctr"/>
                <a:r>
                  <a:rPr lang="en-US" sz="12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Update times in files *.</a:t>
                </a:r>
                <a:r>
                  <a:rPr lang="en-US" sz="12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dat</a:t>
                </a:r>
                <a:r>
                  <a:rPr lang="en-US" sz="12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en-US" sz="1200" b="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45" name="Rectangle 1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723" y="575791"/>
                <a:ext cx="2165034" cy="1045286"/>
              </a:xfrm>
              <a:prstGeom prst="rect">
                <a:avLst/>
              </a:prstGeom>
              <a:blipFill>
                <a:blip r:embed="rId3"/>
                <a:stretch>
                  <a:fillRect b="-287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/>
          <p:cNvGrpSpPr/>
          <p:nvPr/>
        </p:nvGrpSpPr>
        <p:grpSpPr>
          <a:xfrm>
            <a:off x="1608758" y="2429020"/>
            <a:ext cx="992470" cy="357069"/>
            <a:chOff x="382120" y="3232062"/>
            <a:chExt cx="1083601" cy="357069"/>
          </a:xfrm>
        </p:grpSpPr>
        <p:sp>
          <p:nvSpPr>
            <p:cNvPr id="37" name="Diamond 36"/>
            <p:cNvSpPr/>
            <p:nvPr/>
          </p:nvSpPr>
          <p:spPr>
            <a:xfrm>
              <a:off x="382120" y="3232062"/>
              <a:ext cx="1083601" cy="357069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216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tangle 37"/>
                <p:cNvSpPr/>
                <p:nvPr/>
              </p:nvSpPr>
              <p:spPr>
                <a:xfrm>
                  <a:off x="508802" y="3270163"/>
                  <a:ext cx="904361" cy="2616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sz="110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sz="1100" i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sz="1100" i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I</m:t>
                            </m:r>
                          </m:sub>
                        </m:sSub>
                        <m:r>
                          <a:rPr lang="pt-BR" sz="11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&gt;</m:t>
                        </m:r>
                        <m:r>
                          <m:rPr>
                            <m:sty m:val="p"/>
                          </m:rPr>
                          <a:rPr lang="pt-BR" sz="11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I</m:t>
                        </m:r>
                        <m:r>
                          <m:rPr>
                            <m:sty m:val="p"/>
                          </m:rPr>
                          <a:rPr lang="pt-BR" sz="110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TOL</m:t>
                        </m:r>
                      </m:oMath>
                    </m:oMathPara>
                  </a14:m>
                  <a:endParaRPr lang="pt-BR" sz="1200" dirty="0"/>
                </a:p>
              </p:txBody>
            </p:sp>
          </mc:Choice>
          <mc:Fallback xmlns="">
            <p:sp>
              <p:nvSpPr>
                <p:cNvPr id="38" name="Rectangle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802" y="3270163"/>
                  <a:ext cx="904361" cy="2616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2" name="TextBox 41"/>
          <p:cNvSpPr txBox="1"/>
          <p:nvPr/>
        </p:nvSpPr>
        <p:spPr>
          <a:xfrm>
            <a:off x="1097464" y="236741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</a:p>
        </p:txBody>
      </p:sp>
      <p:cxnSp>
        <p:nvCxnSpPr>
          <p:cNvPr id="45" name="Elbow Connector 44"/>
          <p:cNvCxnSpPr>
            <a:stCxn id="37" idx="1"/>
            <a:endCxn id="69" idx="1"/>
          </p:cNvCxnSpPr>
          <p:nvPr/>
        </p:nvCxnSpPr>
        <p:spPr>
          <a:xfrm rot="10800000" flipH="1" flipV="1">
            <a:off x="1608757" y="2607555"/>
            <a:ext cx="2186291" cy="3202676"/>
          </a:xfrm>
          <a:prstGeom prst="bentConnector3">
            <a:avLst>
              <a:gd name="adj1" fmla="val -42986"/>
            </a:avLst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082269" y="2773892"/>
                <a:ext cx="137451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914216"/>
                <a:r>
                  <a:rPr lang="en-US" sz="1200" i="1" dirty="0">
                    <a:solidFill>
                      <a:srgbClr val="EEECE1">
                        <a:lumMod val="25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yes </a:t>
                </a:r>
                <a:r>
                  <a:rPr lang="en-US" sz="1200" dirty="0">
                    <a:solidFill>
                      <a:srgbClr val="EEECE1">
                        <a:lumMod val="25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pt-BR" sz="12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𝑗</m:t>
                    </m:r>
                    <m:r>
                      <a:rPr lang="pt-BR" sz="1200" i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pt-BR" sz="1200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𝑗</m:t>
                    </m:r>
                    <m:r>
                      <a:rPr lang="pt-BR" sz="1200" i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+1</m:t>
                    </m:r>
                  </m:oMath>
                </a14:m>
                <a:r>
                  <a:rPr lang="en-US" sz="1200" dirty="0">
                    <a:solidFill>
                      <a:srgbClr val="EEECE1">
                        <a:lumMod val="25000"/>
                      </a:srgb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269" y="2773892"/>
                <a:ext cx="1374512" cy="276999"/>
              </a:xfrm>
              <a:prstGeom prst="rect">
                <a:avLst/>
              </a:prstGeom>
              <a:blipFill>
                <a:blip r:embed="rId7"/>
                <a:stretch>
                  <a:fillRect l="-444" b="-1777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Elbow Connector 5"/>
          <p:cNvCxnSpPr>
            <a:stCxn id="73" idx="1"/>
            <a:endCxn id="122" idx="3"/>
          </p:cNvCxnSpPr>
          <p:nvPr/>
        </p:nvCxnSpPr>
        <p:spPr>
          <a:xfrm rot="10800000">
            <a:off x="3151849" y="1988663"/>
            <a:ext cx="373286" cy="47250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1058612" y="1759946"/>
                <a:ext cx="2093237" cy="4574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 defTabSz="914216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𝑅</m:t>
                      </m:r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𝑒𝑎𝑑</m:t>
                      </m:r>
                      <m:sSub>
                        <m:sSubPr>
                          <m:ctrlPr>
                            <a:rPr lang="pt-BR" sz="12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a:rPr lang="en-US" sz="12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pt-BR" sz="120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E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12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I</m:t>
                          </m:r>
                        </m:sub>
                      </m:sSub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𝑎𝑛𝑑</m:t>
                      </m:r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pt-BR" sz="1200" i="1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sz="120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E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pt-BR" sz="120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T</m:t>
                          </m:r>
                        </m:sub>
                      </m:sSub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𝑓𝑟𝑜𝑚</m:t>
                      </m:r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𝑓𝑖𝑙𝑒</m:t>
                      </m:r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∗.</m:t>
                      </m:r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h</m:t>
                      </m:r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2</m:t>
                      </m:r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𝑚</m:t>
                      </m:r>
                    </m:oMath>
                  </m:oMathPara>
                </a14:m>
                <a:endParaRPr lang="en-US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612" y="1759946"/>
                <a:ext cx="2093237" cy="45743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stCxn id="122" idx="2"/>
            <a:endCxn id="37" idx="0"/>
          </p:cNvCxnSpPr>
          <p:nvPr/>
        </p:nvCxnSpPr>
        <p:spPr>
          <a:xfrm flipH="1">
            <a:off x="2104993" y="2217379"/>
            <a:ext cx="238" cy="2116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103911" y="352110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82760" y="3107104"/>
            <a:ext cx="381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525135" y="2186306"/>
            <a:ext cx="3243962" cy="549725"/>
            <a:chOff x="985722" y="4032215"/>
            <a:chExt cx="3119131" cy="1012080"/>
          </a:xfrm>
        </p:grpSpPr>
        <p:sp>
          <p:nvSpPr>
            <p:cNvPr id="73" name="Rectangle 72"/>
            <p:cNvSpPr/>
            <p:nvPr/>
          </p:nvSpPr>
          <p:spPr>
            <a:xfrm>
              <a:off x="985722" y="4032215"/>
              <a:ext cx="3119131" cy="101208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303169" y="4211135"/>
              <a:ext cx="249595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EEECE1">
                      <a:lumMod val="25000"/>
                    </a:srgbClr>
                  </a:solidFill>
                </a:rPr>
                <a:t>Reservoir fluid-flow solver</a:t>
              </a:r>
            </a:p>
          </p:txBody>
        </p:sp>
      </p:grpSp>
      <p:cxnSp>
        <p:nvCxnSpPr>
          <p:cNvPr id="26" name="Straight Arrow Connector 25"/>
          <p:cNvCxnSpPr>
            <a:stCxn id="145" idx="2"/>
            <a:endCxn id="73" idx="0"/>
          </p:cNvCxnSpPr>
          <p:nvPr/>
        </p:nvCxnSpPr>
        <p:spPr>
          <a:xfrm>
            <a:off x="5144240" y="1621077"/>
            <a:ext cx="2876" cy="565229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812905" y="5112295"/>
                <a:ext cx="2771400" cy="2973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1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pt-BR" sz="11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pt-BR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pt-BR" sz="1100" b="0" i="0" smtClean="0">
                        <a:latin typeface="Cambria Math" panose="02040503050406030204" pitchFamily="18" charset="0"/>
                      </a:rPr>
                      <m:t>maxval</m:t>
                    </m:r>
                    <m:r>
                      <a:rPr lang="pt-BR" sz="1100" b="0" i="0" smtClean="0">
                        <a:latin typeface="Cambria Math" panose="02040503050406030204" pitchFamily="18" charset="0"/>
                      </a:rPr>
                      <m:t>(0.8</m:t>
                    </m:r>
                    <m:rad>
                      <m:radPr>
                        <m:degHide m:val="on"/>
                        <m:ctrlPr>
                          <a:rPr lang="pt-BR" sz="11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pt-BR" sz="1100">
                            <a:latin typeface="Cambria Math" panose="02040503050406030204" pitchFamily="18" charset="0"/>
                          </a:rPr>
                          <m:t>DTOL</m:t>
                        </m:r>
                        <m:r>
                          <a:rPr lang="pt-BR" sz="1100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sz="110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sz="1100">
                                <a:latin typeface="Cambria Math" panose="02040503050406030204" pitchFamily="18" charset="0"/>
                              </a:rPr>
                              <m:t>T</m:t>
                            </m:r>
                          </m:sub>
                        </m:sSub>
                      </m:e>
                    </m:rad>
                    <m:r>
                      <a:rPr lang="pt-BR" sz="1100" b="0" i="1" smtClean="0">
                        <a:latin typeface="Cambria Math" panose="02040503050406030204" pitchFamily="18" charset="0"/>
                      </a:rPr>
                      <m:t>,0.1)</m:t>
                    </m:r>
                  </m:oMath>
                </a14:m>
                <a:endParaRPr lang="pt-BR" sz="11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2905" y="5112295"/>
                <a:ext cx="2771400" cy="297325"/>
              </a:xfrm>
              <a:prstGeom prst="rect">
                <a:avLst/>
              </a:prstGeom>
              <a:blipFill>
                <a:blip r:embed="rId9"/>
                <a:stretch>
                  <a:fillRect b="-8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3795049" y="5661568"/>
                <a:ext cx="2832691" cy="2973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1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pt-BR" sz="11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pt-BR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pt-BR" sz="1100" b="0" i="0" smtClean="0">
                        <a:latin typeface="Cambria Math" panose="02040503050406030204" pitchFamily="18" charset="0"/>
                      </a:rPr>
                      <m:t>minval</m:t>
                    </m:r>
                    <m:r>
                      <a:rPr lang="pt-BR" sz="1100" b="0" i="0" smtClean="0">
                        <a:latin typeface="Cambria Math" panose="02040503050406030204" pitchFamily="18" charset="0"/>
                      </a:rPr>
                      <m:t>(0.8</m:t>
                    </m:r>
                    <m:rad>
                      <m:radPr>
                        <m:degHide m:val="on"/>
                        <m:ctrlPr>
                          <a:rPr lang="pt-BR" sz="11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pt-BR" sz="1100">
                            <a:latin typeface="Cambria Math" panose="02040503050406030204" pitchFamily="18" charset="0"/>
                          </a:rPr>
                          <m:t>DTOL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sz="110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sz="1100">
                                <a:latin typeface="Cambria Math" panose="02040503050406030204" pitchFamily="18" charset="0"/>
                              </a:rPr>
                              <m:t>T</m:t>
                            </m:r>
                          </m:sub>
                        </m:sSub>
                      </m:e>
                    </m:rad>
                    <m:r>
                      <a:rPr lang="pt-BR" sz="1100" b="0" i="1" smtClean="0">
                        <a:latin typeface="Cambria Math" panose="02040503050406030204" pitchFamily="18" charset="0"/>
                      </a:rPr>
                      <m:t>,2.0)</m:t>
                    </m:r>
                  </m:oMath>
                </a14:m>
                <a:endParaRPr lang="pt-BR" sz="1100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049" y="5661568"/>
                <a:ext cx="2832691" cy="297325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Elbow Connector 69"/>
          <p:cNvCxnSpPr>
            <a:stCxn id="69" idx="3"/>
            <a:endCxn id="124" idx="2"/>
          </p:cNvCxnSpPr>
          <p:nvPr/>
        </p:nvCxnSpPr>
        <p:spPr>
          <a:xfrm flipV="1">
            <a:off x="6627740" y="3852301"/>
            <a:ext cx="4017882" cy="1957930"/>
          </a:xfrm>
          <a:prstGeom prst="bentConnector2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1319749" y="3901377"/>
            <a:ext cx="1577106" cy="577081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914216"/>
            <a:r>
              <a:rPr lang="en-US" sz="1050" dirty="0">
                <a:solidFill>
                  <a:srgbClr val="EEECE1">
                    <a:lumMod val="25000"/>
                  </a:srgbClr>
                </a:solidFill>
              </a:rPr>
              <a:t>Send *.h2m to Geomechanics simulation folder</a:t>
            </a:r>
            <a:endParaRPr lang="en-US" sz="1050" dirty="0"/>
          </a:p>
        </p:txBody>
      </p:sp>
      <p:sp>
        <p:nvSpPr>
          <p:cNvPr id="80" name="TextBox 79"/>
          <p:cNvSpPr txBox="1"/>
          <p:nvPr/>
        </p:nvSpPr>
        <p:spPr>
          <a:xfrm>
            <a:off x="7124349" y="3256637"/>
            <a:ext cx="1656183" cy="41549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914216"/>
            <a:r>
              <a:rPr lang="en-US" sz="1050" dirty="0">
                <a:solidFill>
                  <a:srgbClr val="EEECE1">
                    <a:lumMod val="25000"/>
                  </a:srgbClr>
                </a:solidFill>
              </a:rPr>
              <a:t>Send *.m2h to Fluid flow simulation folder</a:t>
            </a:r>
            <a:endParaRPr lang="en-US" sz="1050" dirty="0">
              <a:solidFill>
                <a:srgbClr val="0070C0"/>
              </a:solidFill>
            </a:endParaRPr>
          </a:p>
        </p:txBody>
      </p:sp>
      <p:cxnSp>
        <p:nvCxnSpPr>
          <p:cNvPr id="84" name="Straight Arrow Connector 83"/>
          <p:cNvCxnSpPr>
            <a:stCxn id="37" idx="2"/>
            <a:endCxn id="55" idx="0"/>
          </p:cNvCxnSpPr>
          <p:nvPr/>
        </p:nvCxnSpPr>
        <p:spPr>
          <a:xfrm>
            <a:off x="2104993" y="2786089"/>
            <a:ext cx="4658" cy="40234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55" idx="2"/>
            <a:endCxn id="79" idx="0"/>
          </p:cNvCxnSpPr>
          <p:nvPr/>
        </p:nvCxnSpPr>
        <p:spPr>
          <a:xfrm flipH="1">
            <a:off x="2108302" y="3545503"/>
            <a:ext cx="9164" cy="355874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7626401" y="2330405"/>
                <a:ext cx="648071" cy="2616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 algn="ctr" defTabSz="914216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10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𝑖</m:t>
                      </m:r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𝑖</m:t>
                      </m:r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+1</m:t>
                      </m:r>
                    </m:oMath>
                  </m:oMathPara>
                </a14:m>
                <a:endParaRPr lang="en-US" sz="1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6401" y="2330405"/>
                <a:ext cx="648071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4" name="Straight Arrow Connector 133"/>
          <p:cNvCxnSpPr>
            <a:stCxn id="80" idx="0"/>
            <a:endCxn id="133" idx="2"/>
          </p:cNvCxnSpPr>
          <p:nvPr/>
        </p:nvCxnSpPr>
        <p:spPr>
          <a:xfrm flipH="1" flipV="1">
            <a:off x="7950437" y="2592015"/>
            <a:ext cx="2004" cy="664622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133" idx="1"/>
            <a:endCxn id="73" idx="3"/>
          </p:cNvCxnSpPr>
          <p:nvPr/>
        </p:nvCxnSpPr>
        <p:spPr>
          <a:xfrm flipH="1" flipV="1">
            <a:off x="6769097" y="2461169"/>
            <a:ext cx="857304" cy="41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10273624" y="1106269"/>
                <a:ext cx="743997" cy="2616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 algn="ctr" defTabSz="914216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𝑛</m:t>
                      </m:r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𝑛</m:t>
                      </m:r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+1</m:t>
                      </m:r>
                    </m:oMath>
                  </m:oMathPara>
                </a14:m>
                <a:endParaRPr lang="en-US" sz="1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3624" y="1106269"/>
                <a:ext cx="743997" cy="2616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3" name="Elbow Connector 142"/>
          <p:cNvCxnSpPr>
            <a:stCxn id="140" idx="0"/>
            <a:endCxn id="58" idx="2"/>
          </p:cNvCxnSpPr>
          <p:nvPr/>
        </p:nvCxnSpPr>
        <p:spPr>
          <a:xfrm rot="5400000" flipH="1" flipV="1">
            <a:off x="10525874" y="983572"/>
            <a:ext cx="242446" cy="294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Group 53"/>
          <p:cNvGrpSpPr/>
          <p:nvPr/>
        </p:nvGrpSpPr>
        <p:grpSpPr>
          <a:xfrm>
            <a:off x="1613416" y="3188434"/>
            <a:ext cx="992470" cy="357069"/>
            <a:chOff x="382120" y="3232062"/>
            <a:chExt cx="1083601" cy="357069"/>
          </a:xfrm>
        </p:grpSpPr>
        <p:sp>
          <p:nvSpPr>
            <p:cNvPr id="55" name="Diamond 54"/>
            <p:cNvSpPr/>
            <p:nvPr/>
          </p:nvSpPr>
          <p:spPr>
            <a:xfrm>
              <a:off x="382120" y="3232062"/>
              <a:ext cx="1083601" cy="357069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216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/>
                <p:cNvSpPr/>
                <p:nvPr/>
              </p:nvSpPr>
              <p:spPr>
                <a:xfrm>
                  <a:off x="466139" y="3270163"/>
                  <a:ext cx="914513" cy="2539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05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  <m:r>
                          <a:rPr lang="pt-BR" sz="105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&gt;</m:t>
                        </m:r>
                        <m:r>
                          <m:rPr>
                            <m:sty m:val="p"/>
                          </m:rPr>
                          <a:rPr lang="pt-BR" sz="105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MAXIT</m:t>
                        </m:r>
                      </m:oMath>
                    </m:oMathPara>
                  </a14:m>
                  <a:endParaRPr lang="pt-BR" sz="1100" dirty="0"/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139" y="3270163"/>
                  <a:ext cx="914513" cy="253916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1" name="Elbow Connector 80"/>
          <p:cNvCxnSpPr>
            <a:stCxn id="55" idx="1"/>
            <a:endCxn id="27" idx="1"/>
          </p:cNvCxnSpPr>
          <p:nvPr/>
        </p:nvCxnSpPr>
        <p:spPr>
          <a:xfrm rot="10800000" flipH="1" flipV="1">
            <a:off x="1613415" y="3366968"/>
            <a:ext cx="2199489" cy="1893989"/>
          </a:xfrm>
          <a:prstGeom prst="bentConnector3">
            <a:avLst>
              <a:gd name="adj1" fmla="val -24606"/>
            </a:avLst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79" idx="3"/>
            <a:endCxn id="77" idx="1"/>
          </p:cNvCxnSpPr>
          <p:nvPr/>
        </p:nvCxnSpPr>
        <p:spPr>
          <a:xfrm flipV="1">
            <a:off x="2896855" y="4187935"/>
            <a:ext cx="628280" cy="1983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10024720" y="2952055"/>
            <a:ext cx="1241804" cy="90024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914216"/>
            <a:r>
              <a:rPr lang="pt-BR" sz="1050" dirty="0">
                <a:solidFill>
                  <a:srgbClr val="EEECE1">
                    <a:lumMod val="25000"/>
                  </a:srgbClr>
                </a:solidFill>
              </a:rPr>
              <a:t>Update files *.pre using files *.</a:t>
            </a:r>
            <a:r>
              <a:rPr lang="pt-BR" sz="1050" dirty="0" err="1">
                <a:solidFill>
                  <a:srgbClr val="EEECE1">
                    <a:lumMod val="25000"/>
                  </a:srgbClr>
                </a:solidFill>
              </a:rPr>
              <a:t>pos</a:t>
            </a:r>
            <a:r>
              <a:rPr lang="pt-BR" sz="1050" dirty="0">
                <a:solidFill>
                  <a:srgbClr val="EEECE1">
                    <a:lumMod val="25000"/>
                  </a:srgbClr>
                </a:solidFill>
              </a:rPr>
              <a:t>. </a:t>
            </a:r>
            <a:r>
              <a:rPr lang="pt-BR" sz="1050" dirty="0" err="1">
                <a:solidFill>
                  <a:srgbClr val="EEECE1">
                    <a:lumMod val="25000"/>
                  </a:srgbClr>
                </a:solidFill>
              </a:rPr>
              <a:t>Then</a:t>
            </a:r>
            <a:r>
              <a:rPr lang="pt-BR" sz="105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pt-BR" sz="1050" dirty="0" err="1">
                <a:solidFill>
                  <a:srgbClr val="EEECE1">
                    <a:lumMod val="25000"/>
                  </a:srgbClr>
                </a:solidFill>
              </a:rPr>
              <a:t>send</a:t>
            </a:r>
            <a:r>
              <a:rPr lang="pt-BR" sz="1050" dirty="0">
                <a:solidFill>
                  <a:srgbClr val="EEECE1">
                    <a:lumMod val="25000"/>
                  </a:srgbClr>
                </a:solidFill>
              </a:rPr>
              <a:t> file *.m2h </a:t>
            </a:r>
            <a:r>
              <a:rPr lang="pt-BR" sz="1050" dirty="0" err="1">
                <a:solidFill>
                  <a:srgbClr val="EEECE1">
                    <a:lumMod val="25000"/>
                  </a:srgbClr>
                </a:solidFill>
              </a:rPr>
              <a:t>to</a:t>
            </a:r>
            <a:r>
              <a:rPr lang="pt-BR" sz="105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pt-BR" sz="1050" dirty="0" err="1">
                <a:solidFill>
                  <a:srgbClr val="EEECE1">
                    <a:lumMod val="25000"/>
                  </a:srgbClr>
                </a:solidFill>
              </a:rPr>
              <a:t>flow</a:t>
            </a:r>
            <a:r>
              <a:rPr lang="pt-BR" sz="1050" dirty="0">
                <a:solidFill>
                  <a:srgbClr val="EEECE1">
                    <a:lumMod val="25000"/>
                  </a:srgbClr>
                </a:solidFill>
              </a:rPr>
              <a:t> folder </a:t>
            </a:r>
            <a:endParaRPr lang="en-US" sz="1050" dirty="0">
              <a:solidFill>
                <a:srgbClr val="0070C0"/>
              </a:solidFill>
            </a:endParaRPr>
          </a:p>
        </p:txBody>
      </p:sp>
      <p:cxnSp>
        <p:nvCxnSpPr>
          <p:cNvPr id="115" name="Straight Arrow Connector 114"/>
          <p:cNvCxnSpPr>
            <a:stCxn id="124" idx="0"/>
            <a:endCxn id="140" idx="2"/>
          </p:cNvCxnSpPr>
          <p:nvPr/>
        </p:nvCxnSpPr>
        <p:spPr>
          <a:xfrm flipV="1">
            <a:off x="10645622" y="1367879"/>
            <a:ext cx="1" cy="1584176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77" idx="3"/>
            <a:endCxn id="80" idx="2"/>
          </p:cNvCxnSpPr>
          <p:nvPr/>
        </p:nvCxnSpPr>
        <p:spPr>
          <a:xfrm flipV="1">
            <a:off x="6781281" y="3672135"/>
            <a:ext cx="1171160" cy="515800"/>
          </a:xfrm>
          <a:prstGeom prst="bentConnector2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44413" y="575791"/>
                <a:ext cx="35675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Define: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pt-BR" sz="1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200" b="0" i="0" smtClean="0">
                                <a:latin typeface="Cambria Math" panose="02040503050406030204" pitchFamily="18" charset="0"/>
                              </a:rPr>
                              <m:t>ini</m:t>
                            </m:r>
                          </m:sub>
                        </m:s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pt-BR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200" b="0" i="0" smtClean="0">
                                <a:latin typeface="Cambria Math" panose="02040503050406030204" pitchFamily="18" charset="0"/>
                              </a:rPr>
                              <m:t>fin</m:t>
                            </m:r>
                          </m:sub>
                        </m:sSub>
                        <m:r>
                          <a:rPr lang="en-US" sz="12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sz="1200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pt-BR" sz="1200" i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200" b="0" i="0" smtClean="0">
                            <a:latin typeface="Cambria Math" panose="02040503050406030204" pitchFamily="18" charset="0"/>
                          </a:rPr>
                          <m:t>ini</m:t>
                        </m:r>
                      </m:sub>
                    </m:sSub>
                  </m:oMath>
                </a14:m>
                <a:r>
                  <a:rPr lang="en-US" sz="1200" dirty="0"/>
                  <a:t>, </a:t>
                </a:r>
                <a14:m>
                  <m:oMath xmlns:m="http://schemas.openxmlformats.org/officeDocument/2006/math">
                    <m:r>
                      <a:rPr lang="pt-BR" sz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pt-BR" sz="1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200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min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1200" dirty="0"/>
                  <a:t>ITOL, DTOL, MAXIT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13" y="575791"/>
                <a:ext cx="3567572" cy="276999"/>
              </a:xfrm>
              <a:prstGeom prst="rect">
                <a:avLst/>
              </a:prstGeom>
              <a:blipFill>
                <a:blip r:embed="rId20"/>
                <a:stretch>
                  <a:fillRect l="-171" t="-2174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Elbow Connector 81"/>
          <p:cNvCxnSpPr>
            <a:stCxn id="27" idx="3"/>
            <a:endCxn id="87" idx="2"/>
          </p:cNvCxnSpPr>
          <p:nvPr/>
        </p:nvCxnSpPr>
        <p:spPr>
          <a:xfrm flipV="1">
            <a:off x="6584305" y="2015951"/>
            <a:ext cx="2338464" cy="3245007"/>
          </a:xfrm>
          <a:prstGeom prst="bentConnector2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oup 85"/>
          <p:cNvGrpSpPr/>
          <p:nvPr/>
        </p:nvGrpSpPr>
        <p:grpSpPr>
          <a:xfrm>
            <a:off x="8281317" y="1658882"/>
            <a:ext cx="1282904" cy="357069"/>
            <a:chOff x="65017" y="3232062"/>
            <a:chExt cx="1400704" cy="357069"/>
          </a:xfrm>
        </p:grpSpPr>
        <p:sp>
          <p:nvSpPr>
            <p:cNvPr id="87" name="Diamond 86"/>
            <p:cNvSpPr/>
            <p:nvPr/>
          </p:nvSpPr>
          <p:spPr>
            <a:xfrm>
              <a:off x="65017" y="3232062"/>
              <a:ext cx="1400704" cy="357069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216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Rectangle 87"/>
                <p:cNvSpPr/>
                <p:nvPr/>
              </p:nvSpPr>
              <p:spPr>
                <a:xfrm>
                  <a:off x="185599" y="3259936"/>
                  <a:ext cx="1157789" cy="2616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sz="11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pt-BR" sz="110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≥</m:t>
                        </m:r>
                        <m:sSub>
                          <m:sSub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oMath>
                    </m:oMathPara>
                  </a14:m>
                  <a:endParaRPr lang="pt-BR" sz="1200" dirty="0"/>
                </a:p>
              </p:txBody>
            </p:sp>
          </mc:Choice>
          <mc:Fallback xmlns="">
            <p:sp>
              <p:nvSpPr>
                <p:cNvPr id="88" name="Rectangle 8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5599" y="3259936"/>
                  <a:ext cx="1157789" cy="261610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9" name="Elbow Connector 88"/>
          <p:cNvCxnSpPr>
            <a:stCxn id="87" idx="0"/>
            <a:endCxn id="145" idx="3"/>
          </p:cNvCxnSpPr>
          <p:nvPr/>
        </p:nvCxnSpPr>
        <p:spPr>
          <a:xfrm rot="16200000" flipV="1">
            <a:off x="7294539" y="30652"/>
            <a:ext cx="560448" cy="2696012"/>
          </a:xfrm>
          <a:prstGeom prst="bentConnector2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8908829" y="1189358"/>
            <a:ext cx="381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</p:txBody>
      </p:sp>
      <p:cxnSp>
        <p:nvCxnSpPr>
          <p:cNvPr id="91" name="Straight Arrow Connector 90"/>
          <p:cNvCxnSpPr>
            <a:stCxn id="87" idx="3"/>
          </p:cNvCxnSpPr>
          <p:nvPr/>
        </p:nvCxnSpPr>
        <p:spPr>
          <a:xfrm flipV="1">
            <a:off x="9564221" y="1836077"/>
            <a:ext cx="301272" cy="134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9485620" y="180986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9865493" y="1689669"/>
                <a:ext cx="648071" cy="2616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 algn="ctr" defTabSz="914216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𝑆𝑇𝑂𝑃</m:t>
                      </m:r>
                    </m:oMath>
                  </m:oMathPara>
                </a14:m>
                <a:endParaRPr lang="en-US" sz="1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5493" y="1689669"/>
                <a:ext cx="648071" cy="26161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1332323" y="5012812"/>
            <a:ext cx="18320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Reduce time increment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319749" y="5588933"/>
            <a:ext cx="18320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Increase time increment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144413" y="881192"/>
                <a:ext cx="38041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In the beginning make: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b="0" i="0" smtClean="0">
                        <a:latin typeface="Cambria Math" panose="02040503050406030204" pitchFamily="18" charset="0"/>
                      </a:rPr>
                      <m:t>=0,  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2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20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200">
                            <a:latin typeface="Cambria Math" panose="02040503050406030204" pitchFamily="18" charset="0"/>
                          </a:rPr>
                          <m:t>ini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pt-BR" sz="120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200">
                            <a:latin typeface="Cambria Math" panose="02040503050406030204" pitchFamily="18" charset="0"/>
                          </a:rPr>
                          <m:t>ini</m:t>
                        </m:r>
                      </m:sub>
                    </m:sSub>
                  </m:oMath>
                </a14:m>
                <a:endParaRPr lang="en-US" sz="1200" dirty="0"/>
              </a:p>
              <a:p>
                <a:r>
                  <a:rPr lang="en-US" sz="1200" dirty="0"/>
                  <a:t>Suggested values: ITOL=10</a:t>
                </a:r>
                <a:r>
                  <a:rPr lang="en-US" sz="1200" baseline="30000" dirty="0"/>
                  <a:t>-3</a:t>
                </a:r>
                <a:r>
                  <a:rPr lang="en-US" sz="1200" dirty="0"/>
                  <a:t> DTOL=10</a:t>
                </a:r>
                <a:r>
                  <a:rPr lang="en-US" sz="1200" baseline="30000" dirty="0"/>
                  <a:t>-2</a:t>
                </a:r>
                <a:r>
                  <a:rPr lang="en-US" sz="1200" dirty="0"/>
                  <a:t>, MAXIT=10</a:t>
                </a:r>
                <a:endParaRPr lang="en-US" sz="1200" baseline="300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13" y="881192"/>
                <a:ext cx="3804177" cy="461665"/>
              </a:xfrm>
              <a:prstGeom prst="rect">
                <a:avLst/>
              </a:prstGeom>
              <a:blipFill>
                <a:blip r:embed="rId23"/>
                <a:stretch>
                  <a:fillRect l="-160" t="-2667" b="-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Group 56"/>
          <p:cNvGrpSpPr/>
          <p:nvPr/>
        </p:nvGrpSpPr>
        <p:grpSpPr>
          <a:xfrm>
            <a:off x="10007119" y="506754"/>
            <a:ext cx="1282904" cy="357069"/>
            <a:chOff x="65017" y="3232062"/>
            <a:chExt cx="1400704" cy="357069"/>
          </a:xfrm>
        </p:grpSpPr>
        <p:sp>
          <p:nvSpPr>
            <p:cNvPr id="58" name="Diamond 57"/>
            <p:cNvSpPr/>
            <p:nvPr/>
          </p:nvSpPr>
          <p:spPr>
            <a:xfrm>
              <a:off x="65017" y="3232062"/>
              <a:ext cx="1400704" cy="357069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216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Rectangle 58"/>
                <p:cNvSpPr/>
                <p:nvPr/>
              </p:nvSpPr>
              <p:spPr>
                <a:xfrm>
                  <a:off x="287992" y="3259936"/>
                  <a:ext cx="934184" cy="27514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10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𝑓𝑖𝑛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oMath>
                    </m:oMathPara>
                  </a14:m>
                  <a:endParaRPr lang="pt-BR" sz="1200" dirty="0"/>
                </a:p>
              </p:txBody>
            </p:sp>
          </mc:Choice>
          <mc:Fallback xmlns="">
            <p:sp>
              <p:nvSpPr>
                <p:cNvPr id="59" name="Rectangle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992" y="3259936"/>
                  <a:ext cx="934184" cy="275140"/>
                </a:xfrm>
                <a:prstGeom prst="rect">
                  <a:avLst/>
                </a:prstGeom>
                <a:blipFill>
                  <a:blip r:embed="rId3"/>
                  <a:stretch>
                    <a:fillRect b="-44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3" name="Elbow Connector 62"/>
          <p:cNvCxnSpPr>
            <a:stCxn id="58" idx="0"/>
            <a:endCxn id="145" idx="0"/>
          </p:cNvCxnSpPr>
          <p:nvPr/>
        </p:nvCxnSpPr>
        <p:spPr>
          <a:xfrm rot="16200000" flipH="1" flipV="1">
            <a:off x="7861887" y="-2210894"/>
            <a:ext cx="69037" cy="5504331"/>
          </a:xfrm>
          <a:prstGeom prst="bentConnector3">
            <a:avLst>
              <a:gd name="adj1" fmla="val -331127"/>
            </a:avLst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9417721" y="749769"/>
            <a:ext cx="381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9630280" y="-1099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</a:p>
        </p:txBody>
      </p:sp>
      <p:cxnSp>
        <p:nvCxnSpPr>
          <p:cNvPr id="68" name="Elbow Connector 67"/>
          <p:cNvCxnSpPr>
            <a:stCxn id="58" idx="1"/>
            <a:endCxn id="93" idx="0"/>
          </p:cNvCxnSpPr>
          <p:nvPr/>
        </p:nvCxnSpPr>
        <p:spPr>
          <a:xfrm rot="10800000" flipH="1" flipV="1">
            <a:off x="10007119" y="685289"/>
            <a:ext cx="182410" cy="1004380"/>
          </a:xfrm>
          <a:prstGeom prst="bentConnector4">
            <a:avLst>
              <a:gd name="adj1" fmla="val -125322"/>
              <a:gd name="adj2" fmla="val 58888"/>
            </a:avLst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773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1601D9-BFE1-6E43-A86C-CAF50981254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7" name="Title 1"/>
          <p:cNvSpPr>
            <a:spLocks noGrp="1"/>
          </p:cNvSpPr>
          <p:nvPr>
            <p:ph type="title" idx="4294967295"/>
          </p:nvPr>
        </p:nvSpPr>
        <p:spPr>
          <a:xfrm>
            <a:off x="881" y="180004"/>
            <a:ext cx="3455900" cy="360010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en-US" dirty="0"/>
              <a:t>Iterative scheme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3525135" y="3384103"/>
            <a:ext cx="3256146" cy="1783701"/>
            <a:chOff x="5426108" y="3403068"/>
            <a:chExt cx="3838434" cy="1641230"/>
          </a:xfrm>
        </p:grpSpPr>
        <p:sp>
          <p:nvSpPr>
            <p:cNvPr id="77" name="Rectangle 76"/>
            <p:cNvSpPr/>
            <p:nvPr/>
          </p:nvSpPr>
          <p:spPr>
            <a:xfrm>
              <a:off x="5426108" y="3403068"/>
              <a:ext cx="3838434" cy="164123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Rectangle 67"/>
                <p:cNvSpPr/>
                <p:nvPr/>
              </p:nvSpPr>
              <p:spPr>
                <a:xfrm>
                  <a:off x="6169937" y="3763108"/>
                  <a:ext cx="1933927" cy="31156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sz="1400">
                                <a:latin typeface="Cambria Math" panose="02040503050406030204" pitchFamily="18" charset="0"/>
                              </a:rPr>
                              <m:t>𝛻</m:t>
                            </m:r>
                          </m:e>
                          <m:sub>
                            <m:r>
                              <a:rPr lang="pt-BR" sz="1400" i="1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  <m:sup>
                            <m:r>
                              <a:rPr lang="pt-BR" sz="14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  <m:d>
                          <m:dPr>
                            <m:begChr m:val="["/>
                            <m:endChr m:val="]"/>
                            <m:ctrlPr>
                              <a:rPr lang="en-US" sz="14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sz="1400" b="1" i="1">
                                <a:latin typeface="Cambria Math" panose="02040503050406030204" pitchFamily="18" charset="0"/>
                              </a:rPr>
                              <m:t>𝑫</m:t>
                            </m:r>
                            <m:r>
                              <a:rPr lang="pt-BR" sz="1400" b="1" i="1">
                                <a:latin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pt-BR" sz="1400" b="1" i="1">
                                <a:latin typeface="Cambria Math" panose="02040503050406030204" pitchFamily="18" charset="0"/>
                              </a:rPr>
                              <m:t>𝜺</m:t>
                            </m:r>
                            <m:r>
                              <a:rPr lang="pt-BR" sz="1400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pt-BR" sz="14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pt-BR" sz="1400" i="1">
                                <a:latin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pt-BR" sz="14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pt-BR" sz="1400" b="1" i="1"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</m:d>
                        <m:r>
                          <a:rPr lang="pt-BR" sz="1400" b="1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pt-BR" sz="1400" b="1" i="1"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pt-BR" sz="1400" dirty="0"/>
                </a:p>
              </p:txBody>
            </p:sp>
          </mc:Choice>
          <mc:Fallback xmlns="">
            <p:sp>
              <p:nvSpPr>
                <p:cNvPr id="68" name="Rectangle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69937" y="3763108"/>
                  <a:ext cx="1933927" cy="311560"/>
                </a:xfrm>
                <a:prstGeom prst="rect">
                  <a:avLst/>
                </a:prstGeom>
                <a:blipFill>
                  <a:blip r:embed="rId3"/>
                  <a:stretch>
                    <a:fillRect r="-15209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5497030" y="4015061"/>
                  <a:ext cx="3709502" cy="843149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𝐹𝑖𝑛𝑑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e>
                          <m:sub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bSup>
                      </m:oMath>
                    </m:oMathPara>
                  </a14:m>
                  <a:endParaRPr lang="pt-BR" sz="1100" i="1" dirty="0">
                    <a:latin typeface="Cambria Math" panose="02040503050406030204" pitchFamily="18" charset="0"/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𝑐𝑜𝑚𝑝𝑢𝑡𝑒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sSub>
                              <m:sSub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Sup>
                                  <m:sSubSupPr>
                                    <m:ctrlP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sSup>
                                      <m:sSupPr>
                                        <m:ctrlPr>
                                          <a:rPr lang="pt-BR" sz="11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pt-BR" sz="1100" i="1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a:rPr lang="pt-BR" sz="11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∅</m:t>
                                        </m:r>
                                      </m:e>
                                      <m:sup>
                                        <m:r>
                                          <a:rPr lang="pt-BR" sz="1100">
                                            <a:latin typeface="Cambria Math" panose="02040503050406030204" pitchFamily="18" charset="0"/>
                                          </a:rPr>
                                          <m:t>∗</m:t>
                                        </m:r>
                                      </m:sup>
                                    </m:sSup>
                                  </m:e>
                                  <m:sub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sub>
                                  <m:sup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sup>
                                </m:sSubSup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</m:e>
                          <m:sub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bSup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𝑎𝑛𝑑</m:t>
                        </m:r>
                        <m:sSubSup>
                          <m:sSub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̇"/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100" b="0" i="1" smtClean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𝐺</m:t>
                                    </m:r>
                                  </m:sub>
                                </m:sSub>
                              </m:e>
                            </m:acc>
                          </m:e>
                          <m:sub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bSup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𝑤𝑖𝑡h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𝐸𝑞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ctrlPr>
                              <a:rPr lang="pt-BR" sz="11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sz="11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𝑜𝑟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pt-BR" sz="11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sz="11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oMath>
                    </m:oMathPara>
                  </a14:m>
                  <a:endParaRPr lang="pt-BR" sz="1100" b="0" i="1" dirty="0">
                    <a:latin typeface="Cambria Math" panose="02040503050406030204" pitchFamily="18" charset="0"/>
                  </a:endParaRP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𝑐𝑜𝑚𝑝𝑢𝑡𝑒</m:t>
                        </m:r>
                        <m:sSubSup>
                          <m:sSubSup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sSup>
                              <m:sSup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sz="11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∅</m:t>
                                </m:r>
                              </m:e>
                              <m:sup>
                                <m:r>
                                  <a:rPr lang="pt-BR" sz="110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  <m:sub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bSup>
                        <m:r>
                          <a:rPr lang="pt-BR" sz="11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𝑤𝑖𝑡h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𝐸𝑞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. </m:t>
                        </m:r>
                        <m:d>
                          <m:dPr>
                            <m:ctrlPr>
                              <a:rPr lang="pt-BR" sz="11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sz="1100" b="0" i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pt-BR" sz="1100" b="0" i="0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𝑎𝑛𝑑</m:t>
                        </m:r>
                        <m:r>
                          <a:rPr lang="pt-BR" sz="11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pt-BR" sz="1100" b="0" i="1" dirty="0">
                    <a:latin typeface="Cambria Math" panose="02040503050406030204" pitchFamily="18" charset="0"/>
                  </a:endParaRPr>
                </a:p>
                <a:p>
                  <a:pPr algn="ctr"/>
                  <a14:m>
                    <m:oMath xmlns:m="http://schemas.openxmlformats.org/officeDocument/2006/math">
                      <m:r>
                        <a:rPr lang="pt-BR" sz="1100" b="0" i="1" smtClean="0">
                          <a:latin typeface="Cambria Math" panose="02040503050406030204" pitchFamily="18" charset="0"/>
                        </a:rPr>
                        <m:t>𝑐𝑜𝑚𝑝𝑢𝑡𝑒</m:t>
                      </m:r>
                    </m:oMath>
                  </a14:m>
                  <a:r>
                    <a:rPr lang="pt-BR" sz="1100" i="1" dirty="0"/>
                    <a:t> </a:t>
                  </a:r>
                  <a14:m>
                    <m:oMath xmlns:m="http://schemas.openxmlformats.org/officeDocument/2006/math">
                      <m:sSubSup>
                        <m:sSubSup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pt-BR" sz="11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pt-BR" sz="11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pt-BR" sz="11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pt-BR" sz="11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pt-BR" sz="1100" i="1">
                              <a:latin typeface="Cambria Math" panose="02040503050406030204" pitchFamily="18" charset="0"/>
                            </a:rPr>
                            <m:t>+1</m:t>
                          </m:r>
                        </m:sup>
                      </m:sSubSup>
                      <m:r>
                        <a:rPr lang="pt-BR" sz="11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100" i="1">
                          <a:latin typeface="Cambria Math" panose="02040503050406030204" pitchFamily="18" charset="0"/>
                        </a:rPr>
                        <m:t>𝑤𝑖𝑡h</m:t>
                      </m:r>
                      <m:r>
                        <a:rPr lang="pt-BR" sz="11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1100" i="1">
                          <a:latin typeface="Cambria Math" panose="02040503050406030204" pitchFamily="18" charset="0"/>
                        </a:rPr>
                        <m:t>𝐸𝑞</m:t>
                      </m:r>
                      <m:r>
                        <a:rPr lang="pt-BR" sz="1100" i="1">
                          <a:latin typeface="Cambria Math" panose="02040503050406030204" pitchFamily="18" charset="0"/>
                        </a:rPr>
                        <m:t>. </m:t>
                      </m:r>
                      <m:d>
                        <m:dPr>
                          <m:ctrlPr>
                            <a:rPr lang="pt-BR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sz="11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d>
                    </m:oMath>
                  </a14:m>
                  <a:endParaRPr lang="pt-BR" sz="1100" i="1" dirty="0"/>
                </a:p>
              </p:txBody>
            </p:sp>
          </mc:Choice>
          <mc:Fallback xmlns=""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97030" y="4015061"/>
                  <a:ext cx="3709502" cy="843149"/>
                </a:xfrm>
                <a:prstGeom prst="rect">
                  <a:avLst/>
                </a:prstGeom>
                <a:blipFill>
                  <a:blip r:embed="rId4"/>
                  <a:stretch>
                    <a:fillRect l="-1550" b="-662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6" name="TextBox 75"/>
            <p:cNvSpPr txBox="1"/>
            <p:nvPr/>
          </p:nvSpPr>
          <p:spPr>
            <a:xfrm>
              <a:off x="6304732" y="3454715"/>
              <a:ext cx="197253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EEECE1">
                      <a:lumMod val="25000"/>
                    </a:srgbClr>
                  </a:solidFill>
                </a:rPr>
                <a:t>Geomechanics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608758" y="2429020"/>
            <a:ext cx="992470" cy="357069"/>
            <a:chOff x="382120" y="3232062"/>
            <a:chExt cx="1083601" cy="357069"/>
          </a:xfrm>
        </p:grpSpPr>
        <p:sp>
          <p:nvSpPr>
            <p:cNvPr id="37" name="Diamond 36"/>
            <p:cNvSpPr/>
            <p:nvPr/>
          </p:nvSpPr>
          <p:spPr>
            <a:xfrm>
              <a:off x="382120" y="3232062"/>
              <a:ext cx="1083601" cy="357069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216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Rectangle 37"/>
                <p:cNvSpPr/>
                <p:nvPr/>
              </p:nvSpPr>
              <p:spPr>
                <a:xfrm>
                  <a:off x="508802" y="3270163"/>
                  <a:ext cx="904361" cy="2616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sz="110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sz="1100" i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sz="1100" i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I</m:t>
                            </m:r>
                          </m:sub>
                        </m:sSub>
                        <m:r>
                          <a:rPr lang="pt-BR" sz="11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&gt;</m:t>
                        </m:r>
                        <m:r>
                          <m:rPr>
                            <m:sty m:val="p"/>
                          </m:rPr>
                          <a:rPr lang="pt-BR" sz="11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I</m:t>
                        </m:r>
                        <m:r>
                          <m:rPr>
                            <m:sty m:val="p"/>
                          </m:rPr>
                          <a:rPr lang="pt-BR" sz="110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TOL</m:t>
                        </m:r>
                      </m:oMath>
                    </m:oMathPara>
                  </a14:m>
                  <a:endParaRPr lang="pt-BR" sz="1200" dirty="0"/>
                </a:p>
              </p:txBody>
            </p:sp>
          </mc:Choice>
          <mc:Fallback xmlns="">
            <p:sp>
              <p:nvSpPr>
                <p:cNvPr id="38" name="Rectangle 3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802" y="3270163"/>
                  <a:ext cx="904361" cy="2616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2" name="TextBox 41"/>
          <p:cNvSpPr txBox="1"/>
          <p:nvPr/>
        </p:nvSpPr>
        <p:spPr>
          <a:xfrm>
            <a:off x="1097464" y="236741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</a:p>
        </p:txBody>
      </p:sp>
      <p:cxnSp>
        <p:nvCxnSpPr>
          <p:cNvPr id="45" name="Elbow Connector 44"/>
          <p:cNvCxnSpPr>
            <a:stCxn id="37" idx="1"/>
            <a:endCxn id="60" idx="1"/>
          </p:cNvCxnSpPr>
          <p:nvPr/>
        </p:nvCxnSpPr>
        <p:spPr>
          <a:xfrm rot="10800000" flipV="1">
            <a:off x="882166" y="2607555"/>
            <a:ext cx="726592" cy="3177794"/>
          </a:xfrm>
          <a:prstGeom prst="bentConnector3">
            <a:avLst>
              <a:gd name="adj1" fmla="val 131462"/>
            </a:avLst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082270" y="2773892"/>
            <a:ext cx="381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</p:txBody>
      </p:sp>
      <p:cxnSp>
        <p:nvCxnSpPr>
          <p:cNvPr id="6" name="Elbow Connector 5"/>
          <p:cNvCxnSpPr>
            <a:stCxn id="73" idx="1"/>
            <a:endCxn id="122" idx="3"/>
          </p:cNvCxnSpPr>
          <p:nvPr/>
        </p:nvCxnSpPr>
        <p:spPr>
          <a:xfrm rot="10800000">
            <a:off x="3144035" y="1942003"/>
            <a:ext cx="381101" cy="451842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1050797" y="1673981"/>
                <a:ext cx="2093237" cy="53604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 defTabSz="914216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12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sz="120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E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pt-BR" sz="12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I</m:t>
                          </m:r>
                        </m:sub>
                      </m:sSub>
                      <m:r>
                        <a:rPr lang="pt-BR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 </m:t>
                      </m:r>
                      <m:f>
                        <m:fPr>
                          <m:ctrlPr>
                            <a:rPr lang="pt-BR" sz="12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d>
                            <m:dPr>
                              <m:begChr m:val="‖"/>
                              <m:endChr m:val="‖"/>
                              <m:ctrlPr>
                                <a:rPr lang="pt-BR" sz="12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200" i="1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pt-BR" sz="12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pt-BR" sz="1200" i="1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pt-BR" sz="12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a:rPr lang="pt-BR" sz="12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pt-BR" sz="12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bSup>
                              <m:r>
                                <a:rPr lang="pt-BR" sz="12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pt-BR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pt-BR" sz="12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pt-BR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pt-BR" sz="12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a:rPr lang="pt-BR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p>
                              </m:sSubSup>
                            </m:e>
                          </m:d>
                          <m:r>
                            <m:rPr>
                              <m:nor/>
                            </m:rPr>
                            <a:rPr lang="en-US" sz="1200" dirty="0">
                              <a:solidFill>
                                <a:srgbClr val="0070C0"/>
                              </a:solidFill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pt-BR" sz="12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pt-BR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pt-BR" sz="1200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pt-BR" sz="12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pt-BR" sz="12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pt-BR" sz="12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a:rPr lang="pt-BR" sz="12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pt-BR" sz="12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bSup>
                            </m:e>
                          </m:d>
                          <m:r>
                            <m:rPr>
                              <m:nor/>
                            </m:rPr>
                            <a:rPr lang="en-US" sz="1200" dirty="0">
                              <a:solidFill>
                                <a:srgbClr val="0070C0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1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797" y="1673981"/>
                <a:ext cx="2093237" cy="5360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>
            <a:stCxn id="122" idx="2"/>
            <a:endCxn id="37" idx="0"/>
          </p:cNvCxnSpPr>
          <p:nvPr/>
        </p:nvCxnSpPr>
        <p:spPr>
          <a:xfrm flipH="1">
            <a:off x="2104993" y="2210025"/>
            <a:ext cx="2139" cy="21899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103911" y="352110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182760" y="3107104"/>
            <a:ext cx="381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525135" y="1662783"/>
            <a:ext cx="3250899" cy="1462123"/>
            <a:chOff x="985722" y="3582174"/>
            <a:chExt cx="3125801" cy="1462123"/>
          </a:xfrm>
        </p:grpSpPr>
        <p:sp>
          <p:nvSpPr>
            <p:cNvPr id="73" name="Rectangle 72"/>
            <p:cNvSpPr/>
            <p:nvPr/>
          </p:nvSpPr>
          <p:spPr>
            <a:xfrm>
              <a:off x="985722" y="3582174"/>
              <a:ext cx="3119131" cy="14621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1027222" y="3933814"/>
                  <a:ext cx="3084301" cy="482120"/>
                </a:xfrm>
                <a:prstGeom prst="rect">
                  <a:avLst/>
                </a:prstGeom>
              </p:spPr>
              <p:txBody>
                <a:bodyPr wrap="none" lIns="0" rIns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11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sSup>
                              <m:sSup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sz="11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∅</m:t>
                                </m:r>
                              </m:e>
                              <m:sup>
                                <m:r>
                                  <a:rPr lang="pt-BR" sz="110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  <m:sub>
                            <m:r>
                              <a:rPr lang="pt-BR" sz="11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11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pt-BR" sz="11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  <m:d>
                          <m:dPr>
                            <m:ctrlPr>
                              <a:rPr lang="pt-BR" sz="11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sSub>
                                  <m:sSubPr>
                                    <m:ctrlP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sSub>
                                  <m:sSubPr>
                                    <m:ctrlP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b>
                                </m:sSub>
                              </m:e>
                              <m:sub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sub>
                              <m:sup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pt-BR" sz="1100">
                            <a:latin typeface="Cambria Math" panose="02040503050406030204" pitchFamily="18" charset="0"/>
                          </a:rPr>
                          <m:t>𝛻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.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sz="11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pt-BR" sz="1100" b="1" i="1">
                                        <a:latin typeface="Cambria Math" panose="02040503050406030204" pitchFamily="18" charset="0"/>
                                      </a:rPr>
                                      <m:t>𝒗</m:t>
                                    </m:r>
                                  </m:e>
                                  <m:sub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sub>
                                  <m:sup>
                                    <m:r>
                                      <a:rPr lang="pt-BR" sz="1100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p>
                                </m:sSubSup>
                              </m:num>
                              <m:den>
                                <m:sSub>
                                  <m:sSubPr>
                                    <m:ctrlP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e>
                                  <m:sub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𝜌</m:t>
                                </m:r>
                              </m:e>
                              <m:sub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sub>
                              <m:sup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𝑠𝑡</m:t>
                                </m:r>
                              </m:sup>
                            </m:sSubSup>
                          </m:den>
                        </m:f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</m:sub>
                        </m:sSub>
                        <m:sSubSup>
                          <m:sSubSup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acc>
                              <m:accPr>
                                <m:chr m:val="̇"/>
                                <m:ctrlPr>
                                  <a:rPr lang="pt-BR" sz="11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𝑄</m:t>
                                    </m:r>
                                  </m:e>
                                  <m:sub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𝐺</m:t>
                                    </m:r>
                                  </m:sub>
                                </m:sSub>
                              </m:e>
                            </m:acc>
                          </m:e>
                          <m:sub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bSup>
                      </m:oMath>
                    </m:oMathPara>
                  </a14:m>
                  <a:endParaRPr lang="pt-BR" sz="1100" dirty="0"/>
                </a:p>
              </p:txBody>
            </p:sp>
          </mc:Choice>
          <mc:Fallback xmlns="">
            <p:sp>
              <p:nvSpPr>
                <p:cNvPr id="11" name="Rectangle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7222" y="3933814"/>
                  <a:ext cx="3084301" cy="482120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TextBox 66"/>
                <p:cNvSpPr txBox="1"/>
                <p:nvPr/>
              </p:nvSpPr>
              <p:spPr>
                <a:xfrm>
                  <a:off x="1033881" y="4492445"/>
                  <a:ext cx="2926956" cy="4830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200" b="0" i="1" smtClean="0">
                            <a:latin typeface="Cambria Math" panose="02040503050406030204" pitchFamily="18" charset="0"/>
                          </a:rPr>
                          <m:t>𝐹𝑖𝑛𝑑</m:t>
                        </m:r>
                        <m:sSubSup>
                          <m:sSubSupPr>
                            <m:ctrlPr>
                              <a:rPr lang="pt-BR" sz="1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sz="12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bSup>
                        <m:r>
                          <a:rPr lang="pt-BR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pt-BR" sz="1200" b="0" i="1" dirty="0"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200" b="0" i="1" smtClean="0">
                            <a:latin typeface="Cambria Math" panose="02040503050406030204" pitchFamily="18" charset="0"/>
                          </a:rPr>
                          <m:t>𝑇h𝑒𝑛</m:t>
                        </m:r>
                        <m:r>
                          <a:rPr lang="pt-BR" sz="12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pt-BR" sz="1200" b="0" i="1" smtClean="0">
                            <a:latin typeface="Cambria Math" panose="02040503050406030204" pitchFamily="18" charset="0"/>
                          </a:rPr>
                          <m:t>𝑐𝑜𝑚𝑝𝑢𝑡𝑒</m:t>
                        </m:r>
                        <m:r>
                          <a:rPr lang="pt-BR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Sup>
                          <m:sSubSupPr>
                            <m:ctrlPr>
                              <a:rPr lang="pt-BR" sz="1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bSup>
                        <m:r>
                          <a:rPr lang="pt-BR" sz="12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Sup>
                          <m:sSubSupPr>
                            <m:ctrlPr>
                              <a:rPr lang="pt-BR" sz="12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  <m:sup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2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p>
                        </m:sSubSup>
                        <m:r>
                          <a:rPr lang="pt-BR" sz="1200" b="0" i="0" smtClean="0">
                            <a:latin typeface="Cambria Math" panose="02040503050406030204" pitchFamily="18" charset="0"/>
                          </a:rPr>
                          <m:t>− </m:t>
                        </m:r>
                        <m:sSub>
                          <m:sSubPr>
                            <m:ctrlPr>
                              <a:rPr lang="pt-BR" sz="1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2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pt-BR" sz="12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oMath>
                    </m:oMathPara>
                  </a14:m>
                  <a:endParaRPr lang="pt-BR" sz="1200" dirty="0"/>
                </a:p>
              </p:txBody>
            </p:sp>
          </mc:Choice>
          <mc:Fallback xmlns="">
            <p:sp>
              <p:nvSpPr>
                <p:cNvPr id="67" name="TextBox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3881" y="4492445"/>
                  <a:ext cx="2926956" cy="483081"/>
                </a:xfrm>
                <a:prstGeom prst="rect">
                  <a:avLst/>
                </a:prstGeom>
                <a:blipFill>
                  <a:blip r:embed="rId9"/>
                  <a:stretch>
                    <a:fillRect b="-2532"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5" name="TextBox 74"/>
            <p:cNvSpPr txBox="1"/>
            <p:nvPr/>
          </p:nvSpPr>
          <p:spPr>
            <a:xfrm>
              <a:off x="1512565" y="3596788"/>
              <a:ext cx="23027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rgbClr val="EEECE1">
                      <a:lumMod val="25000"/>
                    </a:srgbClr>
                  </a:solidFill>
                </a:rPr>
                <a:t>Reservoir fluid-flow</a:t>
              </a:r>
            </a:p>
          </p:txBody>
        </p:sp>
      </p:grpSp>
      <p:cxnSp>
        <p:nvCxnSpPr>
          <p:cNvPr id="26" name="Straight Arrow Connector 25"/>
          <p:cNvCxnSpPr>
            <a:stCxn id="90" idx="2"/>
            <a:endCxn id="73" idx="0"/>
          </p:cNvCxnSpPr>
          <p:nvPr/>
        </p:nvCxnSpPr>
        <p:spPr>
          <a:xfrm>
            <a:off x="5144240" y="1477061"/>
            <a:ext cx="2876" cy="185722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822106" y="5278582"/>
                <a:ext cx="2771400" cy="2973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1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pt-BR" sz="11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pt-BR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pt-BR" sz="1100" b="0" i="0" smtClean="0">
                        <a:latin typeface="Cambria Math" panose="02040503050406030204" pitchFamily="18" charset="0"/>
                      </a:rPr>
                      <m:t>maxval</m:t>
                    </m:r>
                    <m:r>
                      <a:rPr lang="pt-BR" sz="1100" b="0" i="0" smtClean="0">
                        <a:latin typeface="Cambria Math" panose="02040503050406030204" pitchFamily="18" charset="0"/>
                      </a:rPr>
                      <m:t>(0.8</m:t>
                    </m:r>
                    <m:rad>
                      <m:radPr>
                        <m:degHide m:val="on"/>
                        <m:ctrlPr>
                          <a:rPr lang="pt-BR" sz="11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pt-BR" sz="1100">
                            <a:latin typeface="Cambria Math" panose="02040503050406030204" pitchFamily="18" charset="0"/>
                          </a:rPr>
                          <m:t>DTOL</m:t>
                        </m:r>
                        <m:r>
                          <a:rPr lang="pt-BR" sz="1100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sz="110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sz="1100">
                                <a:latin typeface="Cambria Math" panose="02040503050406030204" pitchFamily="18" charset="0"/>
                              </a:rPr>
                              <m:t>T</m:t>
                            </m:r>
                          </m:sub>
                        </m:sSub>
                      </m:e>
                    </m:rad>
                    <m:r>
                      <a:rPr lang="pt-BR" sz="1100" b="0" i="1" smtClean="0">
                        <a:latin typeface="Cambria Math" panose="02040503050406030204" pitchFamily="18" charset="0"/>
                      </a:rPr>
                      <m:t>,0.1)</m:t>
                    </m:r>
                  </m:oMath>
                </a14:m>
                <a:endParaRPr lang="pt-BR" sz="11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106" y="5278582"/>
                <a:ext cx="2771400" cy="297325"/>
              </a:xfrm>
              <a:prstGeom prst="rect">
                <a:avLst/>
              </a:prstGeom>
              <a:blipFill>
                <a:blip r:embed="rId10"/>
                <a:stretch>
                  <a:fillRect b="-588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3801191" y="5638123"/>
                <a:ext cx="2832691" cy="29732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11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pt-BR" sz="11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1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pt-BR" sz="11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m:rPr>
                        <m:sty m:val="p"/>
                      </m:rPr>
                      <a:rPr lang="pt-BR" sz="1100" b="0" i="0" smtClean="0">
                        <a:latin typeface="Cambria Math" panose="02040503050406030204" pitchFamily="18" charset="0"/>
                      </a:rPr>
                      <m:t>minval</m:t>
                    </m:r>
                    <m:r>
                      <a:rPr lang="pt-BR" sz="1100" b="0" i="0" smtClean="0">
                        <a:latin typeface="Cambria Math" panose="02040503050406030204" pitchFamily="18" charset="0"/>
                      </a:rPr>
                      <m:t>(0.8</m:t>
                    </m:r>
                    <m:rad>
                      <m:radPr>
                        <m:degHide m:val="on"/>
                        <m:ctrlPr>
                          <a:rPr lang="pt-BR" sz="11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pt-BR" sz="1100">
                            <a:latin typeface="Cambria Math" panose="02040503050406030204" pitchFamily="18" charset="0"/>
                          </a:rPr>
                          <m:t>DTOL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/</m:t>
                        </m:r>
                        <m:sSub>
                          <m:sSub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sz="110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sz="1100">
                                <a:latin typeface="Cambria Math" panose="02040503050406030204" pitchFamily="18" charset="0"/>
                              </a:rPr>
                              <m:t>T</m:t>
                            </m:r>
                          </m:sub>
                        </m:sSub>
                      </m:e>
                    </m:rad>
                    <m:r>
                      <a:rPr lang="pt-BR" sz="1100" b="0" i="1" smtClean="0">
                        <a:latin typeface="Cambria Math" panose="02040503050406030204" pitchFamily="18" charset="0"/>
                      </a:rPr>
                      <m:t>,2.0)</m:t>
                    </m:r>
                  </m:oMath>
                </a14:m>
                <a:endParaRPr lang="pt-BR" sz="1100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1191" y="5638123"/>
                <a:ext cx="2832691" cy="297325"/>
              </a:xfrm>
              <a:prstGeom prst="rect">
                <a:avLst/>
              </a:prstGeom>
              <a:blipFill>
                <a:blip r:embed="rId11"/>
                <a:stretch>
                  <a:fillRect b="-588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Elbow Connector 69"/>
          <p:cNvCxnSpPr>
            <a:stCxn id="69" idx="3"/>
            <a:endCxn id="124" idx="2"/>
          </p:cNvCxnSpPr>
          <p:nvPr/>
        </p:nvCxnSpPr>
        <p:spPr>
          <a:xfrm flipV="1">
            <a:off x="6633882" y="3852301"/>
            <a:ext cx="4011740" cy="1934485"/>
          </a:xfrm>
          <a:prstGeom prst="bentConnector2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1319749" y="3901377"/>
                <a:ext cx="1577106" cy="75296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 defTabSz="914216"/>
                <a:r>
                  <a:rPr lang="en-US" sz="1050" dirty="0">
                    <a:solidFill>
                      <a:srgbClr val="EEECE1">
                        <a:lumMod val="25000"/>
                      </a:srgbClr>
                    </a:solidFill>
                  </a:rPr>
                  <a:t>Upscale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105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  <m:r>
                      <a:rPr lang="pt-BR" sz="1050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pt-BR" sz="105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10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pt-BR" sz="105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t-BR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pt-BR" sz="105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̇"/>
                                <m:ctrlPr>
                                  <a:rPr lang="pt-BR" sz="105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pt-BR" sz="105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∅</m:t>
                                </m:r>
                              </m:e>
                            </m:acc>
                          </m:e>
                          <m:sup>
                            <m:r>
                              <a:rPr lang="pt-BR" sz="105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pt-BR" sz="1050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pt-BR" sz="10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050" dirty="0"/>
                  <a:t> and transfer to </a:t>
                </a:r>
                <a:r>
                  <a:rPr lang="en-US" sz="1050" dirty="0" err="1"/>
                  <a:t>geomechanics</a:t>
                </a:r>
                <a:r>
                  <a:rPr lang="en-US" sz="1050" dirty="0"/>
                  <a:t> simulator</a:t>
                </a: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9749" y="3901377"/>
                <a:ext cx="1577106" cy="752963"/>
              </a:xfrm>
              <a:prstGeom prst="rect">
                <a:avLst/>
              </a:prstGeom>
              <a:blipFill>
                <a:blip r:embed="rId15"/>
                <a:stretch>
                  <a:fillRect b="-2381"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124349" y="2975600"/>
                <a:ext cx="1656183" cy="82663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 defTabSz="914216"/>
                <a:r>
                  <a:rPr lang="en-US" sz="1050" dirty="0">
                    <a:solidFill>
                      <a:srgbClr val="EEECE1">
                        <a:lumMod val="25000"/>
                      </a:srgbClr>
                    </a:solidFill>
                  </a:rPr>
                  <a:t>Downscale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105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</m:oMath>
                </a14:m>
                <a:r>
                  <a:rPr lang="en-US" sz="1050" dirty="0">
                    <a:solidFill>
                      <a:srgbClr val="EEECE1">
                        <a:lumMod val="25000"/>
                      </a:srgbClr>
                    </a:solidFill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05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pt-BR" sz="105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̇"/>
                                <m:ctrlPr>
                                  <a:rPr lang="pt-BR" sz="105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pt-BR" sz="105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∅</m:t>
                                </m:r>
                              </m:e>
                            </m:acc>
                          </m:e>
                          <m:sup>
                            <m:r>
                              <a:rPr lang="pt-BR" sz="105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050" dirty="0">
                    <a:solidFill>
                      <a:srgbClr val="EEECE1">
                        <a:lumMod val="25000"/>
                      </a:srgbClr>
                    </a:solidFill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105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̇"/>
                            <m:ctrlPr>
                              <a:rPr lang="pt-BR" sz="105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pt-BR" sz="105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sz="1050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pt-BR" sz="105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sub>
                            </m:sSub>
                          </m:e>
                        </m:acc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  <m:r>
                      <a:rPr lang="pt-BR" sz="105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050" dirty="0">
                    <a:solidFill>
                      <a:srgbClr val="EEECE1">
                        <a:lumMod val="25000"/>
                      </a:srgbClr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105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pt-BR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05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pt-BR" sz="105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</m:oMath>
                </a14:m>
                <a:r>
                  <a:rPr lang="en-US" sz="1050" dirty="0">
                    <a:solidFill>
                      <a:srgbClr val="EEECE1">
                        <a:lumMod val="25000"/>
                      </a:srgbClr>
                    </a:solidFill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5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p>
                          <m:sSupPr>
                            <m:ctrlPr>
                              <a:rPr lang="pt-BR" sz="105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105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e>
                          <m:sup>
                            <m:r>
                              <a:rPr lang="pt-BR" sz="105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05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  <m:r>
                      <a:rPr lang="pt-BR" sz="105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050" dirty="0"/>
                  <a:t> </a:t>
                </a:r>
                <a:r>
                  <a:rPr lang="en-US" sz="1050" dirty="0">
                    <a:solidFill>
                      <a:srgbClr val="EEECE1">
                        <a:lumMod val="25000"/>
                      </a:srgbClr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105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05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</m:oMath>
                </a14:m>
                <a:r>
                  <a:rPr lang="en-US" sz="1050" dirty="0">
                    <a:solidFill>
                      <a:srgbClr val="EEECE1">
                        <a:lumMod val="25000"/>
                      </a:srgbClr>
                    </a:solidFill>
                  </a:rPr>
                  <a:t> and transfer to fluid-flow simulator</a:t>
                </a:r>
                <a:endParaRPr lang="en-US" sz="105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4349" y="2975600"/>
                <a:ext cx="1656183" cy="826637"/>
              </a:xfrm>
              <a:prstGeom prst="rect">
                <a:avLst/>
              </a:prstGeom>
              <a:blipFill>
                <a:blip r:embed="rId16"/>
                <a:stretch>
                  <a:fillRect b="-2174"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Arrow Connector 83"/>
          <p:cNvCxnSpPr>
            <a:stCxn id="37" idx="2"/>
            <a:endCxn id="79" idx="0"/>
          </p:cNvCxnSpPr>
          <p:nvPr/>
        </p:nvCxnSpPr>
        <p:spPr>
          <a:xfrm flipH="1">
            <a:off x="2103911" y="2786089"/>
            <a:ext cx="1082" cy="395208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55" idx="2"/>
            <a:endCxn id="79" idx="0"/>
          </p:cNvCxnSpPr>
          <p:nvPr/>
        </p:nvCxnSpPr>
        <p:spPr>
          <a:xfrm flipH="1">
            <a:off x="2108302" y="3545503"/>
            <a:ext cx="9164" cy="355874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7626401" y="2260023"/>
                <a:ext cx="648071" cy="2616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 algn="ctr" defTabSz="914216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10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𝑖</m:t>
                      </m:r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𝑖</m:t>
                      </m:r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+1</m:t>
                      </m:r>
                    </m:oMath>
                  </m:oMathPara>
                </a14:m>
                <a:endParaRPr lang="en-US" sz="1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6401" y="2260023"/>
                <a:ext cx="648071" cy="26161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4" name="Straight Arrow Connector 133"/>
          <p:cNvCxnSpPr>
            <a:stCxn id="80" idx="0"/>
            <a:endCxn id="133" idx="2"/>
          </p:cNvCxnSpPr>
          <p:nvPr/>
        </p:nvCxnSpPr>
        <p:spPr>
          <a:xfrm flipH="1" flipV="1">
            <a:off x="7950437" y="2521633"/>
            <a:ext cx="2004" cy="45396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>
            <a:stCxn id="133" idx="1"/>
            <a:endCxn id="73" idx="3"/>
          </p:cNvCxnSpPr>
          <p:nvPr/>
        </p:nvCxnSpPr>
        <p:spPr>
          <a:xfrm flipH="1">
            <a:off x="6769097" y="2390828"/>
            <a:ext cx="857304" cy="301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10273624" y="1178277"/>
                <a:ext cx="743997" cy="2616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 algn="ctr" defTabSz="914216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𝑛</m:t>
                      </m:r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</m:t>
                      </m:r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𝑛</m:t>
                      </m:r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+1</m:t>
                      </m:r>
                    </m:oMath>
                  </m:oMathPara>
                </a14:m>
                <a:endParaRPr lang="en-US" sz="1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3624" y="1178277"/>
                <a:ext cx="743997" cy="26161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Group 53"/>
          <p:cNvGrpSpPr/>
          <p:nvPr/>
        </p:nvGrpSpPr>
        <p:grpSpPr>
          <a:xfrm>
            <a:off x="1621231" y="3188434"/>
            <a:ext cx="992470" cy="357069"/>
            <a:chOff x="382120" y="3232062"/>
            <a:chExt cx="1083601" cy="357069"/>
          </a:xfrm>
        </p:grpSpPr>
        <p:sp>
          <p:nvSpPr>
            <p:cNvPr id="55" name="Diamond 54"/>
            <p:cNvSpPr/>
            <p:nvPr/>
          </p:nvSpPr>
          <p:spPr>
            <a:xfrm>
              <a:off x="382120" y="3232062"/>
              <a:ext cx="1083601" cy="357069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216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/>
                <p:cNvSpPr/>
                <p:nvPr/>
              </p:nvSpPr>
              <p:spPr>
                <a:xfrm>
                  <a:off x="466139" y="3270163"/>
                  <a:ext cx="914513" cy="25391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pt-BR" sz="105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𝑖</m:t>
                        </m:r>
                        <m:r>
                          <a:rPr lang="pt-BR" sz="105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&gt;</m:t>
                        </m:r>
                        <m:r>
                          <m:rPr>
                            <m:sty m:val="p"/>
                          </m:rPr>
                          <a:rPr lang="pt-BR" sz="105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MAXIT</m:t>
                        </m:r>
                      </m:oMath>
                    </m:oMathPara>
                  </a14:m>
                  <a:endParaRPr lang="pt-BR" sz="1100" dirty="0"/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6139" y="3270163"/>
                  <a:ext cx="914513" cy="253916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81" name="Elbow Connector 80"/>
          <p:cNvCxnSpPr>
            <a:stCxn id="55" idx="1"/>
            <a:endCxn id="27" idx="1"/>
          </p:cNvCxnSpPr>
          <p:nvPr/>
        </p:nvCxnSpPr>
        <p:spPr>
          <a:xfrm rot="10800000" flipH="1" flipV="1">
            <a:off x="1621230" y="3366969"/>
            <a:ext cx="2200875" cy="2060276"/>
          </a:xfrm>
          <a:prstGeom prst="bentConnector3">
            <a:avLst>
              <a:gd name="adj1" fmla="val -26366"/>
            </a:avLst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>
            <a:stCxn id="79" idx="3"/>
            <a:endCxn id="77" idx="1"/>
          </p:cNvCxnSpPr>
          <p:nvPr/>
        </p:nvCxnSpPr>
        <p:spPr>
          <a:xfrm flipV="1">
            <a:off x="2896855" y="4275954"/>
            <a:ext cx="628280" cy="1905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endCxn id="85" idx="3"/>
          </p:cNvCxnSpPr>
          <p:nvPr/>
        </p:nvCxnSpPr>
        <p:spPr>
          <a:xfrm flipH="1">
            <a:off x="3285237" y="2755826"/>
            <a:ext cx="239898" cy="3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2658218" y="2303983"/>
                <a:ext cx="627019" cy="90447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 defTabSz="914216"/>
                <a:r>
                  <a:rPr lang="pt-BR" sz="1050" dirty="0">
                    <a:solidFill>
                      <a:srgbClr val="EEECE1">
                        <a:lumMod val="25000"/>
                      </a:srgbClr>
                    </a:solidFill>
                    <a:latin typeface="Arial" charset="0"/>
                    <a:ea typeface="ＭＳ Ｐゴシック" charset="0"/>
                    <a:cs typeface="ＭＳ Ｐゴシック" charset="0"/>
                  </a:rPr>
                  <a:t>*.pos</a:t>
                </a:r>
              </a:p>
              <a:p>
                <a:pPr algn="ctr" defTabSz="914216"/>
                <a14:m>
                  <m:oMath xmlns:m="http://schemas.openxmlformats.org/officeDocument/2006/math">
                    <m:sSubSup>
                      <m:sSubSupPr>
                        <m:ctrlPr>
                          <a:rPr lang="en-US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</m:oMath>
                </a14:m>
                <a:r>
                  <a:rPr lang="pt-BR" sz="1050" dirty="0">
                    <a:solidFill>
                      <a:srgbClr val="EEECE1">
                        <a:lumMod val="25000"/>
                      </a:srgbClr>
                    </a:solidFill>
                    <a:latin typeface="Arial" charset="0"/>
                    <a:ea typeface="ＭＳ Ｐゴシック" charset="0"/>
                    <a:cs typeface="ＭＳ Ｐゴシック" charset="0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5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p>
                          <m:sSupPr>
                            <m:ctrlPr>
                              <a:rPr lang="pt-BR" sz="105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105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e>
                          <m:sup>
                            <m:r>
                              <a:rPr lang="pt-BR" sz="105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pt-BR" sz="1050" dirty="0">
                    <a:solidFill>
                      <a:srgbClr val="EEECE1">
                        <a:lumMod val="25000"/>
                      </a:srgbClr>
                    </a:solidFill>
                    <a:latin typeface="Arial" charset="0"/>
                    <a:ea typeface="ＭＳ Ｐゴシック" charset="0"/>
                    <a:cs typeface="ＭＳ Ｐゴシック" charset="0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105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pt-BR" sz="105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05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pt-BR" sz="105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pt-BR" sz="1050" dirty="0">
                    <a:solidFill>
                      <a:srgbClr val="EEECE1">
                        <a:lumMod val="25000"/>
                      </a:srgbClr>
                    </a:solidFill>
                    <a:latin typeface="Arial" charset="0"/>
                    <a:ea typeface="ＭＳ Ｐゴシック" charset="0"/>
                    <a:cs typeface="ＭＳ Ｐゴシック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105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pt-BR" sz="1050" dirty="0">
                    <a:solidFill>
                      <a:srgbClr val="EEECE1">
                        <a:lumMod val="25000"/>
                      </a:srgbClr>
                    </a:solidFill>
                    <a:latin typeface="Arial" charset="0"/>
                    <a:ea typeface="ＭＳ Ｐゴシック" charset="0"/>
                    <a:cs typeface="ＭＳ Ｐゴシック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218" y="2303983"/>
                <a:ext cx="627019" cy="904478"/>
              </a:xfrm>
              <a:prstGeom prst="rect">
                <a:avLst/>
              </a:prstGeom>
              <a:blipFill>
                <a:blip r:embed="rId20"/>
                <a:stretch>
                  <a:fillRect t="-4000" b="-667"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/>
              <p:cNvSpPr/>
              <p:nvPr/>
            </p:nvSpPr>
            <p:spPr>
              <a:xfrm>
                <a:off x="7012720" y="4660456"/>
                <a:ext cx="1665477" cy="33252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 defTabSz="914216"/>
                <a:r>
                  <a:rPr lang="pt-BR" sz="1050" dirty="0">
                    <a:solidFill>
                      <a:srgbClr val="EEECE1">
                        <a:lumMod val="25000"/>
                      </a:srgbClr>
                    </a:solidFill>
                    <a:latin typeface="Arial" charset="0"/>
                    <a:ea typeface="ＭＳ Ｐゴシック" charset="0"/>
                    <a:cs typeface="ＭＳ Ｐゴシック" charset="0"/>
                  </a:rPr>
                  <a:t>*.pos</a:t>
                </a:r>
              </a:p>
              <a:p>
                <a:pPr algn="ctr" defTabSz="914216"/>
                <a14:m>
                  <m:oMath xmlns:m="http://schemas.openxmlformats.org/officeDocument/2006/math">
                    <m:sSubSup>
                      <m:sSubSupPr>
                        <m:ctrlPr>
                          <a:rPr lang="en-US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1050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</m:oMath>
                </a14:m>
                <a:r>
                  <a:rPr lang="pt-BR" sz="1050" dirty="0">
                    <a:solidFill>
                      <a:srgbClr val="EEECE1">
                        <a:lumMod val="25000"/>
                      </a:srgbClr>
                    </a:solidFill>
                    <a:latin typeface="Arial" charset="0"/>
                    <a:ea typeface="ＭＳ Ｐゴシック" charset="0"/>
                    <a:cs typeface="ＭＳ Ｐゴシック" charset="0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050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  <m:sSubSup>
                      <m:sSubSupPr>
                        <m:ctrlPr>
                          <a:rPr lang="pt-BR" sz="105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105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pt-BR" sz="10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</m:oMath>
                </a14:m>
                <a:r>
                  <a:rPr lang="pt-BR" sz="1050" dirty="0">
                    <a:solidFill>
                      <a:srgbClr val="EEECE1">
                        <a:lumMod val="25000"/>
                      </a:srgbClr>
                    </a:solidFill>
                    <a:latin typeface="Arial" charset="0"/>
                    <a:ea typeface="ＭＳ Ｐゴシック" charset="0"/>
                    <a:cs typeface="ＭＳ Ｐゴシック" charset="0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105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105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pt-BR" sz="1050" dirty="0">
                    <a:solidFill>
                      <a:srgbClr val="EEECE1">
                        <a:lumMod val="25000"/>
                      </a:srgbClr>
                    </a:solidFill>
                    <a:latin typeface="Arial" charset="0"/>
                    <a:ea typeface="ＭＳ Ｐゴシック" charset="0"/>
                    <a:cs typeface="ＭＳ Ｐゴシック" charset="0"/>
                  </a:rPr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105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105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105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pt-BR" sz="1050" dirty="0">
                    <a:solidFill>
                      <a:srgbClr val="EEECE1">
                        <a:lumMod val="25000"/>
                      </a:srgbClr>
                    </a:solidFill>
                    <a:latin typeface="Arial" charset="0"/>
                    <a:ea typeface="ＭＳ Ｐゴシック" charset="0"/>
                    <a:cs typeface="ＭＳ Ｐゴシック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2720" y="4660456"/>
                <a:ext cx="1665477" cy="332527"/>
              </a:xfrm>
              <a:prstGeom prst="rect">
                <a:avLst/>
              </a:prstGeom>
              <a:blipFill>
                <a:blip r:embed="rId21"/>
                <a:stretch>
                  <a:fillRect t="-10714" b="-21429"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6" name="Straight Arrow Connector 105"/>
          <p:cNvCxnSpPr/>
          <p:nvPr/>
        </p:nvCxnSpPr>
        <p:spPr>
          <a:xfrm flipV="1">
            <a:off x="6776481" y="4826720"/>
            <a:ext cx="2362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6293986" y="1223863"/>
                <a:ext cx="1793125" cy="8231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lIns="0" rIns="0" rtlCol="0">
                <a:spAutoFit/>
              </a:bodyPr>
              <a:lstStyle>
                <a:defPPr>
                  <a:defRPr lang="en-US"/>
                </a:defPPr>
                <a:lvl1pPr algn="ctr" defTabSz="914216">
                  <a:defRPr sz="1050">
                    <a:solidFill>
                      <a:srgbClr val="EEECE1">
                        <a:lumMod val="25000"/>
                      </a:srgbClr>
                    </a:solidFill>
                  </a:defRPr>
                </a:lvl1pPr>
              </a:lstStyle>
              <a:p>
                <a:r>
                  <a:rPr lang="en-US" sz="900" dirty="0"/>
                  <a:t>From *.m2h store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9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en-US" sz="9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p>
                          <m:sSupPr>
                            <m:ctrlPr>
                              <a:rPr lang="pt-BR" sz="9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̇"/>
                                <m:ctrlPr>
                                  <a:rPr lang="pt-BR" sz="9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pt-BR" sz="9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∅</m:t>
                                </m:r>
                              </m:e>
                            </m:acc>
                          </m:e>
                          <m:sup>
                            <m:r>
                              <a:rPr lang="pt-BR" sz="90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  <m:sub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900" dirty="0"/>
                  <a:t>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9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̇"/>
                            <m:ctrlPr>
                              <a:rPr lang="pt-BR" sz="9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pt-BR" sz="9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sz="900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pt-BR" sz="90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sub>
                            </m:sSub>
                          </m:e>
                        </m:acc>
                      </m:e>
                      <m:sub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pt-BR" sz="900" b="0" i="1" smtClean="0">
                        <a:latin typeface="Cambria Math" panose="02040503050406030204" pitchFamily="18" charset="0"/>
                      </a:rPr>
                      <m:t>,</m:t>
                    </m:r>
                    <m:sSubSup>
                      <m:sSubSupPr>
                        <m:ctrlPr>
                          <a:rPr lang="pt-BR" sz="9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pt-BR" sz="9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9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pt-BR" sz="9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  <m:sub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m:rPr>
                        <m:nor/>
                      </m:rPr>
                      <a:rPr lang="en-US" sz="900" dirty="0"/>
                      <m:t>,</m:t>
                    </m:r>
                    <m:r>
                      <a:rPr lang="pt-BR" sz="900" b="0" i="1" dirty="0" smtClean="0">
                        <a:latin typeface="Cambria Math" panose="02040503050406030204" pitchFamily="18" charset="0"/>
                      </a:rPr>
                      <m:t>   </m:t>
                    </m:r>
                    <m:sSubSup>
                      <m:sSubSupPr>
                        <m:ctrlPr>
                          <a:rPr lang="en-US" sz="9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sSup>
                          <m:sSupPr>
                            <m:ctrlPr>
                              <a:rPr lang="pt-BR" sz="9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sz="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e>
                          <m:sup>
                            <m:r>
                              <a:rPr lang="pt-BR" sz="90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  <m:sub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  <m:r>
                      <a:rPr lang="pt-BR" sz="90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9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9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en-US" sz="900" dirty="0"/>
                  <a:t>. Update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9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9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en-US" sz="9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9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pt-BR" sz="9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t-BR" sz="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pt-BR" sz="9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9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pt-BR" sz="9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e>
                      <m:sub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pt-BR" sz="9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9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pt-BR" sz="9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9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9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pt-BR" sz="9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900" dirty="0"/>
                  <a:t>and assemble nodal flow vector due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9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acc>
                          <m:accPr>
                            <m:chr m:val="̇"/>
                            <m:ctrlPr>
                              <a:rPr lang="pt-BR" sz="9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pt-BR" sz="9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sz="900" i="1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pt-BR" sz="90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sub>
                            </m:sSub>
                          </m:e>
                        </m:acc>
                      </m:e>
                      <m:sub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endParaRPr lang="en-US" sz="9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3986" y="1223863"/>
                <a:ext cx="1793125" cy="823174"/>
              </a:xfrm>
              <a:prstGeom prst="rect">
                <a:avLst/>
              </a:prstGeom>
              <a:blipFill>
                <a:blip r:embed="rId22"/>
                <a:stretch>
                  <a:fillRect l="-1347" r="-4714"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2970501" y="3271426"/>
                <a:ext cx="1251992" cy="67467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lIns="0" rIns="0" rtlCol="0">
                <a:spAutoFit/>
              </a:bodyPr>
              <a:lstStyle>
                <a:defPPr>
                  <a:defRPr lang="en-US"/>
                </a:defPPr>
                <a:lvl1pPr algn="ctr" defTabSz="914216">
                  <a:defRPr sz="1050">
                    <a:solidFill>
                      <a:srgbClr val="EEECE1">
                        <a:lumMod val="25000"/>
                      </a:srgbClr>
                    </a:solidFill>
                  </a:defRPr>
                </a:lvl1pPr>
              </a:lstStyle>
              <a:p>
                <a:r>
                  <a:rPr lang="en-US" sz="900" dirty="0"/>
                  <a:t>From *.h2m store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9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</m:oMath>
                </a14:m>
                <a:r>
                  <a:rPr lang="en-US" sz="900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9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9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en-US" sz="9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n-US" sz="9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en-US" sz="9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t-BR" sz="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9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pt-BR" sz="9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̇"/>
                                <m:ctrlPr>
                                  <a:rPr lang="pt-BR" sz="9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pt-BR" sz="9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∅</m:t>
                                </m:r>
                              </m:e>
                            </m:acc>
                          </m:e>
                          <m:sup>
                            <m:r>
                              <a:rPr lang="pt-BR" sz="90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  <m:sub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pt-BR" sz="900" b="0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pt-BR" sz="900" b="0" i="0" smtClean="0">
                        <a:latin typeface="Cambria Math" panose="02040503050406030204" pitchFamily="18" charset="0"/>
                      </a:rPr>
                      <m:t>and</m:t>
                    </m:r>
                    <m:r>
                      <a:rPr lang="pt-BR" sz="9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9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9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9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900" dirty="0"/>
                  <a:t>. Then assemble nodal force vector due to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sz="9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∆</m:t>
                        </m:r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900" i="1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</m:oMath>
                </a14:m>
                <a:r>
                  <a:rPr lang="en-US" sz="900" dirty="0"/>
                  <a:t>   </a:t>
                </a:r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501" y="3271426"/>
                <a:ext cx="1251992" cy="674672"/>
              </a:xfrm>
              <a:prstGeom prst="rect">
                <a:avLst/>
              </a:prstGeom>
              <a:blipFill>
                <a:blip r:embed="rId23"/>
                <a:stretch>
                  <a:fillRect l="-3846" b="-1786"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4" name="TextBox 123"/>
          <p:cNvSpPr txBox="1"/>
          <p:nvPr/>
        </p:nvSpPr>
        <p:spPr>
          <a:xfrm>
            <a:off x="10024720" y="2952055"/>
            <a:ext cx="1241804" cy="90024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defTabSz="914216"/>
            <a:r>
              <a:rPr lang="pt-BR" sz="1050" dirty="0">
                <a:solidFill>
                  <a:srgbClr val="EEECE1">
                    <a:lumMod val="25000"/>
                  </a:srgbClr>
                </a:solidFill>
              </a:rPr>
              <a:t>Update files *.pre using files *.</a:t>
            </a:r>
            <a:r>
              <a:rPr lang="pt-BR" sz="1050" dirty="0" err="1">
                <a:solidFill>
                  <a:srgbClr val="EEECE1">
                    <a:lumMod val="25000"/>
                  </a:srgbClr>
                </a:solidFill>
              </a:rPr>
              <a:t>pos</a:t>
            </a:r>
            <a:r>
              <a:rPr lang="pt-BR" sz="1050" dirty="0">
                <a:solidFill>
                  <a:srgbClr val="EEECE1">
                    <a:lumMod val="25000"/>
                  </a:srgbClr>
                </a:solidFill>
              </a:rPr>
              <a:t>. </a:t>
            </a:r>
            <a:r>
              <a:rPr lang="pt-BR" sz="1050" dirty="0" err="1">
                <a:solidFill>
                  <a:srgbClr val="EEECE1">
                    <a:lumMod val="25000"/>
                  </a:srgbClr>
                </a:solidFill>
              </a:rPr>
              <a:t>Then</a:t>
            </a:r>
            <a:r>
              <a:rPr lang="pt-BR" sz="1050" dirty="0">
                <a:solidFill>
                  <a:srgbClr val="EEECE1">
                    <a:lumMod val="25000"/>
                  </a:srgbClr>
                </a:solidFill>
              </a:rPr>
              <a:t>, </a:t>
            </a:r>
            <a:r>
              <a:rPr lang="pt-BR" sz="1050" dirty="0" err="1">
                <a:solidFill>
                  <a:srgbClr val="EEECE1">
                    <a:lumMod val="25000"/>
                  </a:srgbClr>
                </a:solidFill>
              </a:rPr>
              <a:t>send</a:t>
            </a:r>
            <a:r>
              <a:rPr lang="pt-BR" sz="1050" dirty="0">
                <a:solidFill>
                  <a:srgbClr val="EEECE1">
                    <a:lumMod val="25000"/>
                  </a:srgbClr>
                </a:solidFill>
              </a:rPr>
              <a:t> file *.m2h </a:t>
            </a:r>
            <a:r>
              <a:rPr lang="pt-BR" sz="1050" dirty="0" err="1">
                <a:solidFill>
                  <a:srgbClr val="EEECE1">
                    <a:lumMod val="25000"/>
                  </a:srgbClr>
                </a:solidFill>
              </a:rPr>
              <a:t>to</a:t>
            </a:r>
            <a:r>
              <a:rPr lang="pt-BR" sz="1050" dirty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pt-BR" sz="1050" dirty="0" err="1">
                <a:solidFill>
                  <a:srgbClr val="EEECE1">
                    <a:lumMod val="25000"/>
                  </a:srgbClr>
                </a:solidFill>
              </a:rPr>
              <a:t>flow</a:t>
            </a:r>
            <a:r>
              <a:rPr lang="pt-BR" sz="1050" dirty="0">
                <a:solidFill>
                  <a:srgbClr val="EEECE1">
                    <a:lumMod val="25000"/>
                  </a:srgbClr>
                </a:solidFill>
              </a:rPr>
              <a:t> folder </a:t>
            </a:r>
            <a:endParaRPr lang="en-US" sz="1050" dirty="0">
              <a:solidFill>
                <a:srgbClr val="0070C0"/>
              </a:solidFill>
            </a:endParaRPr>
          </a:p>
        </p:txBody>
      </p:sp>
      <p:cxnSp>
        <p:nvCxnSpPr>
          <p:cNvPr id="115" name="Straight Arrow Connector 114"/>
          <p:cNvCxnSpPr>
            <a:stCxn id="124" idx="0"/>
            <a:endCxn id="140" idx="2"/>
          </p:cNvCxnSpPr>
          <p:nvPr/>
        </p:nvCxnSpPr>
        <p:spPr>
          <a:xfrm flipV="1">
            <a:off x="10645622" y="1439887"/>
            <a:ext cx="1" cy="1512168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231965" y="1561079"/>
                <a:ext cx="776486" cy="2388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lIns="0" rIns="0" rtlCol="0">
                <a:spAutoFit/>
              </a:bodyPr>
              <a:lstStyle>
                <a:defPPr>
                  <a:defRPr lang="en-US"/>
                </a:defPPr>
                <a:lvl1pPr algn="ctr" defTabSz="914216">
                  <a:defRPr sz="900">
                    <a:solidFill>
                      <a:srgbClr val="EEECE1">
                        <a:lumMod val="25000"/>
                      </a:srgbClr>
                    </a:solidFill>
                  </a:defRPr>
                </a:lvl1pPr>
              </a:lstStyle>
              <a:p>
                <a:r>
                  <a:rPr lang="pt-BR" dirty="0" err="1"/>
                  <a:t>Store</a:t>
                </a:r>
                <a:r>
                  <a:rPr lang="pt-BR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pt-BR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  <m:sup>
                        <m:r>
                          <a:rPr lang="pt-BR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i="1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bSup>
                  </m:oMath>
                </a14:m>
                <a:r>
                  <a:rPr lang="pt-BR" dirty="0"/>
                  <a:t>  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1965" y="1561079"/>
                <a:ext cx="776486" cy="238848"/>
              </a:xfrm>
              <a:prstGeom prst="rect">
                <a:avLst/>
              </a:prstGeom>
              <a:blipFill>
                <a:blip r:embed="rId24"/>
                <a:stretch>
                  <a:fillRect b="-7317"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882166" y="5492480"/>
                <a:ext cx="1854535" cy="58573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 algn="ctr" defTabSz="914216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11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sz="110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E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pt-BR" sz="11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T</m:t>
                          </m:r>
                        </m:sub>
                      </m:sSub>
                      <m:r>
                        <a:rPr lang="pt-BR" sz="11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 </m:t>
                      </m:r>
                      <m:f>
                        <m:fPr>
                          <m:ctrlPr>
                            <a:rPr lang="pt-BR" sz="11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pt-BR" sz="11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pt-BR" sz="11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pt-BR" sz="11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num>
                        <m:den>
                          <m:r>
                            <a:rPr lang="pt-BR" sz="11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pt-BR" sz="11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d>
                            <m:dPr>
                              <m:begChr m:val="‖"/>
                              <m:endChr m:val="‖"/>
                              <m:ctrlPr>
                                <a:rPr lang="pt-BR" sz="11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sSup>
                                    <m:sSupPr>
                                      <m:ctrlPr>
                                        <a:rPr lang="pt-BR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̇"/>
                                          <m:ctrlPr>
                                            <a:rPr lang="pt-BR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pt-BR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∅</m:t>
                                          </m:r>
                                        </m:e>
                                      </m:acc>
                                    </m:e>
                                    <m:sup>
                                      <m:r>
                                        <a:rPr lang="pt-BR" sz="110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pt-BR" sz="1100" i="1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pt-BR" sz="11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a:rPr lang="pt-BR" sz="11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p>
                              </m:sSubSup>
                              <m:r>
                                <a:rPr lang="pt-BR" sz="11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pt-BR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p>
                                    <m:sSupPr>
                                      <m:ctrlPr>
                                        <a:rPr lang="pt-BR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̇"/>
                                          <m:ctrlPr>
                                            <a:rPr lang="pt-BR" sz="11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pt-BR" sz="11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∅</m:t>
                                          </m:r>
                                        </m:e>
                                      </m:acc>
                                    </m:e>
                                    <m:sup>
                                      <m:r>
                                        <a:rPr lang="pt-BR" sz="110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pt-BR" sz="11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e>
                          </m:d>
                          <m:r>
                            <m:rPr>
                              <m:nor/>
                            </m:rPr>
                            <a:rPr lang="en-US" sz="1100" dirty="0">
                              <a:solidFill>
                                <a:srgbClr val="0070C0"/>
                              </a:solidFill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begChr m:val="‖"/>
                              <m:endChr m:val="‖"/>
                              <m:ctrlPr>
                                <a:rPr lang="pt-BR" sz="1100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sSup>
                                    <m:sSupPr>
                                      <m:ctrlPr>
                                        <a:rPr lang="pt-BR" sz="11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pt-BR" sz="11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∅</m:t>
                                      </m:r>
                                    </m:e>
                                    <m:sup>
                                      <m:r>
                                        <a:rPr lang="pt-BR" sz="1100">
                                          <a:latin typeface="Cambria Math" panose="02040503050406030204" pitchFamily="18" charset="0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  <m:sub>
                                  <m:r>
                                    <a:rPr lang="pt-BR" sz="11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pt-BR" sz="1100" i="1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  <m:sup>
                                  <m:r>
                                    <a:rPr lang="pt-BR" sz="11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p>
                              </m:sSubSup>
                            </m:e>
                          </m:d>
                          <m:r>
                            <m:rPr>
                              <m:nor/>
                            </m:rPr>
                            <a:rPr lang="en-US" sz="1100" dirty="0">
                              <a:solidFill>
                                <a:srgbClr val="0070C0"/>
                              </a:solidFill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1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166" y="5492480"/>
                <a:ext cx="1854535" cy="585738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Elbow Connector 61"/>
          <p:cNvCxnSpPr>
            <a:stCxn id="77" idx="3"/>
            <a:endCxn id="80" idx="2"/>
          </p:cNvCxnSpPr>
          <p:nvPr/>
        </p:nvCxnSpPr>
        <p:spPr>
          <a:xfrm flipV="1">
            <a:off x="6781281" y="3802237"/>
            <a:ext cx="1171160" cy="473717"/>
          </a:xfrm>
          <a:prstGeom prst="bentConnector2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0" idx="3"/>
            <a:endCxn id="69" idx="1"/>
          </p:cNvCxnSpPr>
          <p:nvPr/>
        </p:nvCxnSpPr>
        <p:spPr>
          <a:xfrm>
            <a:off x="2736701" y="5785349"/>
            <a:ext cx="1064490" cy="1437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8281317" y="1658882"/>
            <a:ext cx="1282904" cy="357069"/>
            <a:chOff x="65017" y="3232062"/>
            <a:chExt cx="1400704" cy="357069"/>
          </a:xfrm>
        </p:grpSpPr>
        <p:sp>
          <p:nvSpPr>
            <p:cNvPr id="59" name="Diamond 58"/>
            <p:cNvSpPr/>
            <p:nvPr/>
          </p:nvSpPr>
          <p:spPr>
            <a:xfrm>
              <a:off x="65017" y="3232062"/>
              <a:ext cx="1400704" cy="357069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216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Rectangle 60"/>
                <p:cNvSpPr/>
                <p:nvPr/>
              </p:nvSpPr>
              <p:spPr>
                <a:xfrm>
                  <a:off x="185599" y="3259936"/>
                  <a:ext cx="1157789" cy="2616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sz="11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pt-BR" sz="1100" b="0" i="0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&gt;</m:t>
                        </m:r>
                        <m:sSub>
                          <m:sSub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1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∆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oMath>
                    </m:oMathPara>
                  </a14:m>
                  <a:endParaRPr lang="pt-BR" sz="1200" dirty="0"/>
                </a:p>
              </p:txBody>
            </p:sp>
          </mc:Choice>
          <mc:Fallback xmlns="">
            <p:sp>
              <p:nvSpPr>
                <p:cNvPr id="61" name="Rectangle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5599" y="3259936"/>
                  <a:ext cx="1157789" cy="261610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3" name="TextBox 62"/>
          <p:cNvSpPr txBox="1"/>
          <p:nvPr/>
        </p:nvSpPr>
        <p:spPr>
          <a:xfrm>
            <a:off x="8908829" y="1189358"/>
            <a:ext cx="381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</p:txBody>
      </p:sp>
      <p:cxnSp>
        <p:nvCxnSpPr>
          <p:cNvPr id="64" name="Straight Arrow Connector 63"/>
          <p:cNvCxnSpPr>
            <a:stCxn id="59" idx="3"/>
          </p:cNvCxnSpPr>
          <p:nvPr/>
        </p:nvCxnSpPr>
        <p:spPr>
          <a:xfrm flipV="1">
            <a:off x="9564221" y="1836077"/>
            <a:ext cx="301272" cy="134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9469980" y="153404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9865493" y="1689669"/>
                <a:ext cx="648071" cy="26161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square" lIns="0" rIns="0" rtlCol="0">
                <a:spAutoFit/>
              </a:bodyPr>
              <a:lstStyle/>
              <a:p>
                <a:pPr algn="ctr" defTabSz="914216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𝑆𝑇𝑂𝑃</m:t>
                      </m:r>
                    </m:oMath>
                  </m:oMathPara>
                </a14:m>
                <a:endParaRPr lang="en-US" sz="11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5493" y="1689669"/>
                <a:ext cx="648071" cy="26161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2" name="Elbow Connector 81"/>
          <p:cNvCxnSpPr>
            <a:stCxn id="27" idx="3"/>
            <a:endCxn id="59" idx="2"/>
          </p:cNvCxnSpPr>
          <p:nvPr/>
        </p:nvCxnSpPr>
        <p:spPr>
          <a:xfrm flipV="1">
            <a:off x="6593506" y="2015951"/>
            <a:ext cx="2329263" cy="3411294"/>
          </a:xfrm>
          <a:prstGeom prst="bentConnector2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59" idx="0"/>
          </p:cNvCxnSpPr>
          <p:nvPr/>
        </p:nvCxnSpPr>
        <p:spPr>
          <a:xfrm rot="16200000" flipV="1">
            <a:off x="7215679" y="-48209"/>
            <a:ext cx="718170" cy="2696011"/>
          </a:xfrm>
          <a:prstGeom prst="bentConnector2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144413" y="575791"/>
                <a:ext cx="356757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Define: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pt-BR" sz="1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200" b="0" i="0" smtClean="0">
                                <a:latin typeface="Cambria Math" panose="02040503050406030204" pitchFamily="18" charset="0"/>
                              </a:rPr>
                              <m:t>ini</m:t>
                            </m:r>
                          </m:sub>
                        </m:s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pt-BR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200">
                                <a:latin typeface="Cambria Math" panose="02040503050406030204" pitchFamily="18" charset="0"/>
                              </a:rPr>
                              <m:t>t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1200" b="0" i="0" smtClean="0">
                                <a:latin typeface="Cambria Math" panose="02040503050406030204" pitchFamily="18" charset="0"/>
                              </a:rPr>
                              <m:t>fin</m:t>
                            </m:r>
                          </m:sub>
                        </m:sSub>
                        <m:r>
                          <a:rPr lang="en-US" sz="12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pt-BR" sz="1200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pt-BR" sz="1200" i="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200" b="0" i="0" smtClean="0">
                            <a:latin typeface="Cambria Math" panose="02040503050406030204" pitchFamily="18" charset="0"/>
                          </a:rPr>
                          <m:t>ini</m:t>
                        </m:r>
                      </m:sub>
                    </m:sSub>
                  </m:oMath>
                </a14:m>
                <a:r>
                  <a:rPr lang="en-US" sz="1200" dirty="0"/>
                  <a:t>, </a:t>
                </a:r>
                <a14:m>
                  <m:oMath xmlns:m="http://schemas.openxmlformats.org/officeDocument/2006/math">
                    <m:r>
                      <a:rPr lang="pt-BR" sz="12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pt-BR" sz="12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200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min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1200" dirty="0"/>
                  <a:t>ITOL, DTOL, MAXIT</a:t>
                </a: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13" y="575791"/>
                <a:ext cx="3567572" cy="276999"/>
              </a:xfrm>
              <a:prstGeom prst="rect">
                <a:avLst/>
              </a:prstGeom>
              <a:blipFill>
                <a:blip r:embed="rId28"/>
                <a:stretch>
                  <a:fillRect l="-171" t="-2174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/>
              <p:cNvSpPr/>
              <p:nvPr/>
            </p:nvSpPr>
            <p:spPr>
              <a:xfrm>
                <a:off x="4061723" y="431775"/>
                <a:ext cx="2165034" cy="104528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12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200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sz="1200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algn="ctr"/>
                <a:r>
                  <a:rPr 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:r>
                  <a:rPr lang="en-US" sz="12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If</a:t>
                </a:r>
                <a:r>
                  <a:rPr 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12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&gt;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𝑓𝑖𝑛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 →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m:rPr>
                        <m:nor/>
                      </m:rPr>
                      <a:rPr lang="en-US" sz="1200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𝑓𝑖𝑛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</m:sub>
                    </m:sSub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𝑓𝑖𝑛</m:t>
                        </m:r>
                      </m:sub>
                    </m:sSub>
                  </m:oMath>
                </a14:m>
                <a:r>
                  <a:rPr lang="en-US" sz="12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200" b="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)</a:t>
                </a:r>
              </a:p>
              <a:p>
                <a:pPr algn="ctr"/>
                <a:r>
                  <a:rPr lang="en-US" sz="12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Update times in files *.</a:t>
                </a:r>
                <a:r>
                  <a:rPr lang="en-US" sz="1200" i="1" dirty="0" err="1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dat</a:t>
                </a:r>
                <a:r>
                  <a:rPr lang="en-US" sz="1200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en-US" sz="1200" b="0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0" name="Rectangle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723" y="431775"/>
                <a:ext cx="2165034" cy="1045286"/>
              </a:xfrm>
              <a:prstGeom prst="rect">
                <a:avLst/>
              </a:prstGeom>
              <a:blipFill>
                <a:blip r:embed="rId30"/>
                <a:stretch>
                  <a:fillRect b="-346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Group 77"/>
          <p:cNvGrpSpPr/>
          <p:nvPr/>
        </p:nvGrpSpPr>
        <p:grpSpPr>
          <a:xfrm>
            <a:off x="10007119" y="506754"/>
            <a:ext cx="1282904" cy="357069"/>
            <a:chOff x="65017" y="3232062"/>
            <a:chExt cx="1400704" cy="357069"/>
          </a:xfrm>
        </p:grpSpPr>
        <p:sp>
          <p:nvSpPr>
            <p:cNvPr id="87" name="Diamond 86"/>
            <p:cNvSpPr/>
            <p:nvPr/>
          </p:nvSpPr>
          <p:spPr>
            <a:xfrm>
              <a:off x="65017" y="3232062"/>
              <a:ext cx="1400704" cy="357069"/>
            </a:xfrm>
            <a:prstGeom prst="diamond">
              <a:avLst/>
            </a:prstGeom>
            <a:solidFill>
              <a:schemeClr val="bg1"/>
            </a:solidFill>
            <a:ln w="127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914216"/>
              <a:endParaRPr 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Rectangle 90"/>
                <p:cNvSpPr/>
                <p:nvPr/>
              </p:nvSpPr>
              <p:spPr>
                <a:xfrm>
                  <a:off x="287992" y="3259936"/>
                  <a:ext cx="934184" cy="27514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110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pt-BR" sz="11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𝑓𝑖𝑛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oMath>
                    </m:oMathPara>
                  </a14:m>
                  <a:endParaRPr lang="pt-BR" sz="1200" dirty="0"/>
                </a:p>
              </p:txBody>
            </p:sp>
          </mc:Choice>
          <mc:Fallback xmlns="">
            <p:sp>
              <p:nvSpPr>
                <p:cNvPr id="91" name="Rectangle 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7992" y="3259936"/>
                  <a:ext cx="934184" cy="275140"/>
                </a:xfrm>
                <a:prstGeom prst="rect">
                  <a:avLst/>
                </a:prstGeom>
                <a:blipFill>
                  <a:blip r:embed="rId31"/>
                  <a:stretch>
                    <a:fillRect b="-444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92" name="Elbow Connector 91"/>
          <p:cNvCxnSpPr>
            <a:stCxn id="87" idx="0"/>
          </p:cNvCxnSpPr>
          <p:nvPr/>
        </p:nvCxnSpPr>
        <p:spPr>
          <a:xfrm rot="16200000" flipH="1" flipV="1">
            <a:off x="7861887" y="-2210894"/>
            <a:ext cx="69037" cy="5504331"/>
          </a:xfrm>
          <a:prstGeom prst="bentConnector3">
            <a:avLst>
              <a:gd name="adj1" fmla="val -331127"/>
            </a:avLst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9417721" y="749769"/>
            <a:ext cx="381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9630280" y="67157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216"/>
            <a:r>
              <a:rPr lang="en-US" sz="1200" i="1" dirty="0">
                <a:solidFill>
                  <a:srgbClr val="EEECE1">
                    <a:lumMod val="2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</a:p>
        </p:txBody>
      </p:sp>
      <p:cxnSp>
        <p:nvCxnSpPr>
          <p:cNvPr id="96" name="Elbow Connector 95"/>
          <p:cNvCxnSpPr>
            <a:stCxn id="87" idx="1"/>
          </p:cNvCxnSpPr>
          <p:nvPr/>
        </p:nvCxnSpPr>
        <p:spPr>
          <a:xfrm rot="10800000" flipH="1" flipV="1">
            <a:off x="10007119" y="685289"/>
            <a:ext cx="182410" cy="1004380"/>
          </a:xfrm>
          <a:prstGeom prst="bentConnector4">
            <a:avLst>
              <a:gd name="adj1" fmla="val -125322"/>
              <a:gd name="adj2" fmla="val 58888"/>
            </a:avLst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140" idx="0"/>
            <a:endCxn id="87" idx="2"/>
          </p:cNvCxnSpPr>
          <p:nvPr/>
        </p:nvCxnSpPr>
        <p:spPr>
          <a:xfrm flipV="1">
            <a:off x="10645623" y="863823"/>
            <a:ext cx="2948" cy="314454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44413" y="881192"/>
                <a:ext cx="38041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In the beginning make: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b="0" i="0" smtClean="0">
                        <a:latin typeface="Cambria Math" panose="02040503050406030204" pitchFamily="18" charset="0"/>
                      </a:rPr>
                      <m:t>=0,  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2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20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200">
                            <a:latin typeface="Cambria Math" panose="02040503050406030204" pitchFamily="18" charset="0"/>
                          </a:rPr>
                          <m:t>ini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pt-BR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1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sz="1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sz="12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m:rPr>
                            <m:sty m:val="p"/>
                          </m:rPr>
                          <a:rPr lang="pt-BR" sz="1200">
                            <a:latin typeface="Cambria Math" panose="02040503050406030204" pitchFamily="18" charset="0"/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200">
                            <a:latin typeface="Cambria Math" panose="02040503050406030204" pitchFamily="18" charset="0"/>
                          </a:rPr>
                          <m:t>ini</m:t>
                        </m:r>
                      </m:sub>
                    </m:sSub>
                  </m:oMath>
                </a14:m>
                <a:endParaRPr lang="en-US" sz="1200" dirty="0"/>
              </a:p>
              <a:p>
                <a:r>
                  <a:rPr lang="en-US" sz="1200" dirty="0"/>
                  <a:t>Suggested values: ITOL=10</a:t>
                </a:r>
                <a:r>
                  <a:rPr lang="en-US" sz="1200" baseline="30000" dirty="0"/>
                  <a:t>-3</a:t>
                </a:r>
                <a:r>
                  <a:rPr lang="en-US" sz="1200" dirty="0"/>
                  <a:t> DTOL=10</a:t>
                </a:r>
                <a:r>
                  <a:rPr lang="en-US" sz="1200" baseline="30000" dirty="0"/>
                  <a:t>-2</a:t>
                </a:r>
                <a:r>
                  <a:rPr lang="en-US" sz="1200" dirty="0"/>
                  <a:t>, MAXIT=10</a:t>
                </a:r>
                <a:endParaRPr lang="en-US" sz="1200" baseline="300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13" y="881192"/>
                <a:ext cx="3804177" cy="461665"/>
              </a:xfrm>
              <a:prstGeom prst="rect">
                <a:avLst/>
              </a:prstGeom>
              <a:blipFill>
                <a:blip r:embed="rId32"/>
                <a:stretch>
                  <a:fillRect l="-160" t="-2667" b="-933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68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con M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to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19061</TotalTime>
  <Words>453</Words>
  <Application>Microsoft Office PowerPoint</Application>
  <PresentationFormat>Custom</PresentationFormat>
  <Paragraphs>239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ＭＳ Ｐゴシック</vt:lpstr>
      <vt:lpstr>Arial</vt:lpstr>
      <vt:lpstr>Calibri</vt:lpstr>
      <vt:lpstr>Cambria Math</vt:lpstr>
      <vt:lpstr>Symbol</vt:lpstr>
      <vt:lpstr>Times New Roman</vt:lpstr>
      <vt:lpstr>Recon MS</vt:lpstr>
      <vt:lpstr>Tectos</vt:lpstr>
      <vt:lpstr>GeMA coupling strategies Geoflux Lib</vt:lpstr>
      <vt:lpstr>PowerPoint Presentation</vt:lpstr>
      <vt:lpstr>PowerPoint Presentation</vt:lpstr>
      <vt:lpstr>PowerPoint Presentation</vt:lpstr>
      <vt:lpstr>Iterative scheme</vt:lpstr>
      <vt:lpstr>Iterative scheme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Mendes</dc:creator>
  <cp:lastModifiedBy>Erwan Yann Renaut</cp:lastModifiedBy>
  <cp:revision>607</cp:revision>
  <dcterms:created xsi:type="dcterms:W3CDTF">2013-12-12T16:29:02Z</dcterms:created>
  <dcterms:modified xsi:type="dcterms:W3CDTF">2019-12-04T22:31:52Z</dcterms:modified>
</cp:coreProperties>
</file>