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49" r:id="rId2"/>
  </p:sldMasterIdLst>
  <p:notesMasterIdLst>
    <p:notesMasterId r:id="rId64"/>
  </p:notesMasterIdLst>
  <p:sldIdLst>
    <p:sldId id="256" r:id="rId3"/>
    <p:sldId id="257" r:id="rId4"/>
    <p:sldId id="320" r:id="rId5"/>
    <p:sldId id="321" r:id="rId6"/>
    <p:sldId id="318" r:id="rId7"/>
    <p:sldId id="258" r:id="rId8"/>
    <p:sldId id="265" r:id="rId9"/>
    <p:sldId id="264" r:id="rId10"/>
    <p:sldId id="259" r:id="rId11"/>
    <p:sldId id="263" r:id="rId12"/>
    <p:sldId id="288" r:id="rId13"/>
    <p:sldId id="261" r:id="rId14"/>
    <p:sldId id="289" r:id="rId15"/>
    <p:sldId id="285" r:id="rId16"/>
    <p:sldId id="260" r:id="rId17"/>
    <p:sldId id="276" r:id="rId18"/>
    <p:sldId id="262" r:id="rId19"/>
    <p:sldId id="279" r:id="rId20"/>
    <p:sldId id="267" r:id="rId21"/>
    <p:sldId id="281" r:id="rId22"/>
    <p:sldId id="266" r:id="rId23"/>
    <p:sldId id="290" r:id="rId24"/>
    <p:sldId id="280" r:id="rId25"/>
    <p:sldId id="287" r:id="rId26"/>
    <p:sldId id="291" r:id="rId27"/>
    <p:sldId id="292" r:id="rId28"/>
    <p:sldId id="293" r:id="rId29"/>
    <p:sldId id="294" r:id="rId30"/>
    <p:sldId id="295" r:id="rId31"/>
    <p:sldId id="297" r:id="rId32"/>
    <p:sldId id="298" r:id="rId33"/>
    <p:sldId id="300" r:id="rId34"/>
    <p:sldId id="301" r:id="rId35"/>
    <p:sldId id="302" r:id="rId36"/>
    <p:sldId id="286" r:id="rId37"/>
    <p:sldId id="277" r:id="rId38"/>
    <p:sldId id="271" r:id="rId39"/>
    <p:sldId id="305" r:id="rId40"/>
    <p:sldId id="304" r:id="rId41"/>
    <p:sldId id="282" r:id="rId42"/>
    <p:sldId id="306" r:id="rId43"/>
    <p:sldId id="319" r:id="rId44"/>
    <p:sldId id="272" r:id="rId45"/>
    <p:sldId id="283" r:id="rId46"/>
    <p:sldId id="309" r:id="rId47"/>
    <p:sldId id="310" r:id="rId48"/>
    <p:sldId id="307" r:id="rId49"/>
    <p:sldId id="268" r:id="rId50"/>
    <p:sldId id="303" r:id="rId51"/>
    <p:sldId id="299" r:id="rId52"/>
    <p:sldId id="311" r:id="rId53"/>
    <p:sldId id="313" r:id="rId54"/>
    <p:sldId id="312" r:id="rId55"/>
    <p:sldId id="273" r:id="rId56"/>
    <p:sldId id="274" r:id="rId57"/>
    <p:sldId id="314" r:id="rId58"/>
    <p:sldId id="315" r:id="rId59"/>
    <p:sldId id="284" r:id="rId60"/>
    <p:sldId id="316" r:id="rId61"/>
    <p:sldId id="317" r:id="rId62"/>
    <p:sldId id="275" r:id="rId63"/>
  </p:sldIdLst>
  <p:sldSz cx="11522075" cy="648017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915"/>
    <a:srgbClr val="326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32" autoAdjust="0"/>
    <p:restoredTop sz="90965" autoAdjust="0"/>
  </p:normalViewPr>
  <p:slideViewPr>
    <p:cSldViewPr>
      <p:cViewPr varScale="1">
        <p:scale>
          <a:sx n="103" d="100"/>
          <a:sy n="103" d="100"/>
        </p:scale>
        <p:origin x="276" y="108"/>
      </p:cViewPr>
      <p:guideLst>
        <p:guide orient="horz" pos="2041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cmendes\Documents\GeMA\gema\tese\solidific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680" b="0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noProof="0" dirty="0" smtClean="0"/>
              <a:t>Temperature profile in </a:t>
            </a:r>
            <a:r>
              <a:rPr lang="en-US" sz="1600" noProof="0" dirty="0"/>
              <a:t>x = 1</a:t>
            </a:r>
          </a:p>
        </c:rich>
      </c:tx>
      <c:layout>
        <c:manualLayout>
          <c:xMode val="edge"/>
          <c:yMode val="edge"/>
          <c:x val="0.2800819703384913"/>
          <c:y val="2.64584277992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80" b="0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6900037037037038"/>
          <c:y val="0.12192881944444442"/>
          <c:w val="0.7794351851851854"/>
          <c:h val="0.74432256944444442"/>
        </c:manualLayout>
      </c:layout>
      <c:scatterChart>
        <c:scatterStyle val="smoothMarker"/>
        <c:varyColors val="0"/>
        <c:ser>
          <c:idx val="0"/>
          <c:order val="0"/>
          <c:tx>
            <c:v>Completo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Plan1!$A$3:$A$102</c:f>
              <c:numCache>
                <c:formatCode>0.00</c:formatCode>
                <c:ptCount val="100"/>
                <c:pt idx="0">
                  <c:v>0.05</c:v>
                </c:pt>
                <c:pt idx="1">
                  <c:v>0.1</c:v>
                </c:pt>
                <c:pt idx="2">
                  <c:v>0.15</c:v>
                </c:pt>
                <c:pt idx="3">
                  <c:v>0.2</c:v>
                </c:pt>
                <c:pt idx="4">
                  <c:v>0.25</c:v>
                </c:pt>
                <c:pt idx="5">
                  <c:v>0.3</c:v>
                </c:pt>
                <c:pt idx="6">
                  <c:v>0.35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</c:v>
                </c:pt>
                <c:pt idx="12">
                  <c:v>0.65</c:v>
                </c:pt>
                <c:pt idx="13">
                  <c:v>0.7</c:v>
                </c:pt>
                <c:pt idx="14">
                  <c:v>0.75</c:v>
                </c:pt>
                <c:pt idx="15">
                  <c:v>0.8</c:v>
                </c:pt>
                <c:pt idx="16">
                  <c:v>0.85</c:v>
                </c:pt>
                <c:pt idx="17">
                  <c:v>0.9</c:v>
                </c:pt>
                <c:pt idx="18">
                  <c:v>0.95</c:v>
                </c:pt>
                <c:pt idx="19">
                  <c:v>1</c:v>
                </c:pt>
                <c:pt idx="20">
                  <c:v>1.05</c:v>
                </c:pt>
                <c:pt idx="21">
                  <c:v>1.1000000000000001</c:v>
                </c:pt>
                <c:pt idx="22">
                  <c:v>1.1499999999999999</c:v>
                </c:pt>
                <c:pt idx="23">
                  <c:v>1.2</c:v>
                </c:pt>
                <c:pt idx="24">
                  <c:v>1.25</c:v>
                </c:pt>
                <c:pt idx="25">
                  <c:v>1.3</c:v>
                </c:pt>
                <c:pt idx="26">
                  <c:v>1.35</c:v>
                </c:pt>
                <c:pt idx="27">
                  <c:v>1.4</c:v>
                </c:pt>
                <c:pt idx="28">
                  <c:v>1.45</c:v>
                </c:pt>
                <c:pt idx="29">
                  <c:v>1.5</c:v>
                </c:pt>
                <c:pt idx="30">
                  <c:v>1.55</c:v>
                </c:pt>
                <c:pt idx="31">
                  <c:v>1.6</c:v>
                </c:pt>
                <c:pt idx="32">
                  <c:v>1.65</c:v>
                </c:pt>
                <c:pt idx="33">
                  <c:v>1.7</c:v>
                </c:pt>
                <c:pt idx="34">
                  <c:v>1.75</c:v>
                </c:pt>
                <c:pt idx="35">
                  <c:v>1.8</c:v>
                </c:pt>
                <c:pt idx="36">
                  <c:v>1.85</c:v>
                </c:pt>
                <c:pt idx="37">
                  <c:v>1.9</c:v>
                </c:pt>
                <c:pt idx="38">
                  <c:v>1.95</c:v>
                </c:pt>
                <c:pt idx="39">
                  <c:v>2</c:v>
                </c:pt>
                <c:pt idx="40">
                  <c:v>2.0499999999999998</c:v>
                </c:pt>
                <c:pt idx="41">
                  <c:v>2.1</c:v>
                </c:pt>
                <c:pt idx="42">
                  <c:v>2.15</c:v>
                </c:pt>
                <c:pt idx="43">
                  <c:v>2.2000000000000002</c:v>
                </c:pt>
                <c:pt idx="44">
                  <c:v>2.25</c:v>
                </c:pt>
                <c:pt idx="45">
                  <c:v>2.2999999999999998</c:v>
                </c:pt>
                <c:pt idx="46">
                  <c:v>2.35</c:v>
                </c:pt>
                <c:pt idx="47">
                  <c:v>2.4</c:v>
                </c:pt>
                <c:pt idx="48">
                  <c:v>2.4500000000000002</c:v>
                </c:pt>
                <c:pt idx="49">
                  <c:v>2.5</c:v>
                </c:pt>
                <c:pt idx="50">
                  <c:v>2.5499999999999998</c:v>
                </c:pt>
                <c:pt idx="51">
                  <c:v>2.6</c:v>
                </c:pt>
                <c:pt idx="52">
                  <c:v>2.65</c:v>
                </c:pt>
                <c:pt idx="53">
                  <c:v>2.7</c:v>
                </c:pt>
                <c:pt idx="54">
                  <c:v>2.75</c:v>
                </c:pt>
                <c:pt idx="55">
                  <c:v>2.8</c:v>
                </c:pt>
                <c:pt idx="56">
                  <c:v>2.85</c:v>
                </c:pt>
                <c:pt idx="57">
                  <c:v>2.9</c:v>
                </c:pt>
                <c:pt idx="58">
                  <c:v>2.95</c:v>
                </c:pt>
                <c:pt idx="59">
                  <c:v>3</c:v>
                </c:pt>
                <c:pt idx="60">
                  <c:v>3.05</c:v>
                </c:pt>
                <c:pt idx="61">
                  <c:v>3.1</c:v>
                </c:pt>
                <c:pt idx="62">
                  <c:v>3.15</c:v>
                </c:pt>
                <c:pt idx="63">
                  <c:v>3.2</c:v>
                </c:pt>
                <c:pt idx="64">
                  <c:v>3.25</c:v>
                </c:pt>
                <c:pt idx="65">
                  <c:v>3.3</c:v>
                </c:pt>
                <c:pt idx="66">
                  <c:v>3.35</c:v>
                </c:pt>
                <c:pt idx="67">
                  <c:v>3.4</c:v>
                </c:pt>
                <c:pt idx="68">
                  <c:v>3.45</c:v>
                </c:pt>
                <c:pt idx="69">
                  <c:v>3.5</c:v>
                </c:pt>
                <c:pt idx="70">
                  <c:v>3.55</c:v>
                </c:pt>
                <c:pt idx="71">
                  <c:v>3.6</c:v>
                </c:pt>
                <c:pt idx="72">
                  <c:v>3.65</c:v>
                </c:pt>
                <c:pt idx="73">
                  <c:v>3.7</c:v>
                </c:pt>
                <c:pt idx="74">
                  <c:v>3.75</c:v>
                </c:pt>
                <c:pt idx="75">
                  <c:v>3.8</c:v>
                </c:pt>
                <c:pt idx="76">
                  <c:v>3.85</c:v>
                </c:pt>
                <c:pt idx="77">
                  <c:v>3.9</c:v>
                </c:pt>
                <c:pt idx="78">
                  <c:v>3.95</c:v>
                </c:pt>
                <c:pt idx="79">
                  <c:v>4</c:v>
                </c:pt>
                <c:pt idx="80">
                  <c:v>4.05</c:v>
                </c:pt>
                <c:pt idx="81">
                  <c:v>4.0999999999999996</c:v>
                </c:pt>
                <c:pt idx="82">
                  <c:v>4.1500000000000004</c:v>
                </c:pt>
                <c:pt idx="83">
                  <c:v>4.2</c:v>
                </c:pt>
                <c:pt idx="84">
                  <c:v>4.25</c:v>
                </c:pt>
                <c:pt idx="85">
                  <c:v>4.3</c:v>
                </c:pt>
                <c:pt idx="86">
                  <c:v>4.3499999999999996</c:v>
                </c:pt>
                <c:pt idx="87">
                  <c:v>4.4000000000000004</c:v>
                </c:pt>
                <c:pt idx="88">
                  <c:v>4.45</c:v>
                </c:pt>
                <c:pt idx="89">
                  <c:v>4.5</c:v>
                </c:pt>
                <c:pt idx="90">
                  <c:v>4.55</c:v>
                </c:pt>
                <c:pt idx="91">
                  <c:v>4.5999999999999996</c:v>
                </c:pt>
                <c:pt idx="92">
                  <c:v>4.6500000000000004</c:v>
                </c:pt>
                <c:pt idx="93">
                  <c:v>4.7</c:v>
                </c:pt>
                <c:pt idx="94">
                  <c:v>4.75</c:v>
                </c:pt>
                <c:pt idx="95">
                  <c:v>4.8</c:v>
                </c:pt>
                <c:pt idx="96">
                  <c:v>4.8499999999999996</c:v>
                </c:pt>
                <c:pt idx="97">
                  <c:v>4.9000000000000004</c:v>
                </c:pt>
                <c:pt idx="98">
                  <c:v>4.95</c:v>
                </c:pt>
                <c:pt idx="99">
                  <c:v>5</c:v>
                </c:pt>
              </c:numCache>
            </c:numRef>
          </c:xVal>
          <c:yVal>
            <c:numRef>
              <c:f>Plan1!$B$3:$B$102</c:f>
              <c:numCache>
                <c:formatCode>0.0000</c:formatCode>
                <c:ptCount val="100"/>
                <c:pt idx="0">
                  <c:v>-2.4815531519379999E-2</c:v>
                </c:pt>
                <c:pt idx="1">
                  <c:v>-6.6533962393805005E-2</c:v>
                </c:pt>
                <c:pt idx="2">
                  <c:v>-0.10780977234225</c:v>
                </c:pt>
                <c:pt idx="3">
                  <c:v>-0.12760425803674</c:v>
                </c:pt>
                <c:pt idx="4">
                  <c:v>-0.16717945798524</c:v>
                </c:pt>
                <c:pt idx="5">
                  <c:v>-0.23289551484099999</c:v>
                </c:pt>
                <c:pt idx="6">
                  <c:v>-0.33178518596121997</c:v>
                </c:pt>
                <c:pt idx="7">
                  <c:v>-0.46741133967538001</c:v>
                </c:pt>
                <c:pt idx="8">
                  <c:v>-0.64229256471185003</c:v>
                </c:pt>
                <c:pt idx="9">
                  <c:v>-0.85703145915254997</c:v>
                </c:pt>
                <c:pt idx="10">
                  <c:v>-1.1099825725201999</c:v>
                </c:pt>
                <c:pt idx="11">
                  <c:v>-1.3995980017503999</c:v>
                </c:pt>
                <c:pt idx="12">
                  <c:v>-1.7235115200058</c:v>
                </c:pt>
                <c:pt idx="13">
                  <c:v>-2.0780320369727998</c:v>
                </c:pt>
                <c:pt idx="14">
                  <c:v>-2.4587896052996001</c:v>
                </c:pt>
                <c:pt idx="15">
                  <c:v>-2.8615146780343999</c:v>
                </c:pt>
                <c:pt idx="16">
                  <c:v>-3.2824654940764999</c:v>
                </c:pt>
                <c:pt idx="17">
                  <c:v>-3.7185737005610999</c:v>
                </c:pt>
                <c:pt idx="18">
                  <c:v>-4.1674126885440996</c:v>
                </c:pt>
                <c:pt idx="19">
                  <c:v>-4.6271347095574002</c:v>
                </c:pt>
                <c:pt idx="20">
                  <c:v>-5.0963580657458003</c:v>
                </c:pt>
                <c:pt idx="21">
                  <c:v>-5.5741105607927004</c:v>
                </c:pt>
                <c:pt idx="22">
                  <c:v>-6.0597203691850003</c:v>
                </c:pt>
                <c:pt idx="23">
                  <c:v>-6.5528057471508001</c:v>
                </c:pt>
                <c:pt idx="24">
                  <c:v>-7.0531641264278004</c:v>
                </c:pt>
                <c:pt idx="25">
                  <c:v>-7.5608183153326003</c:v>
                </c:pt>
                <c:pt idx="26">
                  <c:v>-8.0758777270644</c:v>
                </c:pt>
                <c:pt idx="27">
                  <c:v>-8.5524487661575996</c:v>
                </c:pt>
                <c:pt idx="28">
                  <c:v>-9.0353039122432008</c:v>
                </c:pt>
                <c:pt idx="29">
                  <c:v>-9.5303152645871005</c:v>
                </c:pt>
                <c:pt idx="30">
                  <c:v>-10.037463417041</c:v>
                </c:pt>
                <c:pt idx="31">
                  <c:v>-10.543977743736001</c:v>
                </c:pt>
                <c:pt idx="32">
                  <c:v>-10.96665001945</c:v>
                </c:pt>
                <c:pt idx="33">
                  <c:v>-11.409654979796001</c:v>
                </c:pt>
                <c:pt idx="34">
                  <c:v>-11.850428168860001</c:v>
                </c:pt>
                <c:pt idx="35">
                  <c:v>-12.230674170193</c:v>
                </c:pt>
                <c:pt idx="36">
                  <c:v>-12.622833249819999</c:v>
                </c:pt>
                <c:pt idx="37">
                  <c:v>-13.014896148919</c:v>
                </c:pt>
                <c:pt idx="38">
                  <c:v>-13.39892306024</c:v>
                </c:pt>
                <c:pt idx="39">
                  <c:v>-13.740909436938001</c:v>
                </c:pt>
                <c:pt idx="40">
                  <c:v>-14.087172262998999</c:v>
                </c:pt>
                <c:pt idx="41">
                  <c:v>-14.43058769322</c:v>
                </c:pt>
                <c:pt idx="42">
                  <c:v>-14.74271210058</c:v>
                </c:pt>
                <c:pt idx="43">
                  <c:v>-15.056351119746999</c:v>
                </c:pt>
                <c:pt idx="44">
                  <c:v>-15.368164130648999</c:v>
                </c:pt>
                <c:pt idx="45">
                  <c:v>-15.655696271928001</c:v>
                </c:pt>
                <c:pt idx="46">
                  <c:v>-15.942675830958001</c:v>
                </c:pt>
                <c:pt idx="47">
                  <c:v>-16.210144932674002</c:v>
                </c:pt>
                <c:pt idx="48">
                  <c:v>-16.476666644188999</c:v>
                </c:pt>
                <c:pt idx="49">
                  <c:v>-16.743855923635</c:v>
                </c:pt>
                <c:pt idx="50">
                  <c:v>-16.994769337427002</c:v>
                </c:pt>
                <c:pt idx="51">
                  <c:v>-17.243123334322</c:v>
                </c:pt>
                <c:pt idx="52">
                  <c:v>-17.491389424556999</c:v>
                </c:pt>
                <c:pt idx="53">
                  <c:v>-17.726466797448001</c:v>
                </c:pt>
                <c:pt idx="54">
                  <c:v>-17.958303142721999</c:v>
                </c:pt>
                <c:pt idx="55">
                  <c:v>-18.179071990091</c:v>
                </c:pt>
                <c:pt idx="56">
                  <c:v>-18.397659001901999</c:v>
                </c:pt>
                <c:pt idx="57">
                  <c:v>-18.606727934159</c:v>
                </c:pt>
                <c:pt idx="58">
                  <c:v>-18.813335257479999</c:v>
                </c:pt>
                <c:pt idx="59">
                  <c:v>-19.019938680340001</c:v>
                </c:pt>
                <c:pt idx="60">
                  <c:v>-19.218818785970999</c:v>
                </c:pt>
                <c:pt idx="61">
                  <c:v>-19.414788312412998</c:v>
                </c:pt>
                <c:pt idx="62">
                  <c:v>-19.603564405705999</c:v>
                </c:pt>
                <c:pt idx="63">
                  <c:v>-19.789943368357999</c:v>
                </c:pt>
                <c:pt idx="64">
                  <c:v>-19.970009202231001</c:v>
                </c:pt>
                <c:pt idx="65">
                  <c:v>-20.147549894065001</c:v>
                </c:pt>
                <c:pt idx="66">
                  <c:v>-20.324696268543001</c:v>
                </c:pt>
                <c:pt idx="67">
                  <c:v>-20.496965875503001</c:v>
                </c:pt>
                <c:pt idx="68">
                  <c:v>-20.662372808341001</c:v>
                </c:pt>
                <c:pt idx="69">
                  <c:v>-20.824814743276999</c:v>
                </c:pt>
                <c:pt idx="70">
                  <c:v>-20.986655306774999</c:v>
                </c:pt>
                <c:pt idx="71">
                  <c:v>-21.144722455063</c:v>
                </c:pt>
                <c:pt idx="72">
                  <c:v>-21.297221272847999</c:v>
                </c:pt>
                <c:pt idx="73">
                  <c:v>-21.447013778216999</c:v>
                </c:pt>
                <c:pt idx="74">
                  <c:v>-21.596157748835001</c:v>
                </c:pt>
                <c:pt idx="75">
                  <c:v>-21.74232821699</c:v>
                </c:pt>
                <c:pt idx="76">
                  <c:v>-21.883916922588998</c:v>
                </c:pt>
                <c:pt idx="77">
                  <c:v>-22.023017139823001</c:v>
                </c:pt>
                <c:pt idx="78">
                  <c:v>-22.161402712295001</c:v>
                </c:pt>
                <c:pt idx="79">
                  <c:v>-22.297384640975999</c:v>
                </c:pt>
                <c:pt idx="80">
                  <c:v>-22.429553688881999</c:v>
                </c:pt>
                <c:pt idx="81">
                  <c:v>-22.557366622541998</c:v>
                </c:pt>
                <c:pt idx="82">
                  <c:v>-22.684939196384001</c:v>
                </c:pt>
                <c:pt idx="83">
                  <c:v>-22.811387432564999</c:v>
                </c:pt>
                <c:pt idx="84">
                  <c:v>-22.935126426732001</c:v>
                </c:pt>
                <c:pt idx="85">
                  <c:v>-23.055323501797002</c:v>
                </c:pt>
                <c:pt idx="86">
                  <c:v>-23.173326573284001</c:v>
                </c:pt>
                <c:pt idx="87">
                  <c:v>-23.290534218354001</c:v>
                </c:pt>
                <c:pt idx="88">
                  <c:v>-23.406184859448999</c:v>
                </c:pt>
                <c:pt idx="89">
                  <c:v>-23.519300890552</c:v>
                </c:pt>
                <c:pt idx="90">
                  <c:v>-23.630652554950998</c:v>
                </c:pt>
                <c:pt idx="91">
                  <c:v>-23.741292642453999</c:v>
                </c:pt>
                <c:pt idx="92">
                  <c:v>-23.850635812257998</c:v>
                </c:pt>
                <c:pt idx="93">
                  <c:v>-23.957824096075999</c:v>
                </c:pt>
                <c:pt idx="94">
                  <c:v>-24.063385633740999</c:v>
                </c:pt>
                <c:pt idx="95">
                  <c:v>-24.168195154364</c:v>
                </c:pt>
                <c:pt idx="96">
                  <c:v>-24.271853552781</c:v>
                </c:pt>
                <c:pt idx="97">
                  <c:v>-24.373642495197</c:v>
                </c:pt>
                <c:pt idx="98">
                  <c:v>-24.473068694704001</c:v>
                </c:pt>
                <c:pt idx="99">
                  <c:v>-24.570724956045002</c:v>
                </c:pt>
              </c:numCache>
            </c:numRef>
          </c:yVal>
          <c:smooth val="1"/>
        </c:ser>
        <c:ser>
          <c:idx val="1"/>
          <c:order val="1"/>
          <c:tx>
            <c:v>Sem laço não linear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Plan1!$A$3:$A$102</c:f>
              <c:numCache>
                <c:formatCode>0.00</c:formatCode>
                <c:ptCount val="100"/>
                <c:pt idx="0">
                  <c:v>0.05</c:v>
                </c:pt>
                <c:pt idx="1">
                  <c:v>0.1</c:v>
                </c:pt>
                <c:pt idx="2">
                  <c:v>0.15</c:v>
                </c:pt>
                <c:pt idx="3">
                  <c:v>0.2</c:v>
                </c:pt>
                <c:pt idx="4">
                  <c:v>0.25</c:v>
                </c:pt>
                <c:pt idx="5">
                  <c:v>0.3</c:v>
                </c:pt>
                <c:pt idx="6">
                  <c:v>0.35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</c:v>
                </c:pt>
                <c:pt idx="12">
                  <c:v>0.65</c:v>
                </c:pt>
                <c:pt idx="13">
                  <c:v>0.7</c:v>
                </c:pt>
                <c:pt idx="14">
                  <c:v>0.75</c:v>
                </c:pt>
                <c:pt idx="15">
                  <c:v>0.8</c:v>
                </c:pt>
                <c:pt idx="16">
                  <c:v>0.85</c:v>
                </c:pt>
                <c:pt idx="17">
                  <c:v>0.9</c:v>
                </c:pt>
                <c:pt idx="18">
                  <c:v>0.95</c:v>
                </c:pt>
                <c:pt idx="19">
                  <c:v>1</c:v>
                </c:pt>
                <c:pt idx="20">
                  <c:v>1.05</c:v>
                </c:pt>
                <c:pt idx="21">
                  <c:v>1.1000000000000001</c:v>
                </c:pt>
                <c:pt idx="22">
                  <c:v>1.1499999999999999</c:v>
                </c:pt>
                <c:pt idx="23">
                  <c:v>1.2</c:v>
                </c:pt>
                <c:pt idx="24">
                  <c:v>1.25</c:v>
                </c:pt>
                <c:pt idx="25">
                  <c:v>1.3</c:v>
                </c:pt>
                <c:pt idx="26">
                  <c:v>1.35</c:v>
                </c:pt>
                <c:pt idx="27">
                  <c:v>1.4</c:v>
                </c:pt>
                <c:pt idx="28">
                  <c:v>1.45</c:v>
                </c:pt>
                <c:pt idx="29">
                  <c:v>1.5</c:v>
                </c:pt>
                <c:pt idx="30">
                  <c:v>1.55</c:v>
                </c:pt>
                <c:pt idx="31">
                  <c:v>1.6</c:v>
                </c:pt>
                <c:pt idx="32">
                  <c:v>1.65</c:v>
                </c:pt>
                <c:pt idx="33">
                  <c:v>1.7</c:v>
                </c:pt>
                <c:pt idx="34">
                  <c:v>1.75</c:v>
                </c:pt>
                <c:pt idx="35">
                  <c:v>1.8</c:v>
                </c:pt>
                <c:pt idx="36">
                  <c:v>1.85</c:v>
                </c:pt>
                <c:pt idx="37">
                  <c:v>1.9</c:v>
                </c:pt>
                <c:pt idx="38">
                  <c:v>1.95</c:v>
                </c:pt>
                <c:pt idx="39">
                  <c:v>2</c:v>
                </c:pt>
                <c:pt idx="40">
                  <c:v>2.0499999999999998</c:v>
                </c:pt>
                <c:pt idx="41">
                  <c:v>2.1</c:v>
                </c:pt>
                <c:pt idx="42">
                  <c:v>2.15</c:v>
                </c:pt>
                <c:pt idx="43">
                  <c:v>2.2000000000000002</c:v>
                </c:pt>
                <c:pt idx="44">
                  <c:v>2.25</c:v>
                </c:pt>
                <c:pt idx="45">
                  <c:v>2.2999999999999998</c:v>
                </c:pt>
                <c:pt idx="46">
                  <c:v>2.35</c:v>
                </c:pt>
                <c:pt idx="47">
                  <c:v>2.4</c:v>
                </c:pt>
                <c:pt idx="48">
                  <c:v>2.4500000000000002</c:v>
                </c:pt>
                <c:pt idx="49">
                  <c:v>2.5</c:v>
                </c:pt>
                <c:pt idx="50">
                  <c:v>2.5499999999999998</c:v>
                </c:pt>
                <c:pt idx="51">
                  <c:v>2.6</c:v>
                </c:pt>
                <c:pt idx="52">
                  <c:v>2.65</c:v>
                </c:pt>
                <c:pt idx="53">
                  <c:v>2.7</c:v>
                </c:pt>
                <c:pt idx="54">
                  <c:v>2.75</c:v>
                </c:pt>
                <c:pt idx="55">
                  <c:v>2.8</c:v>
                </c:pt>
                <c:pt idx="56">
                  <c:v>2.85</c:v>
                </c:pt>
                <c:pt idx="57">
                  <c:v>2.9</c:v>
                </c:pt>
                <c:pt idx="58">
                  <c:v>2.95</c:v>
                </c:pt>
                <c:pt idx="59">
                  <c:v>3</c:v>
                </c:pt>
                <c:pt idx="60">
                  <c:v>3.05</c:v>
                </c:pt>
                <c:pt idx="61">
                  <c:v>3.1</c:v>
                </c:pt>
                <c:pt idx="62">
                  <c:v>3.15</c:v>
                </c:pt>
                <c:pt idx="63">
                  <c:v>3.2</c:v>
                </c:pt>
                <c:pt idx="64">
                  <c:v>3.25</c:v>
                </c:pt>
                <c:pt idx="65">
                  <c:v>3.3</c:v>
                </c:pt>
                <c:pt idx="66">
                  <c:v>3.35</c:v>
                </c:pt>
                <c:pt idx="67">
                  <c:v>3.4</c:v>
                </c:pt>
                <c:pt idx="68">
                  <c:v>3.45</c:v>
                </c:pt>
                <c:pt idx="69">
                  <c:v>3.5</c:v>
                </c:pt>
                <c:pt idx="70">
                  <c:v>3.55</c:v>
                </c:pt>
                <c:pt idx="71">
                  <c:v>3.6</c:v>
                </c:pt>
                <c:pt idx="72">
                  <c:v>3.65</c:v>
                </c:pt>
                <c:pt idx="73">
                  <c:v>3.7</c:v>
                </c:pt>
                <c:pt idx="74">
                  <c:v>3.75</c:v>
                </c:pt>
                <c:pt idx="75">
                  <c:v>3.8</c:v>
                </c:pt>
                <c:pt idx="76">
                  <c:v>3.85</c:v>
                </c:pt>
                <c:pt idx="77">
                  <c:v>3.9</c:v>
                </c:pt>
                <c:pt idx="78">
                  <c:v>3.95</c:v>
                </c:pt>
                <c:pt idx="79">
                  <c:v>4</c:v>
                </c:pt>
                <c:pt idx="80">
                  <c:v>4.05</c:v>
                </c:pt>
                <c:pt idx="81">
                  <c:v>4.0999999999999996</c:v>
                </c:pt>
                <c:pt idx="82">
                  <c:v>4.1500000000000004</c:v>
                </c:pt>
                <c:pt idx="83">
                  <c:v>4.2</c:v>
                </c:pt>
                <c:pt idx="84">
                  <c:v>4.25</c:v>
                </c:pt>
                <c:pt idx="85">
                  <c:v>4.3</c:v>
                </c:pt>
                <c:pt idx="86">
                  <c:v>4.3499999999999996</c:v>
                </c:pt>
                <c:pt idx="87">
                  <c:v>4.4000000000000004</c:v>
                </c:pt>
                <c:pt idx="88">
                  <c:v>4.45</c:v>
                </c:pt>
                <c:pt idx="89">
                  <c:v>4.5</c:v>
                </c:pt>
                <c:pt idx="90">
                  <c:v>4.55</c:v>
                </c:pt>
                <c:pt idx="91">
                  <c:v>4.5999999999999996</c:v>
                </c:pt>
                <c:pt idx="92">
                  <c:v>4.6500000000000004</c:v>
                </c:pt>
                <c:pt idx="93">
                  <c:v>4.7</c:v>
                </c:pt>
                <c:pt idx="94">
                  <c:v>4.75</c:v>
                </c:pt>
                <c:pt idx="95">
                  <c:v>4.8</c:v>
                </c:pt>
                <c:pt idx="96">
                  <c:v>4.8499999999999996</c:v>
                </c:pt>
                <c:pt idx="97">
                  <c:v>4.9000000000000004</c:v>
                </c:pt>
                <c:pt idx="98">
                  <c:v>4.95</c:v>
                </c:pt>
                <c:pt idx="99">
                  <c:v>5</c:v>
                </c:pt>
              </c:numCache>
            </c:numRef>
          </c:xVal>
          <c:yVal>
            <c:numRef>
              <c:f>Plan1!$C$3:$C$102</c:f>
              <c:numCache>
                <c:formatCode>0.0000</c:formatCode>
                <c:ptCount val="100"/>
                <c:pt idx="0">
                  <c:v>-0.51095999999999997</c:v>
                </c:pt>
                <c:pt idx="1">
                  <c:v>-0.58464000000000005</c:v>
                </c:pt>
                <c:pt idx="2">
                  <c:v>-0.67100000000000004</c:v>
                </c:pt>
                <c:pt idx="3">
                  <c:v>-0.77361999999999997</c:v>
                </c:pt>
                <c:pt idx="4">
                  <c:v>-0.89668000000000003</c:v>
                </c:pt>
                <c:pt idx="5">
                  <c:v>-1.0444500000000001</c:v>
                </c:pt>
                <c:pt idx="6">
                  <c:v>-1.22075</c:v>
                </c:pt>
                <c:pt idx="7">
                  <c:v>-1.42804</c:v>
                </c:pt>
                <c:pt idx="8">
                  <c:v>-1.6666399999999999</c:v>
                </c:pt>
                <c:pt idx="9">
                  <c:v>-1.93631</c:v>
                </c:pt>
                <c:pt idx="10">
                  <c:v>-2.2357800000000001</c:v>
                </c:pt>
                <c:pt idx="11">
                  <c:v>-2.5624500000000001</c:v>
                </c:pt>
                <c:pt idx="12">
                  <c:v>-2.9129399999999999</c:v>
                </c:pt>
                <c:pt idx="13">
                  <c:v>-3.2837499999999999</c:v>
                </c:pt>
                <c:pt idx="14">
                  <c:v>-3.6762000000000001</c:v>
                </c:pt>
                <c:pt idx="15">
                  <c:v>-4.0892799999999996</c:v>
                </c:pt>
                <c:pt idx="16">
                  <c:v>-4.5198400000000003</c:v>
                </c:pt>
                <c:pt idx="17">
                  <c:v>-4.96455</c:v>
                </c:pt>
                <c:pt idx="18">
                  <c:v>-5.4208299999999996</c:v>
                </c:pt>
                <c:pt idx="19">
                  <c:v>-5.8868600000000004</c:v>
                </c:pt>
                <c:pt idx="20">
                  <c:v>-6.36144</c:v>
                </c:pt>
                <c:pt idx="21">
                  <c:v>-6.8255100000000004</c:v>
                </c:pt>
                <c:pt idx="22">
                  <c:v>-7.2868599999999999</c:v>
                </c:pt>
                <c:pt idx="23">
                  <c:v>-7.7520800000000003</c:v>
                </c:pt>
                <c:pt idx="24">
                  <c:v>-8.2239900000000006</c:v>
                </c:pt>
                <c:pt idx="25">
                  <c:v>-8.7037099999999992</c:v>
                </c:pt>
                <c:pt idx="26">
                  <c:v>-9.1919500000000003</c:v>
                </c:pt>
                <c:pt idx="27">
                  <c:v>-9.6891700000000007</c:v>
                </c:pt>
                <c:pt idx="28">
                  <c:v>-10.12725</c:v>
                </c:pt>
                <c:pt idx="29">
                  <c:v>-10.590260000000001</c:v>
                </c:pt>
                <c:pt idx="30">
                  <c:v>-11.05997</c:v>
                </c:pt>
                <c:pt idx="31">
                  <c:v>-11.45513</c:v>
                </c:pt>
                <c:pt idx="32">
                  <c:v>-11.871409999999999</c:v>
                </c:pt>
                <c:pt idx="33">
                  <c:v>-12.28725</c:v>
                </c:pt>
                <c:pt idx="34">
                  <c:v>-12.69323</c:v>
                </c:pt>
                <c:pt idx="35">
                  <c:v>-13.048439999999999</c:v>
                </c:pt>
                <c:pt idx="36">
                  <c:v>-13.41348</c:v>
                </c:pt>
                <c:pt idx="37">
                  <c:v>-13.77534</c:v>
                </c:pt>
                <c:pt idx="38">
                  <c:v>-14.133419999999999</c:v>
                </c:pt>
                <c:pt idx="39">
                  <c:v>-14.45412</c:v>
                </c:pt>
                <c:pt idx="40">
                  <c:v>-14.7758</c:v>
                </c:pt>
                <c:pt idx="41">
                  <c:v>-15.097300000000001</c:v>
                </c:pt>
                <c:pt idx="42">
                  <c:v>-15.391069999999999</c:v>
                </c:pt>
                <c:pt idx="43">
                  <c:v>-15.684049999999999</c:v>
                </c:pt>
                <c:pt idx="44">
                  <c:v>-15.95627</c:v>
                </c:pt>
                <c:pt idx="45">
                  <c:v>-16.229399999999998</c:v>
                </c:pt>
                <c:pt idx="46">
                  <c:v>-16.502130000000001</c:v>
                </c:pt>
                <c:pt idx="47">
                  <c:v>-16.757249999999999</c:v>
                </c:pt>
                <c:pt idx="48">
                  <c:v>-17.011140000000001</c:v>
                </c:pt>
                <c:pt idx="49">
                  <c:v>-17.250360000000001</c:v>
                </c:pt>
                <c:pt idx="50">
                  <c:v>-17.488</c:v>
                </c:pt>
                <c:pt idx="51">
                  <c:v>-17.72625</c:v>
                </c:pt>
                <c:pt idx="52">
                  <c:v>-17.952300000000001</c:v>
                </c:pt>
                <c:pt idx="53">
                  <c:v>-18.17567</c:v>
                </c:pt>
                <c:pt idx="54">
                  <c:v>-18.3887</c:v>
                </c:pt>
                <c:pt idx="55">
                  <c:v>-18.599920000000001</c:v>
                </c:pt>
                <c:pt idx="56">
                  <c:v>-18.80219</c:v>
                </c:pt>
                <c:pt idx="57">
                  <c:v>-19.002320000000001</c:v>
                </c:pt>
                <c:pt idx="58">
                  <c:v>-19.202670000000001</c:v>
                </c:pt>
                <c:pt idx="59">
                  <c:v>-19.395710000000001</c:v>
                </c:pt>
                <c:pt idx="60">
                  <c:v>-19.586099999999998</c:v>
                </c:pt>
                <c:pt idx="61">
                  <c:v>-19.769649999999999</c:v>
                </c:pt>
                <c:pt idx="62">
                  <c:v>-19.95101</c:v>
                </c:pt>
                <c:pt idx="63">
                  <c:v>-20.126359999999998</c:v>
                </c:pt>
                <c:pt idx="64">
                  <c:v>-20.299379999999999</c:v>
                </c:pt>
                <c:pt idx="65">
                  <c:v>-20.47213</c:v>
                </c:pt>
                <c:pt idx="66">
                  <c:v>-20.640229999999999</c:v>
                </c:pt>
                <c:pt idx="67">
                  <c:v>-20.801729999999999</c:v>
                </c:pt>
                <c:pt idx="68">
                  <c:v>-20.960419999999999</c:v>
                </c:pt>
                <c:pt idx="69">
                  <c:v>-21.11861</c:v>
                </c:pt>
                <c:pt idx="70">
                  <c:v>-21.273199999999999</c:v>
                </c:pt>
                <c:pt idx="71">
                  <c:v>-21.4224</c:v>
                </c:pt>
                <c:pt idx="72">
                  <c:v>-21.569030000000001</c:v>
                </c:pt>
                <c:pt idx="73">
                  <c:v>-21.71509</c:v>
                </c:pt>
                <c:pt idx="74">
                  <c:v>-21.858309999999999</c:v>
                </c:pt>
                <c:pt idx="75">
                  <c:v>-21.99709</c:v>
                </c:pt>
                <c:pt idx="76">
                  <c:v>-22.133479999999999</c:v>
                </c:pt>
                <c:pt idx="77">
                  <c:v>-22.26923</c:v>
                </c:pt>
                <c:pt idx="78">
                  <c:v>-22.402670000000001</c:v>
                </c:pt>
                <c:pt idx="79">
                  <c:v>-22.532409999999999</c:v>
                </c:pt>
                <c:pt idx="80">
                  <c:v>-22.659949999999998</c:v>
                </c:pt>
                <c:pt idx="81">
                  <c:v>-22.786770000000001</c:v>
                </c:pt>
                <c:pt idx="82">
                  <c:v>-22.91168</c:v>
                </c:pt>
                <c:pt idx="83">
                  <c:v>-23.033470000000001</c:v>
                </c:pt>
                <c:pt idx="84">
                  <c:v>-23.153230000000001</c:v>
                </c:pt>
                <c:pt idx="85">
                  <c:v>-23.270600000000002</c:v>
                </c:pt>
                <c:pt idx="86">
                  <c:v>-23.386489999999998</c:v>
                </c:pt>
                <c:pt idx="87">
                  <c:v>-23.50038</c:v>
                </c:pt>
                <c:pt idx="88">
                  <c:v>-23.61289</c:v>
                </c:pt>
                <c:pt idx="89">
                  <c:v>-23.723549999999999</c:v>
                </c:pt>
                <c:pt idx="90">
                  <c:v>-23.83295</c:v>
                </c:pt>
                <c:pt idx="91">
                  <c:v>-23.940660000000001</c:v>
                </c:pt>
                <c:pt idx="92">
                  <c:v>-24.046029999999998</c:v>
                </c:pt>
                <c:pt idx="93">
                  <c:v>-24.149699999999999</c:v>
                </c:pt>
                <c:pt idx="94">
                  <c:v>-24.251570000000001</c:v>
                </c:pt>
                <c:pt idx="95">
                  <c:v>-24.352209999999999</c:v>
                </c:pt>
                <c:pt idx="96">
                  <c:v>-24.4514</c:v>
                </c:pt>
                <c:pt idx="97">
                  <c:v>-24.549499999999998</c:v>
                </c:pt>
                <c:pt idx="98">
                  <c:v>-24.646249999999998</c:v>
                </c:pt>
                <c:pt idx="99">
                  <c:v>-24.742000000000001</c:v>
                </c:pt>
              </c:numCache>
            </c:numRef>
          </c:yVal>
          <c:smooth val="1"/>
        </c:ser>
        <c:ser>
          <c:idx val="2"/>
          <c:order val="2"/>
          <c:tx>
            <c:v>Sem mudança de fase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Plan1!$A$3:$A$102</c:f>
              <c:numCache>
                <c:formatCode>0.00</c:formatCode>
                <c:ptCount val="100"/>
                <c:pt idx="0">
                  <c:v>0.05</c:v>
                </c:pt>
                <c:pt idx="1">
                  <c:v>0.1</c:v>
                </c:pt>
                <c:pt idx="2">
                  <c:v>0.15</c:v>
                </c:pt>
                <c:pt idx="3">
                  <c:v>0.2</c:v>
                </c:pt>
                <c:pt idx="4">
                  <c:v>0.25</c:v>
                </c:pt>
                <c:pt idx="5">
                  <c:v>0.3</c:v>
                </c:pt>
                <c:pt idx="6">
                  <c:v>0.35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</c:v>
                </c:pt>
                <c:pt idx="12">
                  <c:v>0.65</c:v>
                </c:pt>
                <c:pt idx="13">
                  <c:v>0.7</c:v>
                </c:pt>
                <c:pt idx="14">
                  <c:v>0.75</c:v>
                </c:pt>
                <c:pt idx="15">
                  <c:v>0.8</c:v>
                </c:pt>
                <c:pt idx="16">
                  <c:v>0.85</c:v>
                </c:pt>
                <c:pt idx="17">
                  <c:v>0.9</c:v>
                </c:pt>
                <c:pt idx="18">
                  <c:v>0.95</c:v>
                </c:pt>
                <c:pt idx="19">
                  <c:v>1</c:v>
                </c:pt>
                <c:pt idx="20">
                  <c:v>1.05</c:v>
                </c:pt>
                <c:pt idx="21">
                  <c:v>1.1000000000000001</c:v>
                </c:pt>
                <c:pt idx="22">
                  <c:v>1.1499999999999999</c:v>
                </c:pt>
                <c:pt idx="23">
                  <c:v>1.2</c:v>
                </c:pt>
                <c:pt idx="24">
                  <c:v>1.25</c:v>
                </c:pt>
                <c:pt idx="25">
                  <c:v>1.3</c:v>
                </c:pt>
                <c:pt idx="26">
                  <c:v>1.35</c:v>
                </c:pt>
                <c:pt idx="27">
                  <c:v>1.4</c:v>
                </c:pt>
                <c:pt idx="28">
                  <c:v>1.45</c:v>
                </c:pt>
                <c:pt idx="29">
                  <c:v>1.5</c:v>
                </c:pt>
                <c:pt idx="30">
                  <c:v>1.55</c:v>
                </c:pt>
                <c:pt idx="31">
                  <c:v>1.6</c:v>
                </c:pt>
                <c:pt idx="32">
                  <c:v>1.65</c:v>
                </c:pt>
                <c:pt idx="33">
                  <c:v>1.7</c:v>
                </c:pt>
                <c:pt idx="34">
                  <c:v>1.75</c:v>
                </c:pt>
                <c:pt idx="35">
                  <c:v>1.8</c:v>
                </c:pt>
                <c:pt idx="36">
                  <c:v>1.85</c:v>
                </c:pt>
                <c:pt idx="37">
                  <c:v>1.9</c:v>
                </c:pt>
                <c:pt idx="38">
                  <c:v>1.95</c:v>
                </c:pt>
                <c:pt idx="39">
                  <c:v>2</c:v>
                </c:pt>
                <c:pt idx="40">
                  <c:v>2.0499999999999998</c:v>
                </c:pt>
                <c:pt idx="41">
                  <c:v>2.1</c:v>
                </c:pt>
                <c:pt idx="42">
                  <c:v>2.15</c:v>
                </c:pt>
                <c:pt idx="43">
                  <c:v>2.2000000000000002</c:v>
                </c:pt>
                <c:pt idx="44">
                  <c:v>2.25</c:v>
                </c:pt>
                <c:pt idx="45">
                  <c:v>2.2999999999999998</c:v>
                </c:pt>
                <c:pt idx="46">
                  <c:v>2.35</c:v>
                </c:pt>
                <c:pt idx="47">
                  <c:v>2.4</c:v>
                </c:pt>
                <c:pt idx="48">
                  <c:v>2.4500000000000002</c:v>
                </c:pt>
                <c:pt idx="49">
                  <c:v>2.5</c:v>
                </c:pt>
                <c:pt idx="50">
                  <c:v>2.5499999999999998</c:v>
                </c:pt>
                <c:pt idx="51">
                  <c:v>2.6</c:v>
                </c:pt>
                <c:pt idx="52">
                  <c:v>2.65</c:v>
                </c:pt>
                <c:pt idx="53">
                  <c:v>2.7</c:v>
                </c:pt>
                <c:pt idx="54">
                  <c:v>2.75</c:v>
                </c:pt>
                <c:pt idx="55">
                  <c:v>2.8</c:v>
                </c:pt>
                <c:pt idx="56">
                  <c:v>2.85</c:v>
                </c:pt>
                <c:pt idx="57">
                  <c:v>2.9</c:v>
                </c:pt>
                <c:pt idx="58">
                  <c:v>2.95</c:v>
                </c:pt>
                <c:pt idx="59">
                  <c:v>3</c:v>
                </c:pt>
                <c:pt idx="60">
                  <c:v>3.05</c:v>
                </c:pt>
                <c:pt idx="61">
                  <c:v>3.1</c:v>
                </c:pt>
                <c:pt idx="62">
                  <c:v>3.15</c:v>
                </c:pt>
                <c:pt idx="63">
                  <c:v>3.2</c:v>
                </c:pt>
                <c:pt idx="64">
                  <c:v>3.25</c:v>
                </c:pt>
                <c:pt idx="65">
                  <c:v>3.3</c:v>
                </c:pt>
                <c:pt idx="66">
                  <c:v>3.35</c:v>
                </c:pt>
                <c:pt idx="67">
                  <c:v>3.4</c:v>
                </c:pt>
                <c:pt idx="68">
                  <c:v>3.45</c:v>
                </c:pt>
                <c:pt idx="69">
                  <c:v>3.5</c:v>
                </c:pt>
                <c:pt idx="70">
                  <c:v>3.55</c:v>
                </c:pt>
                <c:pt idx="71">
                  <c:v>3.6</c:v>
                </c:pt>
                <c:pt idx="72">
                  <c:v>3.65</c:v>
                </c:pt>
                <c:pt idx="73">
                  <c:v>3.7</c:v>
                </c:pt>
                <c:pt idx="74">
                  <c:v>3.75</c:v>
                </c:pt>
                <c:pt idx="75">
                  <c:v>3.8</c:v>
                </c:pt>
                <c:pt idx="76">
                  <c:v>3.85</c:v>
                </c:pt>
                <c:pt idx="77">
                  <c:v>3.9</c:v>
                </c:pt>
                <c:pt idx="78">
                  <c:v>3.95</c:v>
                </c:pt>
                <c:pt idx="79">
                  <c:v>4</c:v>
                </c:pt>
                <c:pt idx="80">
                  <c:v>4.05</c:v>
                </c:pt>
                <c:pt idx="81">
                  <c:v>4.0999999999999996</c:v>
                </c:pt>
                <c:pt idx="82">
                  <c:v>4.1500000000000004</c:v>
                </c:pt>
                <c:pt idx="83">
                  <c:v>4.2</c:v>
                </c:pt>
                <c:pt idx="84">
                  <c:v>4.25</c:v>
                </c:pt>
                <c:pt idx="85">
                  <c:v>4.3</c:v>
                </c:pt>
                <c:pt idx="86">
                  <c:v>4.3499999999999996</c:v>
                </c:pt>
                <c:pt idx="87">
                  <c:v>4.4000000000000004</c:v>
                </c:pt>
                <c:pt idx="88">
                  <c:v>4.45</c:v>
                </c:pt>
                <c:pt idx="89">
                  <c:v>4.5</c:v>
                </c:pt>
                <c:pt idx="90">
                  <c:v>4.55</c:v>
                </c:pt>
                <c:pt idx="91">
                  <c:v>4.5999999999999996</c:v>
                </c:pt>
                <c:pt idx="92">
                  <c:v>4.6500000000000004</c:v>
                </c:pt>
                <c:pt idx="93">
                  <c:v>4.7</c:v>
                </c:pt>
                <c:pt idx="94">
                  <c:v>4.75</c:v>
                </c:pt>
                <c:pt idx="95">
                  <c:v>4.8</c:v>
                </c:pt>
                <c:pt idx="96">
                  <c:v>4.8499999999999996</c:v>
                </c:pt>
                <c:pt idx="97">
                  <c:v>4.9000000000000004</c:v>
                </c:pt>
                <c:pt idx="98">
                  <c:v>4.95</c:v>
                </c:pt>
                <c:pt idx="99">
                  <c:v>5</c:v>
                </c:pt>
              </c:numCache>
            </c:numRef>
          </c:xVal>
          <c:yVal>
            <c:numRef>
              <c:f>Plan1!$D$3:$D$102</c:f>
              <c:numCache>
                <c:formatCode>0.0000</c:formatCode>
                <c:ptCount val="100"/>
                <c:pt idx="0">
                  <c:v>-0.51095999999999997</c:v>
                </c:pt>
                <c:pt idx="1">
                  <c:v>-1.65811</c:v>
                </c:pt>
                <c:pt idx="2">
                  <c:v>-3.2303000000000002</c:v>
                </c:pt>
                <c:pt idx="3">
                  <c:v>-4.9752700000000001</c:v>
                </c:pt>
                <c:pt idx="4">
                  <c:v>-6.7216899999999997</c:v>
                </c:pt>
                <c:pt idx="5">
                  <c:v>-8.3804499999999997</c:v>
                </c:pt>
                <c:pt idx="6">
                  <c:v>-9.9154499999999999</c:v>
                </c:pt>
                <c:pt idx="7">
                  <c:v>-11.31887</c:v>
                </c:pt>
                <c:pt idx="8">
                  <c:v>-12.59613</c:v>
                </c:pt>
                <c:pt idx="9">
                  <c:v>-13.75794</c:v>
                </c:pt>
                <c:pt idx="10">
                  <c:v>-14.81644</c:v>
                </c:pt>
                <c:pt idx="11">
                  <c:v>-15.783440000000001</c:v>
                </c:pt>
                <c:pt idx="12">
                  <c:v>-16.669709999999998</c:v>
                </c:pt>
                <c:pt idx="13">
                  <c:v>-17.484749999999998</c:v>
                </c:pt>
                <c:pt idx="14">
                  <c:v>-18.236879999999999</c:v>
                </c:pt>
                <c:pt idx="15">
                  <c:v>-18.933250000000001</c:v>
                </c:pt>
                <c:pt idx="16">
                  <c:v>-19.58006</c:v>
                </c:pt>
                <c:pt idx="17">
                  <c:v>-20.182639999999999</c:v>
                </c:pt>
                <c:pt idx="18">
                  <c:v>-20.745619999999999</c:v>
                </c:pt>
                <c:pt idx="19">
                  <c:v>-21.27298</c:v>
                </c:pt>
                <c:pt idx="20">
                  <c:v>-21.768219999999999</c:v>
                </c:pt>
                <c:pt idx="21">
                  <c:v>-22.234359999999999</c:v>
                </c:pt>
                <c:pt idx="22">
                  <c:v>-22.674060000000001</c:v>
                </c:pt>
                <c:pt idx="23">
                  <c:v>-23.089659999999999</c:v>
                </c:pt>
                <c:pt idx="24">
                  <c:v>-23.48321</c:v>
                </c:pt>
                <c:pt idx="25">
                  <c:v>-23.856539999999999</c:v>
                </c:pt>
                <c:pt idx="26">
                  <c:v>-24.211259999999999</c:v>
                </c:pt>
                <c:pt idx="27">
                  <c:v>-24.54881</c:v>
                </c:pt>
                <c:pt idx="28">
                  <c:v>-24.870470000000001</c:v>
                </c:pt>
                <c:pt idx="29">
                  <c:v>-25.177389999999999</c:v>
                </c:pt>
                <c:pt idx="30">
                  <c:v>-25.47062</c:v>
                </c:pt>
                <c:pt idx="31">
                  <c:v>-25.751069999999999</c:v>
                </c:pt>
                <c:pt idx="32">
                  <c:v>-26.019600000000001</c:v>
                </c:pt>
                <c:pt idx="33">
                  <c:v>-26.276949999999999</c:v>
                </c:pt>
                <c:pt idx="34">
                  <c:v>-26.523820000000001</c:v>
                </c:pt>
                <c:pt idx="35">
                  <c:v>-26.760840000000002</c:v>
                </c:pt>
                <c:pt idx="36">
                  <c:v>-26.988579999999999</c:v>
                </c:pt>
                <c:pt idx="37">
                  <c:v>-27.20757</c:v>
                </c:pt>
                <c:pt idx="38">
                  <c:v>-27.418279999999999</c:v>
                </c:pt>
                <c:pt idx="39">
                  <c:v>-27.62115</c:v>
                </c:pt>
                <c:pt idx="40">
                  <c:v>-27.816590000000001</c:v>
                </c:pt>
                <c:pt idx="41">
                  <c:v>-28.00498</c:v>
                </c:pt>
                <c:pt idx="42">
                  <c:v>-28.18665</c:v>
                </c:pt>
                <c:pt idx="43">
                  <c:v>-28.361940000000001</c:v>
                </c:pt>
                <c:pt idx="44">
                  <c:v>-28.531130000000001</c:v>
                </c:pt>
                <c:pt idx="45">
                  <c:v>-28.694500000000001</c:v>
                </c:pt>
                <c:pt idx="46">
                  <c:v>-28.852309999999999</c:v>
                </c:pt>
                <c:pt idx="47">
                  <c:v>-29.004809999999999</c:v>
                </c:pt>
                <c:pt idx="48">
                  <c:v>-29.15221</c:v>
                </c:pt>
                <c:pt idx="49">
                  <c:v>-29.294720000000002</c:v>
                </c:pt>
                <c:pt idx="50">
                  <c:v>-29.432559999999999</c:v>
                </c:pt>
                <c:pt idx="51">
                  <c:v>-29.56589</c:v>
                </c:pt>
                <c:pt idx="52">
                  <c:v>-29.694900000000001</c:v>
                </c:pt>
                <c:pt idx="53">
                  <c:v>-29.819759999999999</c:v>
                </c:pt>
                <c:pt idx="54">
                  <c:v>-29.94061</c:v>
                </c:pt>
                <c:pt idx="55">
                  <c:v>-30.05762</c:v>
                </c:pt>
                <c:pt idx="56">
                  <c:v>-30.170909999999999</c:v>
                </c:pt>
                <c:pt idx="57">
                  <c:v>-30.280629999999999</c:v>
                </c:pt>
                <c:pt idx="58">
                  <c:v>-30.386900000000001</c:v>
                </c:pt>
                <c:pt idx="59">
                  <c:v>-30.489850000000001</c:v>
                </c:pt>
                <c:pt idx="60">
                  <c:v>-30.589580000000002</c:v>
                </c:pt>
                <c:pt idx="61">
                  <c:v>-30.686209999999999</c:v>
                </c:pt>
                <c:pt idx="62">
                  <c:v>-30.77985</c:v>
                </c:pt>
                <c:pt idx="63">
                  <c:v>-30.87059</c:v>
                </c:pt>
                <c:pt idx="64">
                  <c:v>-30.958539999999999</c:v>
                </c:pt>
                <c:pt idx="65">
                  <c:v>-31.043780000000002</c:v>
                </c:pt>
                <c:pt idx="66">
                  <c:v>-31.1264</c:v>
                </c:pt>
                <c:pt idx="67">
                  <c:v>-31.206499999999998</c:v>
                </c:pt>
                <c:pt idx="68">
                  <c:v>-31.284140000000001</c:v>
                </c:pt>
                <c:pt idx="69">
                  <c:v>-31.35942</c:v>
                </c:pt>
                <c:pt idx="70">
                  <c:v>-31.432410000000001</c:v>
                </c:pt>
                <c:pt idx="71">
                  <c:v>-31.503170000000001</c:v>
                </c:pt>
                <c:pt idx="72">
                  <c:v>-31.57178</c:v>
                </c:pt>
                <c:pt idx="73">
                  <c:v>-31.63832</c:v>
                </c:pt>
                <c:pt idx="74">
                  <c:v>-31.702829999999999</c:v>
                </c:pt>
                <c:pt idx="75">
                  <c:v>-31.7654</c:v>
                </c:pt>
                <c:pt idx="76">
                  <c:v>-31.826070000000001</c:v>
                </c:pt>
                <c:pt idx="77">
                  <c:v>-31.884899999999998</c:v>
                </c:pt>
                <c:pt idx="78">
                  <c:v>-31.941960000000002</c:v>
                </c:pt>
                <c:pt idx="79">
                  <c:v>-31.997299999999999</c:v>
                </c:pt>
                <c:pt idx="80">
                  <c:v>-32.05097</c:v>
                </c:pt>
                <c:pt idx="81">
                  <c:v>-32.103020000000001</c:v>
                </c:pt>
                <c:pt idx="82">
                  <c:v>-32.153509999999997</c:v>
                </c:pt>
                <c:pt idx="83">
                  <c:v>-32.202469999999998</c:v>
                </c:pt>
                <c:pt idx="84">
                  <c:v>-32.249969999999998</c:v>
                </c:pt>
                <c:pt idx="85">
                  <c:v>-32.296030000000002</c:v>
                </c:pt>
                <c:pt idx="86">
                  <c:v>-32.340710000000001</c:v>
                </c:pt>
                <c:pt idx="87">
                  <c:v>-32.384050000000002</c:v>
                </c:pt>
                <c:pt idx="88">
                  <c:v>-32.426079999999999</c:v>
                </c:pt>
                <c:pt idx="89">
                  <c:v>-32.466850000000001</c:v>
                </c:pt>
                <c:pt idx="90">
                  <c:v>-32.506399999999999</c:v>
                </c:pt>
                <c:pt idx="91">
                  <c:v>-32.544759999999997</c:v>
                </c:pt>
                <c:pt idx="92">
                  <c:v>-32.581980000000001</c:v>
                </c:pt>
                <c:pt idx="93">
                  <c:v>-32.618070000000003</c:v>
                </c:pt>
                <c:pt idx="94">
                  <c:v>-32.653080000000003</c:v>
                </c:pt>
                <c:pt idx="95">
                  <c:v>-32.687040000000003</c:v>
                </c:pt>
                <c:pt idx="96">
                  <c:v>-32.719990000000003</c:v>
                </c:pt>
                <c:pt idx="97">
                  <c:v>-32.751950000000001</c:v>
                </c:pt>
                <c:pt idx="98">
                  <c:v>-32.782940000000004</c:v>
                </c:pt>
                <c:pt idx="99">
                  <c:v>-32.813009999999998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8385336"/>
        <c:axId val="378385728"/>
      </c:scatterChart>
      <c:valAx>
        <c:axId val="378385336"/>
        <c:scaling>
          <c:orientation val="minMax"/>
          <c:max val="5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 noProof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noProof="0" dirty="0" smtClean="0"/>
                  <a:t>Time </a:t>
                </a:r>
                <a:r>
                  <a:rPr lang="en-US" noProof="0" dirty="0"/>
                  <a:t>(s)</a:t>
                </a:r>
              </a:p>
            </c:rich>
          </c:tx>
          <c:layout>
            <c:manualLayout>
              <c:xMode val="edge"/>
              <c:yMode val="edge"/>
              <c:x val="0.4491214814814814"/>
              <c:y val="0.928861805555555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400" b="0" i="0" u="none" strike="noStrike" kern="1200" baseline="0" noProof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8385728"/>
        <c:crosses val="autoZero"/>
        <c:crossBetween val="midCat"/>
        <c:majorUnit val="1"/>
      </c:valAx>
      <c:valAx>
        <c:axId val="37838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 noProof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noProof="0" dirty="0" smtClean="0"/>
                  <a:t>Temperature </a:t>
                </a:r>
                <a:r>
                  <a:rPr lang="en-US" noProof="0" dirty="0"/>
                  <a:t>(</a:t>
                </a:r>
                <a:r>
                  <a:rPr lang="en-US" noProof="0" dirty="0" err="1"/>
                  <a:t>oC</a:t>
                </a:r>
                <a:r>
                  <a:rPr lang="en-US" noProof="0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400" b="0" i="0" u="none" strike="noStrike" kern="1200" baseline="0" noProof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83853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008333333333331"/>
          <c:y val="0.13514166666666666"/>
          <c:w val="0.55639814814814814"/>
          <c:h val="0.16371250000000001"/>
        </c:manualLayout>
      </c:layout>
      <c:overlay val="1"/>
      <c:spPr>
        <a:solidFill>
          <a:schemeClr val="bg1"/>
        </a:solidFill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aseline="0"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00333F-E91B-49EB-B832-7B3C10FA5AA9}" type="datetimeFigureOut">
              <a:rPr lang="en-US" altLang="en-US"/>
              <a:pPr>
                <a:defRPr/>
              </a:pPr>
              <a:t>7/12/2017</a:t>
            </a:fld>
            <a:endParaRPr lang="pt-B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noProof="0" smtClean="0"/>
              <a:t>Click to edit Master text styles</a:t>
            </a:r>
          </a:p>
          <a:p>
            <a:pPr lvl="1"/>
            <a:r>
              <a:rPr lang="x-none" noProof="0" smtClean="0"/>
              <a:t>Second level</a:t>
            </a:r>
          </a:p>
          <a:p>
            <a:pPr lvl="2"/>
            <a:r>
              <a:rPr lang="x-none" noProof="0" smtClean="0"/>
              <a:t>Third level</a:t>
            </a:r>
          </a:p>
          <a:p>
            <a:pPr lvl="3"/>
            <a:r>
              <a:rPr lang="x-none" noProof="0" smtClean="0"/>
              <a:t>Fourth level</a:t>
            </a:r>
          </a:p>
          <a:p>
            <a:pPr lvl="4"/>
            <a:r>
              <a:rPr lang="x-none" noProof="0" smtClean="0"/>
              <a:t>Fifth level</a:t>
            </a:r>
            <a:endParaRPr lang="pt-B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B6AE2B-D94F-4196-AD9D-2E1A4CECFC3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60500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Dados do Modelo =  O que?</a:t>
            </a:r>
          </a:p>
          <a:p>
            <a:r>
              <a:rPr lang="pt-BR" dirty="0" smtClean="0"/>
              <a:t>Método de Solução</a:t>
            </a:r>
            <a:r>
              <a:rPr lang="pt-BR" baseline="0" dirty="0" smtClean="0"/>
              <a:t> = Como?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6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08768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42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70698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45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0365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47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43469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48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6206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54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84997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Vantagens uso arquivos Lua</a:t>
            </a:r>
          </a:p>
          <a:p>
            <a:r>
              <a:rPr lang="pt-BR" dirty="0" smtClean="0"/>
              <a:t>Possibilidade de construção direto via API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7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7598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Dados do Modelo =  O que?</a:t>
            </a:r>
          </a:p>
          <a:p>
            <a:r>
              <a:rPr lang="pt-BR" dirty="0" smtClean="0"/>
              <a:t>Método de Solução</a:t>
            </a:r>
            <a:r>
              <a:rPr lang="pt-BR" baseline="0" dirty="0" smtClean="0"/>
              <a:t> = Como?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14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608628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19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70199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Dados do Modelo =  O que?</a:t>
            </a:r>
          </a:p>
          <a:p>
            <a:r>
              <a:rPr lang="pt-BR" dirty="0" smtClean="0"/>
              <a:t>Método de Solução</a:t>
            </a:r>
            <a:r>
              <a:rPr lang="pt-BR" baseline="0" dirty="0" smtClean="0"/>
              <a:t> = Como?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35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0513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37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7261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38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09787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39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55695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6AE2B-D94F-4196-AD9D-2E1A4CECFC3E}" type="slidenum">
              <a:rPr lang="pt-BR" altLang="en-US" smtClean="0"/>
              <a:pPr/>
              <a:t>41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3994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>
          <a:xfrm>
            <a:off x="0" y="3060700"/>
            <a:ext cx="179388" cy="35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 userDrawn="1"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" name="Picture 7" descr="D:\users\mazza\[TecGraf]\[Logos]\Branco\Tecgraf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2771775"/>
            <a:ext cx="31702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3060000"/>
            <a:ext cx="10801637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437" y="3780000"/>
            <a:ext cx="10801200" cy="14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901840-5A8D-4AFD-97CB-F952B9BE0066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20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09623A-054A-4D29-919E-F3A944C4671D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11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4" y="259508"/>
            <a:ext cx="2592467" cy="55291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59508"/>
            <a:ext cx="7585366" cy="5529149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DC2ABE-B906-4261-91DC-BBB2A6C631EA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472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>
          <a:xfrm>
            <a:off x="0" y="3060700"/>
            <a:ext cx="179388" cy="35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 userDrawn="1"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" name="Picture 7" descr="D:\users\mazza\[TecGraf]\[Logos]\Branco\Tecgraf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2771775"/>
            <a:ext cx="31702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3060000"/>
            <a:ext cx="10801637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437" y="3780000"/>
            <a:ext cx="10801200" cy="14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B02B48-7BD1-4F98-A785-EDDDD9E7AC17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62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708EB5-4B98-4581-85BF-6A0CD5D8EDA9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959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12606A-65CC-4372-9383-963C3EE3FD94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704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512041"/>
            <a:ext cx="50889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512041"/>
            <a:ext cx="50889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94EC1F-3AE3-481D-97F3-C7C282FADCFD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337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254936-DBEF-487F-819A-B38DD9F1BE0E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389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04AB90-EA66-418E-B23F-A46E8197A584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7641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574235-913E-46CC-9369-AF1886C9A133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849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5" y="258007"/>
            <a:ext cx="3790683" cy="10980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1" y="258007"/>
            <a:ext cx="6441160" cy="5530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5" y="1356037"/>
            <a:ext cx="3790683" cy="44326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CDA5D6-148E-49B6-97D9-75EFCCE57C9B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72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CC1592-D22B-419C-A7D2-402428F744E0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494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7" y="4536122"/>
            <a:ext cx="6913245" cy="5355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7" y="5071637"/>
            <a:ext cx="6913245" cy="760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5C7B2A-C842-44C7-AF7B-C925C3C8BA09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160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79868-B350-4599-8E62-AC444F465B8F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686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4" y="259508"/>
            <a:ext cx="2592467" cy="55291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59508"/>
            <a:ext cx="7585366" cy="55291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F9BC60-C5D4-4BD5-89A8-BA5847D64527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61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73393D-4D2D-430C-8195-127ED27072F2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30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512041"/>
            <a:ext cx="5088916" cy="427661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512041"/>
            <a:ext cx="5088916" cy="427661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7AF161-7018-4B0D-A214-172BA9E439B9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341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B75FA0-8AB1-4B3A-95F6-2BC382D1A80F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2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E08C62-0AA0-4DF2-944D-FBA0D63BB0E0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22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0A3C25-D8E1-4323-9806-121CE536EB18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67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5" y="258007"/>
            <a:ext cx="3790683" cy="10980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1" y="258007"/>
            <a:ext cx="6441160" cy="55306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5" y="1356037"/>
            <a:ext cx="3790683" cy="443262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6146A6-FAAD-4A33-9DCF-53C47EF81718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60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7" y="4536122"/>
            <a:ext cx="6913245" cy="5355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7" y="5071637"/>
            <a:ext cx="6913245" cy="76052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28ACC-C32E-4A55-A305-3B656F761729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04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60363" y="179388"/>
            <a:ext cx="107997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60363" y="900113"/>
            <a:ext cx="10799762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7" descr="D:\users\mazza\[TecGraf]\[Logos]\Branco\Tecgraf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6156325"/>
            <a:ext cx="9731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6173788"/>
            <a:ext cx="2524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675" y="6191250"/>
            <a:ext cx="719138" cy="2174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chemeClr val="bg1"/>
                </a:solidFill>
                <a:cs typeface="Arial" charset="0"/>
              </a:defRPr>
            </a:lvl1pPr>
          </a:lstStyle>
          <a:p>
            <a:fld id="{297E1551-03D4-4449-9F26-E6956943139B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119813"/>
            <a:ext cx="179388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29" r:id="rId3"/>
    <p:sldLayoutId id="2147484241" r:id="rId4"/>
    <p:sldLayoutId id="2147484242" r:id="rId5"/>
    <p:sldLayoutId id="2147484243" r:id="rId6"/>
    <p:sldLayoutId id="2147484230" r:id="rId7"/>
    <p:sldLayoutId id="2147484231" r:id="rId8"/>
    <p:sldLayoutId id="2147484232" r:id="rId9"/>
    <p:sldLayoutId id="2147484244" r:id="rId10"/>
    <p:sldLayoutId id="21474842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326496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360363" y="179388"/>
            <a:ext cx="107997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60363" y="900113"/>
            <a:ext cx="10799762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2053" name="Picture 7" descr="D:\users\mazza\[TecGraf]\[Logos]\Branco\Tecgraf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6156325"/>
            <a:ext cx="9731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6173788"/>
            <a:ext cx="2524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675" y="6191250"/>
            <a:ext cx="719138" cy="2174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chemeClr val="bg1"/>
                </a:solidFill>
                <a:cs typeface="Arial" charset="0"/>
              </a:defRPr>
            </a:lvl1pPr>
          </a:lstStyle>
          <a:p>
            <a:fld id="{16CA2FC0-4F3F-49B3-80F5-C869E2F3A177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119813"/>
            <a:ext cx="179388" cy="36036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46" r:id="rId2"/>
    <p:sldLayoutId id="2147484234" r:id="rId3"/>
    <p:sldLayoutId id="2147484247" r:id="rId4"/>
    <p:sldLayoutId id="2147484248" r:id="rId5"/>
    <p:sldLayoutId id="2147484249" r:id="rId6"/>
    <p:sldLayoutId id="2147484235" r:id="rId7"/>
    <p:sldLayoutId id="2147484236" r:id="rId8"/>
    <p:sldLayoutId id="2147484237" r:id="rId9"/>
    <p:sldLayoutId id="2147484250" r:id="rId10"/>
    <p:sldLayoutId id="214748423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326496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ctrTitle"/>
          </p:nvPr>
        </p:nvSpPr>
        <p:spPr>
          <a:xfrm>
            <a:off x="360363" y="3060700"/>
            <a:ext cx="10801350" cy="358775"/>
          </a:xfrm>
        </p:spPr>
        <p:txBody>
          <a:bodyPr/>
          <a:lstStyle/>
          <a:p>
            <a:r>
              <a:rPr lang="en-US" altLang="pt-BR" dirty="0" smtClean="0">
                <a:ea typeface="ＭＳ Ｐゴシック" pitchFamily="34" charset="-128"/>
              </a:rPr>
              <a:t>I </a:t>
            </a:r>
            <a:r>
              <a:rPr lang="en-US" altLang="pt-BR" dirty="0" err="1" smtClean="0">
                <a:ea typeface="ＭＳ Ｐゴシック" pitchFamily="34" charset="-128"/>
              </a:rPr>
              <a:t>GeMA</a:t>
            </a:r>
            <a:r>
              <a:rPr lang="en-US" altLang="pt-BR" dirty="0" smtClean="0">
                <a:ea typeface="ＭＳ Ｐゴシック" pitchFamily="34" charset="-128"/>
              </a:rPr>
              <a:t> Workshop</a:t>
            </a:r>
            <a:endParaRPr lang="en-US" altLang="pt-BR" noProof="0" dirty="0" smtClean="0">
              <a:ea typeface="ＭＳ Ｐゴシック" pitchFamily="34" charset="-128"/>
            </a:endParaRPr>
          </a:p>
        </p:txBody>
      </p:sp>
      <p:sp>
        <p:nvSpPr>
          <p:cNvPr id="16387" name="Subtítulo 2"/>
          <p:cNvSpPr>
            <a:spLocks noGrp="1"/>
          </p:cNvSpPr>
          <p:nvPr>
            <p:ph type="subTitle" idx="1"/>
          </p:nvPr>
        </p:nvSpPr>
        <p:spPr>
          <a:xfrm>
            <a:off x="360363" y="3779838"/>
            <a:ext cx="10801350" cy="1439862"/>
          </a:xfrm>
        </p:spPr>
        <p:txBody>
          <a:bodyPr/>
          <a:lstStyle/>
          <a:p>
            <a:r>
              <a:rPr lang="en-US" altLang="pt-BR" noProof="0" dirty="0" smtClean="0">
                <a:solidFill>
                  <a:schemeClr val="bg1"/>
                </a:solidFill>
                <a:ea typeface="ＭＳ Ｐゴシック" pitchFamily="34" charset="-128"/>
              </a:rPr>
              <a:t>13/07/2017</a:t>
            </a:r>
            <a:endParaRPr lang="en-US" altLang="pt-BR" noProof="0" dirty="0" smtClean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o 44"/>
          <p:cNvGrpSpPr/>
          <p:nvPr/>
        </p:nvGrpSpPr>
        <p:grpSpPr>
          <a:xfrm>
            <a:off x="200862" y="916086"/>
            <a:ext cx="7144351" cy="4772273"/>
            <a:chOff x="27576" y="249734"/>
            <a:chExt cx="4780987" cy="3193597"/>
          </a:xfrm>
        </p:grpSpPr>
        <p:sp>
          <p:nvSpPr>
            <p:cNvPr id="46" name="Retângulo 45"/>
            <p:cNvSpPr/>
            <p:nvPr/>
          </p:nvSpPr>
          <p:spPr>
            <a:xfrm>
              <a:off x="842963" y="1882941"/>
              <a:ext cx="3148012" cy="1560390"/>
            </a:xfrm>
            <a:prstGeom prst="rect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18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Modelo</a:t>
              </a: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18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Físico</a:t>
              </a: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tângulo 46"/>
            <p:cNvSpPr/>
            <p:nvPr/>
          </p:nvSpPr>
          <p:spPr>
            <a:xfrm>
              <a:off x="3021083" y="2085155"/>
              <a:ext cx="745657" cy="396119"/>
            </a:xfrm>
            <a:prstGeom prst="rect">
              <a:avLst/>
            </a:prstGeom>
            <a:solidFill>
              <a:sysClr val="window" lastClr="FFFFFF"/>
            </a:soli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tângulo 47"/>
            <p:cNvSpPr/>
            <p:nvPr/>
          </p:nvSpPr>
          <p:spPr>
            <a:xfrm>
              <a:off x="2961107" y="2141494"/>
              <a:ext cx="759949" cy="381662"/>
            </a:xfrm>
            <a:prstGeom prst="rect">
              <a:avLst/>
            </a:prstGeom>
            <a:solidFill>
              <a:sysClr val="window" lastClr="FFFFFF"/>
            </a:soli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tângulo 48"/>
            <p:cNvSpPr/>
            <p:nvPr/>
          </p:nvSpPr>
          <p:spPr>
            <a:xfrm>
              <a:off x="2469616" y="1683937"/>
              <a:ext cx="1521360" cy="194348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Solution Method</a:t>
              </a:r>
            </a:p>
          </p:txBody>
        </p:sp>
        <p:sp>
          <p:nvSpPr>
            <p:cNvPr id="50" name="Retângulo 49"/>
            <p:cNvSpPr/>
            <p:nvPr/>
          </p:nvSpPr>
          <p:spPr>
            <a:xfrm>
              <a:off x="1330922" y="738862"/>
              <a:ext cx="795307" cy="369362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Data</a:t>
              </a:r>
            </a:p>
          </p:txBody>
        </p:sp>
        <p:grpSp>
          <p:nvGrpSpPr>
            <p:cNvPr id="51" name="Grupo 50"/>
            <p:cNvGrpSpPr/>
            <p:nvPr/>
          </p:nvGrpSpPr>
          <p:grpSpPr>
            <a:xfrm>
              <a:off x="203325" y="505859"/>
              <a:ext cx="521985" cy="742538"/>
              <a:chOff x="34099" y="328897"/>
              <a:chExt cx="521985" cy="742538"/>
            </a:xfrm>
          </p:grpSpPr>
          <p:pic>
            <p:nvPicPr>
              <p:cNvPr id="82" name="Picture 12" descr="http://tse1.mm.bing.net/th?&amp;id=OIP.M7bd3b6c8d0611295f6a70b6986004fccH0&amp;w=196&amp;h=300&amp;c=0&amp;pid=1.9&amp;rs=0&amp;p=0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359" y="328897"/>
                <a:ext cx="466725" cy="7143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3" name="Elipse 82"/>
              <p:cNvSpPr/>
              <p:nvPr/>
            </p:nvSpPr>
            <p:spPr>
              <a:xfrm>
                <a:off x="34099" y="844824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</a:p>
            </p:txBody>
          </p:sp>
        </p:grpSp>
        <p:sp>
          <p:nvSpPr>
            <p:cNvPr id="52" name="Elipse 51"/>
            <p:cNvSpPr/>
            <p:nvPr/>
          </p:nvSpPr>
          <p:spPr>
            <a:xfrm>
              <a:off x="1099995" y="2445697"/>
              <a:ext cx="1369620" cy="535292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Orchestration script</a:t>
              </a: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2925300" y="2184768"/>
              <a:ext cx="748612" cy="387733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Processes and Physics</a:t>
              </a:r>
            </a:p>
          </p:txBody>
        </p:sp>
        <p:sp>
          <p:nvSpPr>
            <p:cNvPr id="54" name="Seta para a direita 53"/>
            <p:cNvSpPr/>
            <p:nvPr/>
          </p:nvSpPr>
          <p:spPr>
            <a:xfrm rot="5400000">
              <a:off x="1416367" y="1378793"/>
              <a:ext cx="589276" cy="240659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Retângulo 54"/>
            <p:cNvSpPr/>
            <p:nvPr/>
          </p:nvSpPr>
          <p:spPr>
            <a:xfrm>
              <a:off x="2907440" y="2906551"/>
              <a:ext cx="907036" cy="387733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External Simulators</a:t>
              </a:r>
            </a:p>
          </p:txBody>
        </p:sp>
        <p:sp>
          <p:nvSpPr>
            <p:cNvPr id="56" name="Seta para a esquerda e para a direita 55"/>
            <p:cNvSpPr/>
            <p:nvPr/>
          </p:nvSpPr>
          <p:spPr>
            <a:xfrm rot="1388151" flipV="1">
              <a:off x="2350834" y="2930319"/>
              <a:ext cx="545407" cy="168644"/>
            </a:xfrm>
            <a:prstGeom prst="left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CaixaDeTexto 56"/>
            <p:cNvSpPr txBox="1"/>
            <p:nvPr/>
          </p:nvSpPr>
          <p:spPr>
            <a:xfrm>
              <a:off x="748005" y="657140"/>
              <a:ext cx="547306" cy="226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Creates</a:t>
              </a:r>
              <a:endParaRPr kumimoji="0" lang="en-US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grpSp>
          <p:nvGrpSpPr>
            <p:cNvPr id="58" name="Grupo 57"/>
            <p:cNvGrpSpPr/>
            <p:nvPr/>
          </p:nvGrpSpPr>
          <p:grpSpPr>
            <a:xfrm>
              <a:off x="27576" y="2357609"/>
              <a:ext cx="505425" cy="719578"/>
              <a:chOff x="634153" y="356908"/>
              <a:chExt cx="505425" cy="719578"/>
            </a:xfrm>
          </p:grpSpPr>
          <p:pic>
            <p:nvPicPr>
              <p:cNvPr id="79" name="Picture 16" descr="http://tse1.mm.bing.net/th?&amp;id=OIP.M2083f46bfce21bc5aab5baa9f5d8696bH0&amp;w=182&amp;h=280&amp;c=0&amp;pid=1.9&amp;rs=0&amp;p=0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90" y="356908"/>
                <a:ext cx="433388" cy="666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0" name="Elipse 79"/>
              <p:cNvSpPr/>
              <p:nvPr/>
            </p:nvSpPr>
            <p:spPr>
              <a:xfrm>
                <a:off x="634153" y="849875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59" name="Grupo 58"/>
            <p:cNvGrpSpPr/>
            <p:nvPr/>
          </p:nvGrpSpPr>
          <p:grpSpPr>
            <a:xfrm>
              <a:off x="4295340" y="1961250"/>
              <a:ext cx="513223" cy="750799"/>
              <a:chOff x="3400847" y="1849128"/>
              <a:chExt cx="513223" cy="750799"/>
            </a:xfrm>
          </p:grpSpPr>
          <p:pic>
            <p:nvPicPr>
              <p:cNvPr id="77" name="Picture 18" descr="http://tse1.mm.bing.net/th?&amp;id=OIP.Md0caf599ae855156182f83e09f3385a2o0&amp;w=196&amp;h=300&amp;c=0&amp;pid=1.9&amp;rs=0&amp;p=0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47345" y="1849128"/>
                <a:ext cx="466725" cy="7143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8" name="Elipse 77"/>
              <p:cNvSpPr/>
              <p:nvPr/>
            </p:nvSpPr>
            <p:spPr>
              <a:xfrm>
                <a:off x="3400847" y="2373316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</a:p>
            </p:txBody>
          </p:sp>
        </p:grpSp>
        <p:grpSp>
          <p:nvGrpSpPr>
            <p:cNvPr id="60" name="Grupo 59"/>
            <p:cNvGrpSpPr/>
            <p:nvPr/>
          </p:nvGrpSpPr>
          <p:grpSpPr>
            <a:xfrm>
              <a:off x="2703893" y="249734"/>
              <a:ext cx="2091086" cy="1249388"/>
              <a:chOff x="2719346" y="27466"/>
              <a:chExt cx="2091086" cy="1249388"/>
            </a:xfrm>
          </p:grpSpPr>
          <p:sp>
            <p:nvSpPr>
              <p:cNvPr id="68" name="Retângulo 67"/>
              <p:cNvSpPr/>
              <p:nvPr/>
            </p:nvSpPr>
            <p:spPr>
              <a:xfrm>
                <a:off x="2719346" y="32153"/>
                <a:ext cx="2091086" cy="1244701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18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9" name="Retângulo 68"/>
              <p:cNvSpPr/>
              <p:nvPr/>
            </p:nvSpPr>
            <p:spPr>
              <a:xfrm>
                <a:off x="2723048" y="34385"/>
                <a:ext cx="2087384" cy="194274"/>
              </a:xfrm>
              <a:prstGeom prst="rect">
                <a:avLst/>
              </a:prstGeom>
              <a:gradFill rotWithShape="1">
                <a:gsLst>
                  <a:gs pos="0">
                    <a:srgbClr val="A5A5A5">
                      <a:lumMod val="110000"/>
                      <a:satMod val="105000"/>
                      <a:tint val="67000"/>
                    </a:srgbClr>
                  </a:gs>
                  <a:gs pos="50000">
                    <a:srgbClr val="A5A5A5">
                      <a:lumMod val="105000"/>
                      <a:satMod val="103000"/>
                      <a:tint val="73000"/>
                    </a:srgbClr>
                  </a:gs>
                  <a:gs pos="100000">
                    <a:srgbClr val="A5A5A5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18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0" name="CaixaDeTexto 69"/>
              <p:cNvSpPr txBox="1"/>
              <p:nvPr/>
            </p:nvSpPr>
            <p:spPr>
              <a:xfrm>
                <a:off x="2734800" y="27466"/>
                <a:ext cx="1341124" cy="20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User</a:t>
                </a:r>
                <a:r>
                  <a:rPr kumimoji="0" lang="en-US" sz="1400" b="1" i="0" u="none" strike="noStrike" kern="0" cap="none" spc="0" normalizeH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with knowledge of</a:t>
                </a:r>
                <a:r>
                  <a:rPr kumimoji="0" lang="en-US" sz="1400" b="1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:</a:t>
                </a:r>
              </a:p>
            </p:txBody>
          </p:sp>
          <p:sp>
            <p:nvSpPr>
              <p:cNvPr id="71" name="CaixaDeTexto 70"/>
              <p:cNvSpPr txBox="1"/>
              <p:nvPr/>
            </p:nvSpPr>
            <p:spPr>
              <a:xfrm>
                <a:off x="3078849" y="643290"/>
                <a:ext cx="1143741" cy="20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Mathematical model</a:t>
                </a:r>
              </a:p>
            </p:txBody>
          </p:sp>
          <p:sp>
            <p:nvSpPr>
              <p:cNvPr id="72" name="CaixaDeTexto 71"/>
              <p:cNvSpPr txBox="1"/>
              <p:nvPr/>
            </p:nvSpPr>
            <p:spPr>
              <a:xfrm>
                <a:off x="3078849" y="329805"/>
                <a:ext cx="1077233" cy="20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Application domain</a:t>
                </a:r>
              </a:p>
            </p:txBody>
          </p:sp>
          <p:sp>
            <p:nvSpPr>
              <p:cNvPr id="73" name="CaixaDeTexto 72"/>
              <p:cNvSpPr txBox="1"/>
              <p:nvPr/>
            </p:nvSpPr>
            <p:spPr>
              <a:xfrm>
                <a:off x="3078849" y="987188"/>
                <a:ext cx="1304651" cy="20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Numerical development</a:t>
                </a:r>
              </a:p>
            </p:txBody>
          </p:sp>
          <p:sp>
            <p:nvSpPr>
              <p:cNvPr id="74" name="Elipse 73"/>
              <p:cNvSpPr/>
              <p:nvPr/>
            </p:nvSpPr>
            <p:spPr>
              <a:xfrm>
                <a:off x="2796772" y="329356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  <a:endParaRPr kumimoji="0" lang="en-US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5" name="Elipse 74"/>
              <p:cNvSpPr/>
              <p:nvPr/>
            </p:nvSpPr>
            <p:spPr>
              <a:xfrm>
                <a:off x="2796772" y="642839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76" name="Elipse 75"/>
              <p:cNvSpPr/>
              <p:nvPr/>
            </p:nvSpPr>
            <p:spPr>
              <a:xfrm>
                <a:off x="2796772" y="986738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1" name="Seta para a esquerda e para a direita 60"/>
            <p:cNvSpPr/>
            <p:nvPr/>
          </p:nvSpPr>
          <p:spPr>
            <a:xfrm rot="20211849">
              <a:off x="2350833" y="2339759"/>
              <a:ext cx="545407" cy="168644"/>
            </a:xfrm>
            <a:prstGeom prst="left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2" name="Conector de seta reta 61"/>
            <p:cNvCxnSpPr/>
            <p:nvPr/>
          </p:nvCxnSpPr>
          <p:spPr>
            <a:xfrm>
              <a:off x="748005" y="918750"/>
              <a:ext cx="530340" cy="0"/>
            </a:xfrm>
            <a:prstGeom prst="straightConnector1">
              <a:avLst/>
            </a:prstGeom>
            <a:noFill/>
            <a:ln w="44450" cap="flat" cmpd="sng" algn="ctr">
              <a:solidFill>
                <a:sysClr val="windowText" lastClr="000000"/>
              </a:solidFill>
              <a:prstDash val="solid"/>
              <a:miter lim="800000"/>
              <a:headEnd type="none"/>
              <a:tailEnd type="triangle" w="med" len="med"/>
            </a:ln>
            <a:effectLst/>
          </p:spPr>
        </p:cxnSp>
        <p:sp>
          <p:nvSpPr>
            <p:cNvPr id="63" name="CaixaDeTexto 62"/>
            <p:cNvSpPr txBox="1"/>
            <p:nvPr/>
          </p:nvSpPr>
          <p:spPr>
            <a:xfrm>
              <a:off x="468463" y="2488289"/>
              <a:ext cx="547306" cy="226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Creates</a:t>
              </a:r>
              <a:endParaRPr kumimoji="0" lang="en-US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3796623" y="2108586"/>
              <a:ext cx="547306" cy="226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>
                  <a:solidFill>
                    <a:prstClr val="black"/>
                  </a:solidFill>
                  <a:latin typeface="Calibri" panose="020F0502020204030204"/>
                </a:rPr>
                <a:t>Creates</a:t>
              </a:r>
              <a:endParaRPr kumimoji="0" lang="en-US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65" name="Conector de seta reta 64"/>
            <p:cNvCxnSpPr/>
            <p:nvPr/>
          </p:nvCxnSpPr>
          <p:spPr>
            <a:xfrm>
              <a:off x="543890" y="2723571"/>
              <a:ext cx="530340" cy="0"/>
            </a:xfrm>
            <a:prstGeom prst="straightConnector1">
              <a:avLst/>
            </a:prstGeom>
            <a:noFill/>
            <a:ln w="44450" cap="flat" cmpd="sng" algn="ctr">
              <a:solidFill>
                <a:sysClr val="windowText" lastClr="000000"/>
              </a:solidFill>
              <a:prstDash val="solid"/>
              <a:miter lim="800000"/>
              <a:headEnd type="none"/>
              <a:tailEnd type="triangle" w="med" len="med"/>
            </a:ln>
            <a:effectLst/>
          </p:spPr>
        </p:cxnSp>
        <p:cxnSp>
          <p:nvCxnSpPr>
            <p:cNvPr id="66" name="Conector de seta reta 65"/>
            <p:cNvCxnSpPr/>
            <p:nvPr/>
          </p:nvCxnSpPr>
          <p:spPr>
            <a:xfrm flipH="1">
              <a:off x="3765000" y="2336004"/>
              <a:ext cx="530340" cy="0"/>
            </a:xfrm>
            <a:prstGeom prst="straightConnector1">
              <a:avLst/>
            </a:prstGeom>
            <a:noFill/>
            <a:ln w="44450" cap="flat" cmpd="sng" algn="ctr">
              <a:solidFill>
                <a:sysClr val="windowText" lastClr="000000"/>
              </a:solidFill>
              <a:prstDash val="solid"/>
              <a:miter lim="800000"/>
              <a:headEnd type="none"/>
              <a:tailEnd type="triangle" w="med" len="med"/>
            </a:ln>
            <a:effectLst/>
          </p:spPr>
        </p:cxnSp>
        <p:pic>
          <p:nvPicPr>
            <p:cNvPr id="67" name="Imagem 6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2940" y="2194773"/>
              <a:ext cx="422414" cy="422414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Types</a:t>
            </a:r>
            <a:endParaRPr lang="en-US" noProof="0" dirty="0"/>
          </a:p>
        </p:txBody>
      </p:sp>
      <p:pic>
        <p:nvPicPr>
          <p:cNvPr id="81" name="Picture 16" descr="http://tse1.mm.bing.net/th?&amp;id=OIP.M2083f46bfce21bc5aab5baa9f5d8696bH0&amp;w=182&amp;h=280&amp;c=0&amp;pid=1.9&amp;rs=0&amp;p=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4948" y="2144104"/>
            <a:ext cx="647622" cy="99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Elipse 40"/>
          <p:cNvSpPr/>
          <p:nvPr/>
        </p:nvSpPr>
        <p:spPr>
          <a:xfrm>
            <a:off x="9314101" y="2866029"/>
            <a:ext cx="362292" cy="338631"/>
          </a:xfrm>
          <a:prstGeom prst="ellipse">
            <a:avLst/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8713365" y="3807656"/>
            <a:ext cx="2232248" cy="107857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GeMA</a:t>
            </a:r>
            <a:endParaRPr lang="pt-BR" dirty="0"/>
          </a:p>
        </p:txBody>
      </p:sp>
      <p:cxnSp>
        <p:nvCxnSpPr>
          <p:cNvPr id="84" name="Conector de seta reta 83"/>
          <p:cNvCxnSpPr/>
          <p:nvPr/>
        </p:nvCxnSpPr>
        <p:spPr>
          <a:xfrm>
            <a:off x="9798759" y="3243809"/>
            <a:ext cx="0" cy="543016"/>
          </a:xfrm>
          <a:prstGeom prst="straightConnector1">
            <a:avLst/>
          </a:prstGeom>
          <a:noFill/>
          <a:ln w="44450" cap="flat" cmpd="sng" algn="ctr">
            <a:solidFill>
              <a:sysClr val="windowText" lastClr="000000"/>
            </a:solidFill>
            <a:prstDash val="solid"/>
            <a:miter lim="800000"/>
            <a:headEnd type="none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8206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Architecture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Based on two central concepts:</a:t>
            </a:r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pPr marL="457200" indent="-457200">
              <a:buFont typeface="+mj-lt"/>
              <a:buAutoNum type="arabicParenR"/>
            </a:pPr>
            <a:r>
              <a:rPr lang="en-US" noProof="0" dirty="0" smtClean="0"/>
              <a:t>Plugins and Abstract interfaces</a:t>
            </a:r>
          </a:p>
          <a:p>
            <a:pPr marL="857250" lvl="1" indent="-457200"/>
            <a:r>
              <a:rPr lang="en-US" noProof="0" dirty="0" smtClean="0"/>
              <a:t>Extensibility</a:t>
            </a:r>
          </a:p>
          <a:p>
            <a:pPr marL="857250" lvl="1" indent="-457200"/>
            <a:r>
              <a:rPr lang="en-US" noProof="0" dirty="0" smtClean="0"/>
              <a:t>Modularity</a:t>
            </a:r>
          </a:p>
          <a:p>
            <a:pPr marL="457200" indent="-457200">
              <a:buFont typeface="+mj-lt"/>
              <a:buAutoNum type="arabicParenR"/>
            </a:pPr>
            <a:endParaRPr lang="en-US" noProof="0" dirty="0" smtClean="0"/>
          </a:p>
          <a:p>
            <a:pPr marL="457200" indent="-457200">
              <a:buFont typeface="+mj-lt"/>
              <a:buAutoNum type="arabicParenR"/>
            </a:pPr>
            <a:r>
              <a:rPr lang="en-US" noProof="0" dirty="0" smtClean="0"/>
              <a:t>Use of an extension language </a:t>
            </a:r>
            <a:r>
              <a:rPr lang="en-US" dirty="0" smtClean="0"/>
              <a:t>embedded in the framework core</a:t>
            </a:r>
            <a:endParaRPr lang="en-US" noProof="0" dirty="0" smtClean="0"/>
          </a:p>
          <a:p>
            <a:pPr marL="857250" lvl="1" indent="-457200"/>
            <a:r>
              <a:rPr lang="en-US" noProof="0" dirty="0" smtClean="0"/>
              <a:t>Flexibility</a:t>
            </a:r>
            <a:endParaRPr lang="en-US" noProof="0" dirty="0"/>
          </a:p>
        </p:txBody>
      </p:sp>
      <p:sp>
        <p:nvSpPr>
          <p:cNvPr id="4" name="Seta para baixo 3"/>
          <p:cNvSpPr/>
          <p:nvPr/>
        </p:nvSpPr>
        <p:spPr>
          <a:xfrm>
            <a:off x="2520677" y="1655911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Architecture – Plugins</a:t>
            </a:r>
            <a:endParaRPr lang="en-US" noProof="0" dirty="0"/>
          </a:p>
        </p:txBody>
      </p:sp>
      <p:grpSp>
        <p:nvGrpSpPr>
          <p:cNvPr id="63" name="Grupo 62"/>
          <p:cNvGrpSpPr/>
          <p:nvPr/>
        </p:nvGrpSpPr>
        <p:grpSpPr>
          <a:xfrm>
            <a:off x="2016621" y="719807"/>
            <a:ext cx="6888502" cy="5173475"/>
            <a:chOff x="2231777" y="1357130"/>
            <a:chExt cx="4529652" cy="3401907"/>
          </a:xfrm>
        </p:grpSpPr>
        <p:sp>
          <p:nvSpPr>
            <p:cNvPr id="4" name="Retângulo 3"/>
            <p:cNvSpPr/>
            <p:nvPr/>
          </p:nvSpPr>
          <p:spPr>
            <a:xfrm>
              <a:off x="3744813" y="4392215"/>
              <a:ext cx="1419082" cy="366822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381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GeMA</a:t>
              </a: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Library</a:t>
              </a:r>
            </a:p>
          </p:txBody>
        </p:sp>
        <p:sp>
          <p:nvSpPr>
            <p:cNvPr id="5" name="Retângulo 4"/>
            <p:cNvSpPr/>
            <p:nvPr/>
          </p:nvSpPr>
          <p:spPr>
            <a:xfrm>
              <a:off x="4070982" y="3037611"/>
              <a:ext cx="765675" cy="447568"/>
            </a:xfrm>
            <a:prstGeom prst="rect">
              <a:avLst/>
            </a:prstGeom>
            <a:gradFill rotWithShape="1">
              <a:gsLst>
                <a:gs pos="0">
                  <a:srgbClr val="A5A5A5">
                    <a:lumMod val="110000"/>
                    <a:satMod val="105000"/>
                    <a:tint val="67000"/>
                  </a:srgbClr>
                </a:gs>
                <a:gs pos="50000">
                  <a:srgbClr val="A5A5A5">
                    <a:lumMod val="105000"/>
                    <a:satMod val="103000"/>
                    <a:tint val="73000"/>
                  </a:srgbClr>
                </a:gs>
                <a:gs pos="100000">
                  <a:srgbClr val="A5A5A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127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GeMA</a:t>
              </a: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Application</a:t>
              </a:r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2455234" y="3151195"/>
              <a:ext cx="918466" cy="1127826"/>
              <a:chOff x="614029" y="166936"/>
              <a:chExt cx="918466" cy="1127826"/>
            </a:xfrm>
          </p:grpSpPr>
          <p:sp>
            <p:nvSpPr>
              <p:cNvPr id="7" name="Retângulo 6"/>
              <p:cNvSpPr/>
              <p:nvPr/>
            </p:nvSpPr>
            <p:spPr>
              <a:xfrm>
                <a:off x="695181" y="166936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tângulo 7"/>
              <p:cNvSpPr/>
              <p:nvPr/>
            </p:nvSpPr>
            <p:spPr>
              <a:xfrm>
                <a:off x="654605" y="218079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9" name="Grupo 8"/>
              <p:cNvGrpSpPr/>
              <p:nvPr/>
            </p:nvGrpSpPr>
            <p:grpSpPr>
              <a:xfrm>
                <a:off x="614029" y="269222"/>
                <a:ext cx="837314" cy="1025540"/>
                <a:chOff x="2772439" y="753642"/>
                <a:chExt cx="837314" cy="1025540"/>
              </a:xfrm>
            </p:grpSpPr>
            <p:sp>
              <p:nvSpPr>
                <p:cNvPr id="10" name="Retângulo 9"/>
                <p:cNvSpPr/>
                <p:nvPr/>
              </p:nvSpPr>
              <p:spPr>
                <a:xfrm>
                  <a:off x="3011672" y="753642"/>
                  <a:ext cx="598081" cy="1025540"/>
                </a:xfrm>
                <a:prstGeom prst="rect">
                  <a:avLst/>
                </a:prstGeom>
                <a:gradFill rotWithShape="1">
                  <a:gsLst>
                    <a:gs pos="0">
                      <a:srgbClr val="70AD47">
                        <a:lumMod val="110000"/>
                        <a:satMod val="105000"/>
                        <a:tint val="67000"/>
                      </a:srgbClr>
                    </a:gs>
                    <a:gs pos="50000">
                      <a:srgbClr val="70AD47">
                        <a:lumMod val="105000"/>
                        <a:satMod val="103000"/>
                        <a:tint val="73000"/>
                      </a:srgbClr>
                    </a:gs>
                    <a:gs pos="100000">
                      <a:srgbClr val="70AD47">
                        <a:lumMod val="105000"/>
                        <a:satMod val="109000"/>
                        <a:tint val="81000"/>
                      </a:srgbClr>
                    </a:gs>
                  </a:gsLst>
                  <a:lin ang="5400000" scaled="0"/>
                </a:gradFill>
                <a:ln w="12700" cap="flat" cmpd="sng" algn="ctr">
                  <a:solidFill>
                    <a:srgbClr val="70AD47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6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Mesh </a:t>
                  </a:r>
                  <a:endParaRPr lang="en-US" sz="1600" kern="0" dirty="0" smtClean="0">
                    <a:solidFill>
                      <a:prstClr val="black"/>
                    </a:solidFill>
                    <a:latin typeface="Calibri" panose="020F0502020204030204"/>
                  </a:endParaRP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1" u="none" strike="noStrike" kern="0" cap="none" spc="0" normalizeH="0" baseline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Plugins</a:t>
                  </a:r>
                </a:p>
              </p:txBody>
            </p:sp>
            <p:sp>
              <p:nvSpPr>
                <p:cNvPr id="11" name="Retângulo 10"/>
                <p:cNvSpPr/>
                <p:nvPr/>
              </p:nvSpPr>
              <p:spPr>
                <a:xfrm rot="16200000">
                  <a:off x="2662127" y="865724"/>
                  <a:ext cx="459857" cy="239233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1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Plugin Interface</a:t>
                  </a:r>
                </a:p>
              </p:txBody>
            </p:sp>
            <p:sp>
              <p:nvSpPr>
                <p:cNvPr id="12" name="Retângulo 11"/>
                <p:cNvSpPr/>
                <p:nvPr/>
              </p:nvSpPr>
              <p:spPr>
                <a:xfrm rot="16200000">
                  <a:off x="2597003" y="1364512"/>
                  <a:ext cx="590106" cy="239233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Mesh Interfaces</a:t>
                  </a:r>
                </a:p>
              </p:txBody>
            </p:sp>
          </p:grpSp>
        </p:grpSp>
        <p:grpSp>
          <p:nvGrpSpPr>
            <p:cNvPr id="13" name="Grupo 12"/>
            <p:cNvGrpSpPr/>
            <p:nvPr/>
          </p:nvGrpSpPr>
          <p:grpSpPr>
            <a:xfrm>
              <a:off x="3453947" y="1357130"/>
              <a:ext cx="918466" cy="1127826"/>
              <a:chOff x="614029" y="166936"/>
              <a:chExt cx="918466" cy="1127826"/>
            </a:xfrm>
          </p:grpSpPr>
          <p:sp>
            <p:nvSpPr>
              <p:cNvPr id="14" name="Retângulo 13"/>
              <p:cNvSpPr/>
              <p:nvPr/>
            </p:nvSpPr>
            <p:spPr>
              <a:xfrm>
                <a:off x="695181" y="166936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Retângulo 14"/>
              <p:cNvSpPr/>
              <p:nvPr/>
            </p:nvSpPr>
            <p:spPr>
              <a:xfrm>
                <a:off x="654605" y="218079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6" name="Grupo 15"/>
              <p:cNvGrpSpPr/>
              <p:nvPr/>
            </p:nvGrpSpPr>
            <p:grpSpPr>
              <a:xfrm>
                <a:off x="614029" y="269221"/>
                <a:ext cx="837314" cy="1025541"/>
                <a:chOff x="2772439" y="753641"/>
                <a:chExt cx="837314" cy="1025541"/>
              </a:xfrm>
            </p:grpSpPr>
            <p:sp>
              <p:nvSpPr>
                <p:cNvPr id="17" name="Retângulo 16"/>
                <p:cNvSpPr/>
                <p:nvPr/>
              </p:nvSpPr>
              <p:spPr>
                <a:xfrm>
                  <a:off x="3011672" y="753642"/>
                  <a:ext cx="598081" cy="1025540"/>
                </a:xfrm>
                <a:prstGeom prst="rect">
                  <a:avLst/>
                </a:prstGeom>
                <a:gradFill rotWithShape="1">
                  <a:gsLst>
                    <a:gs pos="0">
                      <a:srgbClr val="ED7D31">
                        <a:lumMod val="110000"/>
                        <a:satMod val="105000"/>
                        <a:tint val="67000"/>
                      </a:srgbClr>
                    </a:gs>
                    <a:gs pos="50000">
                      <a:srgbClr val="ED7D31">
                        <a:lumMod val="105000"/>
                        <a:satMod val="103000"/>
                        <a:tint val="73000"/>
                      </a:srgbClr>
                    </a:gs>
                    <a:gs pos="100000">
                      <a:srgbClr val="ED7D31">
                        <a:lumMod val="105000"/>
                        <a:satMod val="109000"/>
                        <a:tint val="81000"/>
                      </a:srgbClr>
                    </a:gs>
                  </a:gsLst>
                  <a:lin ang="5400000" scaled="0"/>
                </a:gradFill>
                <a:ln w="12700" cap="flat" cmpd="sng" algn="ctr">
                  <a:solidFill>
                    <a:srgbClr val="ED7D31"/>
                  </a:solidFill>
                  <a:prstDash val="solid"/>
                  <a:miter lim="800000"/>
                </a:ln>
                <a:effectLst/>
              </p:spPr>
              <p:txBody>
                <a:bodyPr lIns="36000" rIns="36000" rtlCol="0" anchor="ctr"/>
                <a:lstStyle/>
                <a:p>
                  <a:pPr algn="ctr"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6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Processes</a:t>
                  </a: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Plugins</a:t>
                  </a:r>
                </a:p>
              </p:txBody>
            </p:sp>
            <p:sp>
              <p:nvSpPr>
                <p:cNvPr id="18" name="Retângulo 17"/>
                <p:cNvSpPr/>
                <p:nvPr/>
              </p:nvSpPr>
              <p:spPr>
                <a:xfrm rot="16200000">
                  <a:off x="2661242" y="864838"/>
                  <a:ext cx="461627" cy="239233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ED7D31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1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Plugin Interface</a:t>
                  </a:r>
                </a:p>
              </p:txBody>
            </p:sp>
            <p:sp>
              <p:nvSpPr>
                <p:cNvPr id="19" name="Retângulo 18"/>
                <p:cNvSpPr/>
                <p:nvPr/>
              </p:nvSpPr>
              <p:spPr>
                <a:xfrm rot="16200000">
                  <a:off x="2597003" y="1364512"/>
                  <a:ext cx="590106" cy="239233"/>
                </a:xfrm>
                <a:prstGeom prst="rect">
                  <a:avLst/>
                </a:prstGeom>
                <a:solidFill>
                  <a:srgbClr val="ED7D31"/>
                </a:solidFill>
                <a:ln w="12700" cap="flat" cmpd="sng" algn="ctr">
                  <a:solidFill>
                    <a:srgbClr val="ED7D31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Calibri" panose="020F0502020204030204"/>
                    </a:rPr>
                    <a:t>Process </a:t>
                  </a:r>
                  <a:r>
                    <a:rPr kumimoji="0" lang="en-US" sz="11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Interfaces</a:t>
                  </a:r>
                </a:p>
              </p:txBody>
            </p:sp>
          </p:grpSp>
        </p:grpSp>
        <p:grpSp>
          <p:nvGrpSpPr>
            <p:cNvPr id="20" name="Grupo 19"/>
            <p:cNvGrpSpPr/>
            <p:nvPr/>
          </p:nvGrpSpPr>
          <p:grpSpPr>
            <a:xfrm>
              <a:off x="4693933" y="1357130"/>
              <a:ext cx="918466" cy="1127826"/>
              <a:chOff x="614029" y="166936"/>
              <a:chExt cx="918466" cy="1127826"/>
            </a:xfrm>
          </p:grpSpPr>
          <p:sp>
            <p:nvSpPr>
              <p:cNvPr id="21" name="Retângulo 20"/>
              <p:cNvSpPr/>
              <p:nvPr/>
            </p:nvSpPr>
            <p:spPr>
              <a:xfrm>
                <a:off x="695181" y="166936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" name="Retângulo 21"/>
              <p:cNvSpPr/>
              <p:nvPr/>
            </p:nvSpPr>
            <p:spPr>
              <a:xfrm>
                <a:off x="654605" y="218079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23" name="Grupo 22"/>
              <p:cNvGrpSpPr/>
              <p:nvPr/>
            </p:nvGrpSpPr>
            <p:grpSpPr>
              <a:xfrm>
                <a:off x="614029" y="269221"/>
                <a:ext cx="837314" cy="1025541"/>
                <a:chOff x="2772439" y="753641"/>
                <a:chExt cx="837314" cy="1025541"/>
              </a:xfrm>
            </p:grpSpPr>
            <p:sp>
              <p:nvSpPr>
                <p:cNvPr id="24" name="Retângulo 23"/>
                <p:cNvSpPr/>
                <p:nvPr/>
              </p:nvSpPr>
              <p:spPr>
                <a:xfrm>
                  <a:off x="3011672" y="753642"/>
                  <a:ext cx="598081" cy="1025540"/>
                </a:xfrm>
                <a:prstGeom prst="rect">
                  <a:avLst/>
                </a:prstGeom>
                <a:gradFill rotWithShape="1">
                  <a:gsLst>
                    <a:gs pos="0">
                      <a:srgbClr val="FFC000">
                        <a:lumMod val="110000"/>
                        <a:satMod val="105000"/>
                        <a:tint val="67000"/>
                      </a:srgbClr>
                    </a:gs>
                    <a:gs pos="50000">
                      <a:srgbClr val="FFC000">
                        <a:lumMod val="105000"/>
                        <a:satMod val="103000"/>
                        <a:tint val="73000"/>
                      </a:srgbClr>
                    </a:gs>
                    <a:gs pos="100000">
                      <a:srgbClr val="FFC000">
                        <a:lumMod val="105000"/>
                        <a:satMod val="109000"/>
                        <a:tint val="81000"/>
                      </a:srgbClr>
                    </a:gs>
                  </a:gsLst>
                  <a:lin ang="5400000" scaled="0"/>
                </a:gradFill>
                <a:ln w="127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lIns="36000" r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Physics</a:t>
                  </a: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sz="1600" kern="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Plugins</a:t>
                  </a:r>
                </a:p>
              </p:txBody>
            </p:sp>
            <p:sp>
              <p:nvSpPr>
                <p:cNvPr id="25" name="Retângulo 24"/>
                <p:cNvSpPr/>
                <p:nvPr/>
              </p:nvSpPr>
              <p:spPr>
                <a:xfrm rot="16200000">
                  <a:off x="2661242" y="864838"/>
                  <a:ext cx="461627" cy="239233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C000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1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Plugin Interface</a:t>
                  </a:r>
                </a:p>
              </p:txBody>
            </p:sp>
            <p:sp>
              <p:nvSpPr>
                <p:cNvPr id="26" name="Retângulo 25"/>
                <p:cNvSpPr/>
                <p:nvPr/>
              </p:nvSpPr>
              <p:spPr>
                <a:xfrm rot="16200000">
                  <a:off x="2597003" y="1364512"/>
                  <a:ext cx="590106" cy="239233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rgbClr val="FFC000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Physics Interfaces</a:t>
                  </a:r>
                </a:p>
              </p:txBody>
            </p:sp>
          </p:grpSp>
        </p:grpSp>
        <p:grpSp>
          <p:nvGrpSpPr>
            <p:cNvPr id="27" name="Grupo 26"/>
            <p:cNvGrpSpPr/>
            <p:nvPr/>
          </p:nvGrpSpPr>
          <p:grpSpPr>
            <a:xfrm>
              <a:off x="5842963" y="1757418"/>
              <a:ext cx="918466" cy="1127826"/>
              <a:chOff x="614029" y="166936"/>
              <a:chExt cx="918466" cy="1127826"/>
            </a:xfrm>
          </p:grpSpPr>
          <p:sp>
            <p:nvSpPr>
              <p:cNvPr id="28" name="Retângulo 27"/>
              <p:cNvSpPr/>
              <p:nvPr/>
            </p:nvSpPr>
            <p:spPr>
              <a:xfrm>
                <a:off x="695181" y="166936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" name="Retângulo 28"/>
              <p:cNvSpPr/>
              <p:nvPr/>
            </p:nvSpPr>
            <p:spPr>
              <a:xfrm>
                <a:off x="654605" y="218079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30" name="Grupo 29"/>
              <p:cNvGrpSpPr/>
              <p:nvPr/>
            </p:nvGrpSpPr>
            <p:grpSpPr>
              <a:xfrm>
                <a:off x="614029" y="269221"/>
                <a:ext cx="837314" cy="1025541"/>
                <a:chOff x="2772439" y="753641"/>
                <a:chExt cx="837314" cy="1025541"/>
              </a:xfrm>
            </p:grpSpPr>
            <p:sp>
              <p:nvSpPr>
                <p:cNvPr id="31" name="Retângulo 30"/>
                <p:cNvSpPr/>
                <p:nvPr/>
              </p:nvSpPr>
              <p:spPr>
                <a:xfrm>
                  <a:off x="3011672" y="753642"/>
                  <a:ext cx="598081" cy="1025540"/>
                </a:xfrm>
                <a:prstGeom prst="rect">
                  <a:avLst/>
                </a:prstGeom>
                <a:gradFill rotWithShape="1">
                  <a:gsLst>
                    <a:gs pos="0">
                      <a:srgbClr val="4472C4">
                        <a:lumMod val="110000"/>
                        <a:satMod val="105000"/>
                        <a:tint val="67000"/>
                      </a:srgbClr>
                    </a:gs>
                    <a:gs pos="50000">
                      <a:srgbClr val="4472C4">
                        <a:lumMod val="105000"/>
                        <a:satMod val="103000"/>
                        <a:tint val="73000"/>
                      </a:srgbClr>
                    </a:gs>
                    <a:gs pos="100000">
                      <a:srgbClr val="4472C4">
                        <a:lumMod val="105000"/>
                        <a:satMod val="109000"/>
                        <a:tint val="81000"/>
                      </a:srgbClr>
                    </a:gs>
                  </a:gsLst>
                  <a:lin ang="5400000" scaled="0"/>
                </a:gradFill>
                <a:ln w="127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lIns="36000" r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6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Numeric Solvers </a:t>
                  </a:r>
                  <a:endParaRPr lang="en-US" sz="1600" kern="0" dirty="0" smtClean="0">
                    <a:solidFill>
                      <a:prstClr val="black"/>
                    </a:solidFill>
                    <a:latin typeface="Calibri" panose="020F0502020204030204"/>
                  </a:endParaRP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u="none" strike="noStrike" kern="0" cap="none" spc="0" normalizeH="0" baseline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Plugins</a:t>
                  </a:r>
                </a:p>
              </p:txBody>
            </p:sp>
            <p:sp>
              <p:nvSpPr>
                <p:cNvPr id="32" name="Retângulo 31"/>
                <p:cNvSpPr/>
                <p:nvPr/>
              </p:nvSpPr>
              <p:spPr>
                <a:xfrm rot="16200000">
                  <a:off x="2661242" y="864838"/>
                  <a:ext cx="461627" cy="239233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1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Plugin Interface</a:t>
                  </a:r>
                </a:p>
              </p:txBody>
            </p:sp>
            <p:sp>
              <p:nvSpPr>
                <p:cNvPr id="33" name="Retângulo 32"/>
                <p:cNvSpPr/>
                <p:nvPr/>
              </p:nvSpPr>
              <p:spPr>
                <a:xfrm rot="16200000">
                  <a:off x="2597003" y="1364512"/>
                  <a:ext cx="590106" cy="239233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Num. Solver Interfaces</a:t>
                  </a:r>
                </a:p>
              </p:txBody>
            </p:sp>
          </p:grpSp>
        </p:grpSp>
        <p:grpSp>
          <p:nvGrpSpPr>
            <p:cNvPr id="34" name="Grupo 33"/>
            <p:cNvGrpSpPr/>
            <p:nvPr/>
          </p:nvGrpSpPr>
          <p:grpSpPr>
            <a:xfrm>
              <a:off x="2231777" y="1766928"/>
              <a:ext cx="918466" cy="1127826"/>
              <a:chOff x="614029" y="166936"/>
              <a:chExt cx="918466" cy="1127826"/>
            </a:xfrm>
          </p:grpSpPr>
          <p:sp>
            <p:nvSpPr>
              <p:cNvPr id="35" name="Retângulo 34"/>
              <p:cNvSpPr/>
              <p:nvPr/>
            </p:nvSpPr>
            <p:spPr>
              <a:xfrm>
                <a:off x="695181" y="166936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" name="Retângulo 35"/>
              <p:cNvSpPr/>
              <p:nvPr/>
            </p:nvSpPr>
            <p:spPr>
              <a:xfrm>
                <a:off x="654605" y="218079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37" name="Grupo 36"/>
              <p:cNvGrpSpPr/>
              <p:nvPr/>
            </p:nvGrpSpPr>
            <p:grpSpPr>
              <a:xfrm>
                <a:off x="614029" y="269221"/>
                <a:ext cx="837314" cy="1025541"/>
                <a:chOff x="2772439" y="753641"/>
                <a:chExt cx="837314" cy="1025541"/>
              </a:xfrm>
            </p:grpSpPr>
            <p:sp>
              <p:nvSpPr>
                <p:cNvPr id="38" name="Retângulo 37"/>
                <p:cNvSpPr/>
                <p:nvPr/>
              </p:nvSpPr>
              <p:spPr>
                <a:xfrm>
                  <a:off x="3011672" y="753642"/>
                  <a:ext cx="598081" cy="1025540"/>
                </a:xfrm>
                <a:prstGeom prst="rect">
                  <a:avLst/>
                </a:prstGeom>
                <a:gradFill rotWithShape="1">
                  <a:gsLst>
                    <a:gs pos="0">
                      <a:srgbClr val="4472C4">
                        <a:lumMod val="110000"/>
                        <a:satMod val="105000"/>
                        <a:tint val="67000"/>
                      </a:srgbClr>
                    </a:gs>
                    <a:gs pos="50000">
                      <a:srgbClr val="4472C4">
                        <a:lumMod val="105000"/>
                        <a:satMod val="103000"/>
                        <a:tint val="73000"/>
                      </a:srgbClr>
                    </a:gs>
                    <a:gs pos="100000">
                      <a:srgbClr val="4472C4">
                        <a:lumMod val="105000"/>
                        <a:satMod val="109000"/>
                        <a:tint val="81000"/>
                      </a:srgbClr>
                    </a:gs>
                  </a:gsLst>
                  <a:lin ang="5400000" scaled="0"/>
                </a:gradFill>
                <a:ln w="127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lIns="36000" rIns="36000" rtlCol="0" anchor="ctr"/>
                <a:lstStyle/>
                <a:p>
                  <a:pPr algn="ctr"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Properties</a:t>
                  </a:r>
                  <a:endParaRPr lang="en-US" sz="1600" kern="0" dirty="0">
                    <a:solidFill>
                      <a:prstClr val="black"/>
                    </a:solidFill>
                    <a:latin typeface="Calibri" panose="020F0502020204030204"/>
                  </a:endParaRP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Plugins</a:t>
                  </a:r>
                </a:p>
              </p:txBody>
            </p:sp>
            <p:sp>
              <p:nvSpPr>
                <p:cNvPr id="39" name="Retângulo 38"/>
                <p:cNvSpPr/>
                <p:nvPr/>
              </p:nvSpPr>
              <p:spPr>
                <a:xfrm rot="16200000">
                  <a:off x="2661242" y="864838"/>
                  <a:ext cx="461627" cy="239233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Plugin</a:t>
                  </a:r>
                  <a:r>
                    <a:rPr lang="en-US" sz="11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 Interface</a:t>
                  </a: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" name="Retângulo 39"/>
                <p:cNvSpPr/>
                <p:nvPr/>
              </p:nvSpPr>
              <p:spPr>
                <a:xfrm rot="16200000">
                  <a:off x="2597003" y="1364512"/>
                  <a:ext cx="590106" cy="239233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Properties Interfaces</a:t>
                  </a:r>
                </a:p>
              </p:txBody>
            </p:sp>
          </p:grpSp>
        </p:grpSp>
        <p:grpSp>
          <p:nvGrpSpPr>
            <p:cNvPr id="41" name="Grupo 40"/>
            <p:cNvGrpSpPr/>
            <p:nvPr/>
          </p:nvGrpSpPr>
          <p:grpSpPr>
            <a:xfrm>
              <a:off x="5547786" y="3151195"/>
              <a:ext cx="918466" cy="1127826"/>
              <a:chOff x="614029" y="166936"/>
              <a:chExt cx="918466" cy="1127826"/>
            </a:xfrm>
          </p:grpSpPr>
          <p:sp>
            <p:nvSpPr>
              <p:cNvPr id="42" name="Retângulo 41"/>
              <p:cNvSpPr/>
              <p:nvPr/>
            </p:nvSpPr>
            <p:spPr>
              <a:xfrm>
                <a:off x="695181" y="166936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3" name="Retângulo 42"/>
              <p:cNvSpPr/>
              <p:nvPr/>
            </p:nvSpPr>
            <p:spPr>
              <a:xfrm>
                <a:off x="654605" y="218079"/>
                <a:ext cx="837314" cy="102554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44" name="Grupo 43"/>
              <p:cNvGrpSpPr/>
              <p:nvPr/>
            </p:nvGrpSpPr>
            <p:grpSpPr>
              <a:xfrm>
                <a:off x="614029" y="269222"/>
                <a:ext cx="837314" cy="1025540"/>
                <a:chOff x="2772439" y="753642"/>
                <a:chExt cx="837314" cy="1025540"/>
              </a:xfrm>
            </p:grpSpPr>
            <p:sp>
              <p:nvSpPr>
                <p:cNvPr id="45" name="Retângulo 44"/>
                <p:cNvSpPr/>
                <p:nvPr/>
              </p:nvSpPr>
              <p:spPr>
                <a:xfrm>
                  <a:off x="3011672" y="753642"/>
                  <a:ext cx="598081" cy="1025540"/>
                </a:xfrm>
                <a:prstGeom prst="rect">
                  <a:avLst/>
                </a:prstGeom>
                <a:gradFill rotWithShape="1">
                  <a:gsLst>
                    <a:gs pos="0">
                      <a:srgbClr val="70AD47">
                        <a:lumMod val="110000"/>
                        <a:satMod val="105000"/>
                        <a:tint val="67000"/>
                      </a:srgbClr>
                    </a:gs>
                    <a:gs pos="50000">
                      <a:srgbClr val="70AD47">
                        <a:lumMod val="105000"/>
                        <a:satMod val="103000"/>
                        <a:tint val="73000"/>
                      </a:srgbClr>
                    </a:gs>
                    <a:gs pos="100000">
                      <a:srgbClr val="70AD47">
                        <a:lumMod val="105000"/>
                        <a:satMod val="109000"/>
                        <a:tint val="81000"/>
                      </a:srgbClr>
                    </a:gs>
                  </a:gsLst>
                  <a:lin ang="5400000" scaled="0"/>
                </a:gradFill>
                <a:ln w="12700" cap="flat" cmpd="sng" algn="ctr">
                  <a:solidFill>
                    <a:srgbClr val="70AD47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6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I/O</a:t>
                  </a: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Plugins</a:t>
                  </a:r>
                </a:p>
              </p:txBody>
            </p:sp>
            <p:sp>
              <p:nvSpPr>
                <p:cNvPr id="46" name="Retângulo 45"/>
                <p:cNvSpPr/>
                <p:nvPr/>
              </p:nvSpPr>
              <p:spPr>
                <a:xfrm rot="16200000">
                  <a:off x="2662127" y="865724"/>
                  <a:ext cx="459857" cy="239233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100" kern="0" dirty="0">
                      <a:solidFill>
                        <a:prstClr val="black"/>
                      </a:solidFill>
                      <a:latin typeface="Calibri" panose="020F0502020204030204"/>
                    </a:rPr>
                    <a:t>Plugin Interface</a:t>
                  </a:r>
                </a:p>
              </p:txBody>
            </p:sp>
            <p:sp>
              <p:nvSpPr>
                <p:cNvPr id="47" name="Retângulo 46"/>
                <p:cNvSpPr/>
                <p:nvPr/>
              </p:nvSpPr>
              <p:spPr>
                <a:xfrm rot="16200000">
                  <a:off x="2597003" y="1364512"/>
                  <a:ext cx="590106" cy="239233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tIns="36000" rIns="36000" bIns="36000"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Calibri" panose="020F0502020204030204"/>
                    </a:rPr>
                    <a:t>I/O </a:t>
                  </a:r>
                  <a:r>
                    <a:rPr kumimoji="0" lang="en-US" sz="11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Interfaces</a:t>
                  </a:r>
                </a:p>
              </p:txBody>
            </p:sp>
          </p:grpSp>
        </p:grpSp>
        <p:cxnSp>
          <p:nvCxnSpPr>
            <p:cNvPr id="48" name="Conector angulado 47"/>
            <p:cNvCxnSpPr>
              <a:stCxn id="10" idx="2"/>
              <a:endCxn id="4" idx="1"/>
            </p:cNvCxnSpPr>
            <p:nvPr/>
          </p:nvCxnSpPr>
          <p:spPr>
            <a:xfrm rot="16200000" flipH="1">
              <a:off x="3220858" y="4051670"/>
              <a:ext cx="296605" cy="751305"/>
            </a:xfrm>
            <a:prstGeom prst="bentConnector2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9" name="Conector angulado 48"/>
            <p:cNvCxnSpPr>
              <a:stCxn id="40" idx="1"/>
            </p:cNvCxnSpPr>
            <p:nvPr/>
          </p:nvCxnSpPr>
          <p:spPr>
            <a:xfrm rot="16200000" flipH="1">
              <a:off x="2142033" y="3104115"/>
              <a:ext cx="1812140" cy="1393417"/>
            </a:xfrm>
            <a:prstGeom prst="bentConnector3">
              <a:avLst>
                <a:gd name="adj1" fmla="val 100166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50" name="Conector angulado 49"/>
            <p:cNvCxnSpPr>
              <a:stCxn id="45" idx="2"/>
              <a:endCxn id="4" idx="3"/>
            </p:cNvCxnSpPr>
            <p:nvPr/>
          </p:nvCxnSpPr>
          <p:spPr>
            <a:xfrm rot="5400000">
              <a:off x="5476676" y="3966241"/>
              <a:ext cx="296605" cy="922165"/>
            </a:xfrm>
            <a:prstGeom prst="bentConnector2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51" name="Conector angulado 50"/>
            <p:cNvCxnSpPr/>
            <p:nvPr/>
          </p:nvCxnSpPr>
          <p:spPr>
            <a:xfrm rot="5400000">
              <a:off x="4964953" y="3084189"/>
              <a:ext cx="1821650" cy="1423763"/>
            </a:xfrm>
            <a:prstGeom prst="bentConnector3">
              <a:avLst>
                <a:gd name="adj1" fmla="val 100196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52" name="CaixaDeTexto 51"/>
            <p:cNvSpPr txBox="1"/>
            <p:nvPr/>
          </p:nvSpPr>
          <p:spPr>
            <a:xfrm>
              <a:off x="6227149" y="4510598"/>
              <a:ext cx="349112" cy="2023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0591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Uses</a:t>
              </a:r>
              <a:endParaRPr lang="en-US" sz="1400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cxnSp>
          <p:nvCxnSpPr>
            <p:cNvPr id="53" name="Conector de seta reta 52"/>
            <p:cNvCxnSpPr/>
            <p:nvPr/>
          </p:nvCxnSpPr>
          <p:spPr>
            <a:xfrm>
              <a:off x="3865724" y="2484956"/>
              <a:ext cx="0" cy="1907259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54" name="Conector de seta reta 53"/>
            <p:cNvCxnSpPr/>
            <p:nvPr/>
          </p:nvCxnSpPr>
          <p:spPr>
            <a:xfrm>
              <a:off x="5049482" y="2484955"/>
              <a:ext cx="0" cy="1907259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55" name="Conector de seta reta 54"/>
            <p:cNvCxnSpPr>
              <a:endCxn id="4" idx="0"/>
            </p:cNvCxnSpPr>
            <p:nvPr/>
          </p:nvCxnSpPr>
          <p:spPr>
            <a:xfrm>
              <a:off x="4453820" y="3485179"/>
              <a:ext cx="534" cy="907036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56" name="Seta para a direita 55"/>
            <p:cNvSpPr/>
            <p:nvPr/>
          </p:nvSpPr>
          <p:spPr>
            <a:xfrm rot="20378987">
              <a:off x="3425397" y="3409592"/>
              <a:ext cx="620765" cy="175384"/>
            </a:xfrm>
            <a:prstGeom prst="rightArrow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Seta para a direita 56"/>
            <p:cNvSpPr/>
            <p:nvPr/>
          </p:nvSpPr>
          <p:spPr>
            <a:xfrm rot="4153475">
              <a:off x="3915336" y="2660583"/>
              <a:ext cx="415155" cy="175384"/>
            </a:xfrm>
            <a:prstGeom prst="rightArrow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Seta para a direita 57"/>
            <p:cNvSpPr/>
            <p:nvPr/>
          </p:nvSpPr>
          <p:spPr>
            <a:xfrm rot="17446525" flipH="1">
              <a:off x="4524768" y="2661378"/>
              <a:ext cx="415155" cy="175384"/>
            </a:xfrm>
            <a:prstGeom prst="rightArrow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Seta para a direita 58"/>
            <p:cNvSpPr/>
            <p:nvPr/>
          </p:nvSpPr>
          <p:spPr>
            <a:xfrm rot="1221013" flipH="1">
              <a:off x="4875322" y="3450476"/>
              <a:ext cx="620765" cy="175384"/>
            </a:xfrm>
            <a:prstGeom prst="rightArrow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Seta para a direita 59"/>
            <p:cNvSpPr/>
            <p:nvPr/>
          </p:nvSpPr>
          <p:spPr>
            <a:xfrm rot="1261578">
              <a:off x="3199254" y="2848277"/>
              <a:ext cx="827177" cy="175384"/>
            </a:xfrm>
            <a:prstGeom prst="rightArrow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Seta para a direita 60"/>
            <p:cNvSpPr/>
            <p:nvPr/>
          </p:nvSpPr>
          <p:spPr>
            <a:xfrm rot="20338422" flipH="1">
              <a:off x="4930256" y="2865381"/>
              <a:ext cx="827177" cy="175384"/>
            </a:xfrm>
            <a:prstGeom prst="rightArrow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CaixaDeTexto 61"/>
            <p:cNvSpPr txBox="1"/>
            <p:nvPr/>
          </p:nvSpPr>
          <p:spPr>
            <a:xfrm rot="20357102">
              <a:off x="5105758" y="2710480"/>
              <a:ext cx="499972" cy="2023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0591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Extends</a:t>
              </a:r>
              <a:endParaRPr lang="en-US" sz="1400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65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Architecture – Extension Language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363" y="900113"/>
            <a:ext cx="10799762" cy="5004270"/>
          </a:xfrm>
        </p:spPr>
        <p:txBody>
          <a:bodyPr/>
          <a:lstStyle/>
          <a:p>
            <a:r>
              <a:rPr lang="en-US" noProof="0" dirty="0" err="1" smtClean="0"/>
              <a:t>Lua</a:t>
            </a:r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noProof="0" dirty="0" smtClean="0"/>
              <a:t>Model extension</a:t>
            </a:r>
          </a:p>
          <a:p>
            <a:pPr marL="857250" lvl="1" indent="-457200">
              <a:lnSpc>
                <a:spcPct val="150000"/>
              </a:lnSpc>
            </a:pPr>
            <a:r>
              <a:rPr lang="en-US" noProof="0" dirty="0" smtClean="0"/>
              <a:t>User functions</a:t>
            </a:r>
          </a:p>
          <a:p>
            <a:pPr marL="857250" lvl="1" indent="-457200">
              <a:lnSpc>
                <a:spcPct val="150000"/>
              </a:lnSpc>
            </a:pPr>
            <a:r>
              <a:rPr lang="en-US" noProof="0" dirty="0" smtClean="0"/>
              <a:t>Processes and physics can </a:t>
            </a:r>
            <a:r>
              <a:rPr lang="en-US" dirty="0" smtClean="0"/>
              <a:t>be </a:t>
            </a:r>
            <a:r>
              <a:rPr lang="en-US" noProof="0" dirty="0" smtClean="0"/>
              <a:t>implemented in </a:t>
            </a:r>
            <a:r>
              <a:rPr lang="en-US" noProof="0" dirty="0" err="1" smtClean="0"/>
              <a:t>Lua</a:t>
            </a:r>
            <a:endParaRPr lang="en-US" noProof="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noProof="0" dirty="0" smtClean="0"/>
              <a:t>Orchestration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noProof="0" dirty="0" smtClean="0"/>
              <a:t>Flexible model description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noProof="0" dirty="0" smtClean="0"/>
              <a:t>Ease integration with existing simulators</a:t>
            </a:r>
          </a:p>
          <a:p>
            <a:endParaRPr lang="en-US" noProof="0" dirty="0"/>
          </a:p>
        </p:txBody>
      </p:sp>
      <p:sp>
        <p:nvSpPr>
          <p:cNvPr id="4" name="Seta para baixo 3"/>
          <p:cNvSpPr/>
          <p:nvPr/>
        </p:nvSpPr>
        <p:spPr>
          <a:xfrm>
            <a:off x="936501" y="1511895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The Programming Language L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325" y="1017537"/>
            <a:ext cx="24384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2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Components</a:t>
            </a:r>
            <a:endParaRPr lang="en-US" noProof="0" dirty="0"/>
          </a:p>
        </p:txBody>
      </p:sp>
      <p:grpSp>
        <p:nvGrpSpPr>
          <p:cNvPr id="152" name="Grupo 151"/>
          <p:cNvGrpSpPr/>
          <p:nvPr/>
        </p:nvGrpSpPr>
        <p:grpSpPr>
          <a:xfrm>
            <a:off x="3816821" y="1409330"/>
            <a:ext cx="4115323" cy="3596657"/>
            <a:chOff x="558566" y="1826577"/>
            <a:chExt cx="2436889" cy="2129761"/>
          </a:xfrm>
        </p:grpSpPr>
        <p:sp>
          <p:nvSpPr>
            <p:cNvPr id="145" name="Retângulo 144"/>
            <p:cNvSpPr/>
            <p:nvPr/>
          </p:nvSpPr>
          <p:spPr>
            <a:xfrm>
              <a:off x="558566" y="1826579"/>
              <a:ext cx="829492" cy="335689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>
                  <a:solidFill>
                    <a:prstClr val="black"/>
                  </a:solidFill>
                  <a:latin typeface="Calibri" panose="020F0502020204030204"/>
                </a:rPr>
                <a:t>Model Data</a:t>
              </a:r>
              <a:endParaRPr lang="en-US" sz="2800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6" name="Retângulo 145"/>
            <p:cNvSpPr/>
            <p:nvPr/>
          </p:nvSpPr>
          <p:spPr>
            <a:xfrm>
              <a:off x="2165963" y="1826577"/>
              <a:ext cx="829492" cy="3356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>
                  <a:solidFill>
                    <a:prstClr val="black"/>
                  </a:solidFill>
                  <a:latin typeface="Calibri" panose="020F0502020204030204"/>
                </a:rPr>
                <a:t>Solution Method</a:t>
              </a:r>
            </a:p>
          </p:txBody>
        </p:sp>
        <p:sp>
          <p:nvSpPr>
            <p:cNvPr id="147" name="Retângulo 146"/>
            <p:cNvSpPr/>
            <p:nvPr/>
          </p:nvSpPr>
          <p:spPr>
            <a:xfrm>
              <a:off x="1315407" y="3620649"/>
              <a:ext cx="829492" cy="3356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>
                  <a:solidFill>
                    <a:prstClr val="black"/>
                  </a:solidFill>
                  <a:latin typeface="Calibri" panose="020F0502020204030204"/>
                </a:rPr>
                <a:t>Results Monitor</a:t>
              </a:r>
            </a:p>
          </p:txBody>
        </p:sp>
        <p:sp>
          <p:nvSpPr>
            <p:cNvPr id="148" name="Elipse 147"/>
            <p:cNvSpPr/>
            <p:nvPr/>
          </p:nvSpPr>
          <p:spPr>
            <a:xfrm>
              <a:off x="1152525" y="2551731"/>
              <a:ext cx="1164172" cy="51434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Simulation</a:t>
              </a: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9" name="Seta para a direita 148"/>
            <p:cNvSpPr/>
            <p:nvPr/>
          </p:nvSpPr>
          <p:spPr>
            <a:xfrm rot="3688956">
              <a:off x="1013707" y="2294117"/>
              <a:ext cx="403443" cy="173728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317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Seta para a direita 149"/>
            <p:cNvSpPr/>
            <p:nvPr/>
          </p:nvSpPr>
          <p:spPr>
            <a:xfrm rot="17911044" flipH="1">
              <a:off x="2059159" y="2291978"/>
              <a:ext cx="403443" cy="173728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317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Seta para a direita 150"/>
            <p:cNvSpPr/>
            <p:nvPr/>
          </p:nvSpPr>
          <p:spPr>
            <a:xfrm rot="16200000" flipV="1">
              <a:off x="1528434" y="3238152"/>
              <a:ext cx="403443" cy="173728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317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28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Model Data – What will be simulated ?</a:t>
            </a:r>
            <a:endParaRPr lang="en-US" noProof="0" dirty="0"/>
          </a:p>
        </p:txBody>
      </p:sp>
      <p:grpSp>
        <p:nvGrpSpPr>
          <p:cNvPr id="17" name="Grupo 16"/>
          <p:cNvGrpSpPr/>
          <p:nvPr/>
        </p:nvGrpSpPr>
        <p:grpSpPr>
          <a:xfrm>
            <a:off x="1584573" y="1295871"/>
            <a:ext cx="7416466" cy="4113811"/>
            <a:chOff x="2920656" y="2607251"/>
            <a:chExt cx="4022963" cy="2231482"/>
          </a:xfrm>
        </p:grpSpPr>
        <p:sp>
          <p:nvSpPr>
            <p:cNvPr id="4" name="Elipse 3"/>
            <p:cNvSpPr/>
            <p:nvPr/>
          </p:nvSpPr>
          <p:spPr>
            <a:xfrm>
              <a:off x="4176861" y="3456111"/>
              <a:ext cx="1369620" cy="535292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Data</a:t>
              </a:r>
            </a:p>
          </p:txBody>
        </p:sp>
        <p:sp>
          <p:nvSpPr>
            <p:cNvPr id="5" name="Retângulo 4"/>
            <p:cNvSpPr/>
            <p:nvPr/>
          </p:nvSpPr>
          <p:spPr>
            <a:xfrm>
              <a:off x="2920656" y="3529891"/>
              <a:ext cx="907036" cy="387733"/>
            </a:xfrm>
            <a:prstGeom prst="rect">
              <a:avLst/>
            </a:prstGeom>
            <a:gradFill rotWithShape="1">
              <a:gsLst>
                <a:gs pos="0">
                  <a:srgbClr val="A5A5A5">
                    <a:lumMod val="110000"/>
                    <a:satMod val="105000"/>
                    <a:tint val="67000"/>
                  </a:srgbClr>
                </a:gs>
                <a:gs pos="50000">
                  <a:srgbClr val="A5A5A5">
                    <a:lumMod val="105000"/>
                    <a:satMod val="103000"/>
                    <a:tint val="73000"/>
                  </a:srgbClr>
                </a:gs>
                <a:gs pos="100000">
                  <a:srgbClr val="A5A5A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User Functions</a:t>
              </a:r>
            </a:p>
          </p:txBody>
        </p:sp>
        <p:sp>
          <p:nvSpPr>
            <p:cNvPr id="6" name="Retângulo 5"/>
            <p:cNvSpPr/>
            <p:nvPr/>
          </p:nvSpPr>
          <p:spPr>
            <a:xfrm>
              <a:off x="3723343" y="4451000"/>
              <a:ext cx="907036" cy="387733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Boundary Conditions</a:t>
              </a:r>
            </a:p>
          </p:txBody>
        </p:sp>
        <p:sp>
          <p:nvSpPr>
            <p:cNvPr id="7" name="Retângulo 6"/>
            <p:cNvSpPr/>
            <p:nvPr/>
          </p:nvSpPr>
          <p:spPr>
            <a:xfrm>
              <a:off x="5916993" y="3529891"/>
              <a:ext cx="1026626" cy="387733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lumMod val="110000"/>
                    <a:satMod val="105000"/>
                    <a:tint val="67000"/>
                  </a:sysClr>
                </a:gs>
                <a:gs pos="50000">
                  <a:sysClr val="windowText" lastClr="000000">
                    <a:lumMod val="105000"/>
                    <a:satMod val="103000"/>
                    <a:tint val="73000"/>
                  </a:sysClr>
                </a:gs>
                <a:gs pos="100000">
                  <a:sysClr val="windowText" lastClr="000000">
                    <a:lumMod val="105000"/>
                    <a:satMod val="109000"/>
                    <a:tint val="81000"/>
                  </a:sysClr>
                </a:gs>
              </a:gsLst>
              <a:lin ang="5400000" scaled="0"/>
            </a:gradFill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Property Sets</a:t>
              </a:r>
            </a:p>
          </p:txBody>
        </p:sp>
        <p:sp>
          <p:nvSpPr>
            <p:cNvPr id="8" name="Retângulo 7"/>
            <p:cNvSpPr/>
            <p:nvPr/>
          </p:nvSpPr>
          <p:spPr>
            <a:xfrm>
              <a:off x="5119069" y="2607251"/>
              <a:ext cx="907036" cy="387733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State Variables</a:t>
              </a:r>
            </a:p>
          </p:txBody>
        </p:sp>
        <p:sp>
          <p:nvSpPr>
            <p:cNvPr id="9" name="Retângulo 8"/>
            <p:cNvSpPr/>
            <p:nvPr/>
          </p:nvSpPr>
          <p:spPr>
            <a:xfrm>
              <a:off x="3723343" y="2613404"/>
              <a:ext cx="907036" cy="387733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Meshes</a:t>
              </a:r>
            </a:p>
          </p:txBody>
        </p:sp>
        <p:sp>
          <p:nvSpPr>
            <p:cNvPr id="10" name="Seta para a direita 9"/>
            <p:cNvSpPr/>
            <p:nvPr/>
          </p:nvSpPr>
          <p:spPr>
            <a:xfrm rot="18000000">
              <a:off x="4172408" y="4112583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Seta para a direita 10"/>
            <p:cNvSpPr/>
            <p:nvPr/>
          </p:nvSpPr>
          <p:spPr>
            <a:xfrm>
              <a:off x="3857980" y="3624129"/>
              <a:ext cx="272998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Seta para a direita 11"/>
            <p:cNvSpPr/>
            <p:nvPr/>
          </p:nvSpPr>
          <p:spPr>
            <a:xfrm flipH="1">
              <a:off x="5578999" y="3623738"/>
              <a:ext cx="278831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5119069" y="4442114"/>
              <a:ext cx="907036" cy="387733"/>
            </a:xfrm>
            <a:prstGeom prst="rect">
              <a:avLst/>
            </a:prstGeom>
            <a:gradFill rotWithShape="1">
              <a:gsLst>
                <a:gs pos="0">
                  <a:srgbClr val="4472C4">
                    <a:lumMod val="110000"/>
                    <a:satMod val="105000"/>
                    <a:tint val="67000"/>
                  </a:srgbClr>
                </a:gs>
                <a:gs pos="50000">
                  <a:srgbClr val="4472C4">
                    <a:lumMod val="105000"/>
                    <a:satMod val="103000"/>
                    <a:tint val="73000"/>
                  </a:srgbClr>
                </a:gs>
                <a:gs pos="100000">
                  <a:srgbClr val="4472C4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Initial Conditions</a:t>
              </a:r>
            </a:p>
          </p:txBody>
        </p:sp>
        <p:sp>
          <p:nvSpPr>
            <p:cNvPr id="14" name="Seta para a direita 13"/>
            <p:cNvSpPr/>
            <p:nvPr/>
          </p:nvSpPr>
          <p:spPr>
            <a:xfrm rot="14400000">
              <a:off x="5151135" y="4107105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Seta para a direita 14"/>
            <p:cNvSpPr/>
            <p:nvPr/>
          </p:nvSpPr>
          <p:spPr>
            <a:xfrm rot="3600000" flipV="1">
              <a:off x="4172408" y="3167610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Seta para a direita 15"/>
            <p:cNvSpPr/>
            <p:nvPr/>
          </p:nvSpPr>
          <p:spPr>
            <a:xfrm rot="7200000" flipV="1">
              <a:off x="5149876" y="3159021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895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Meshes</a:t>
            </a:r>
            <a:endParaRPr lang="en-US" noProof="0" dirty="0"/>
          </a:p>
        </p:txBody>
      </p:sp>
      <p:sp>
        <p:nvSpPr>
          <p:cNvPr id="17" name="Espaço Reservado para Conteúdo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Spatial model discretization</a:t>
            </a:r>
          </a:p>
          <a:p>
            <a:pPr lvl="1"/>
            <a:r>
              <a:rPr lang="en-US" dirty="0"/>
              <a:t>A general term </a:t>
            </a:r>
            <a:r>
              <a:rPr lang="en-US" dirty="0" smtClean="0"/>
              <a:t>that includes several </a:t>
            </a:r>
            <a:r>
              <a:rPr lang="en-US" dirty="0"/>
              <a:t>types of </a:t>
            </a:r>
            <a:r>
              <a:rPr lang="en-US" dirty="0" smtClean="0"/>
              <a:t>discretization</a:t>
            </a:r>
            <a:endParaRPr lang="en-US" noProof="0" dirty="0" smtClean="0"/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One model can have multiple meshes</a:t>
            </a:r>
          </a:p>
          <a:p>
            <a:endParaRPr lang="en-US" noProof="0" dirty="0" smtClean="0"/>
          </a:p>
          <a:p>
            <a:r>
              <a:rPr lang="en-US" noProof="0" dirty="0" smtClean="0"/>
              <a:t>Data associated to nodes and cells</a:t>
            </a:r>
            <a:endParaRPr lang="en-US" noProof="0" dirty="0"/>
          </a:p>
        </p:txBody>
      </p:sp>
      <p:grpSp>
        <p:nvGrpSpPr>
          <p:cNvPr id="3" name="Grupo 2"/>
          <p:cNvGrpSpPr/>
          <p:nvPr/>
        </p:nvGrpSpPr>
        <p:grpSpPr>
          <a:xfrm>
            <a:off x="8053293" y="4146975"/>
            <a:ext cx="3373875" cy="1871442"/>
            <a:chOff x="2920656" y="2607251"/>
            <a:chExt cx="4022963" cy="2231482"/>
          </a:xfrm>
        </p:grpSpPr>
        <p:sp>
          <p:nvSpPr>
            <p:cNvPr id="4" name="Elipse 3"/>
            <p:cNvSpPr/>
            <p:nvPr/>
          </p:nvSpPr>
          <p:spPr>
            <a:xfrm>
              <a:off x="4176861" y="3456111"/>
              <a:ext cx="1369620" cy="53529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Data</a:t>
              </a:r>
            </a:p>
          </p:txBody>
        </p:sp>
        <p:sp>
          <p:nvSpPr>
            <p:cNvPr id="5" name="Retângulo 4"/>
            <p:cNvSpPr/>
            <p:nvPr/>
          </p:nvSpPr>
          <p:spPr>
            <a:xfrm>
              <a:off x="2920656" y="3529891"/>
              <a:ext cx="907036" cy="3877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User Functions</a:t>
              </a:r>
            </a:p>
          </p:txBody>
        </p:sp>
        <p:sp>
          <p:nvSpPr>
            <p:cNvPr id="6" name="Retângulo 5"/>
            <p:cNvSpPr/>
            <p:nvPr/>
          </p:nvSpPr>
          <p:spPr>
            <a:xfrm>
              <a:off x="3723343" y="4451000"/>
              <a:ext cx="907036" cy="3877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Boundary Conditions</a:t>
              </a:r>
            </a:p>
          </p:txBody>
        </p:sp>
        <p:sp>
          <p:nvSpPr>
            <p:cNvPr id="7" name="Retângulo 6"/>
            <p:cNvSpPr/>
            <p:nvPr/>
          </p:nvSpPr>
          <p:spPr>
            <a:xfrm>
              <a:off x="5916993" y="3529891"/>
              <a:ext cx="1026626" cy="3877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Property Sets</a:t>
              </a:r>
            </a:p>
          </p:txBody>
        </p:sp>
        <p:sp>
          <p:nvSpPr>
            <p:cNvPr id="8" name="Retângulo 7"/>
            <p:cNvSpPr/>
            <p:nvPr/>
          </p:nvSpPr>
          <p:spPr>
            <a:xfrm>
              <a:off x="5119069" y="2607251"/>
              <a:ext cx="907036" cy="3877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State Variable</a:t>
              </a:r>
            </a:p>
          </p:txBody>
        </p:sp>
        <p:sp>
          <p:nvSpPr>
            <p:cNvPr id="9" name="Retângulo 8"/>
            <p:cNvSpPr/>
            <p:nvPr/>
          </p:nvSpPr>
          <p:spPr>
            <a:xfrm>
              <a:off x="3723343" y="2613404"/>
              <a:ext cx="907036" cy="387733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Meshes</a:t>
              </a: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Seta para a direita 9"/>
            <p:cNvSpPr/>
            <p:nvPr/>
          </p:nvSpPr>
          <p:spPr>
            <a:xfrm rot="18000000">
              <a:off x="4172408" y="4112583"/>
              <a:ext cx="448337" cy="174020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Seta para a direita 10"/>
            <p:cNvSpPr/>
            <p:nvPr/>
          </p:nvSpPr>
          <p:spPr>
            <a:xfrm>
              <a:off x="3857980" y="3624129"/>
              <a:ext cx="272998" cy="174020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Seta para a direita 11"/>
            <p:cNvSpPr/>
            <p:nvPr/>
          </p:nvSpPr>
          <p:spPr>
            <a:xfrm flipH="1">
              <a:off x="5578999" y="3623738"/>
              <a:ext cx="278831" cy="174020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5119069" y="4442114"/>
              <a:ext cx="907036" cy="3877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Initial Conditions</a:t>
              </a:r>
            </a:p>
          </p:txBody>
        </p:sp>
        <p:sp>
          <p:nvSpPr>
            <p:cNvPr id="14" name="Seta para a direita 13"/>
            <p:cNvSpPr/>
            <p:nvPr/>
          </p:nvSpPr>
          <p:spPr>
            <a:xfrm rot="14400000">
              <a:off x="5151135" y="4107105"/>
              <a:ext cx="448337" cy="174020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Seta para a direita 14"/>
            <p:cNvSpPr/>
            <p:nvPr/>
          </p:nvSpPr>
          <p:spPr>
            <a:xfrm rot="3600000" flipV="1">
              <a:off x="4172408" y="3167610"/>
              <a:ext cx="448337" cy="174020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Seta para a direita 15"/>
            <p:cNvSpPr/>
            <p:nvPr/>
          </p:nvSpPr>
          <p:spPr>
            <a:xfrm rot="7200000" flipV="1">
              <a:off x="5149876" y="3159021"/>
              <a:ext cx="448337" cy="174020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401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Mesh Types</a:t>
            </a:r>
            <a:endParaRPr lang="en-US" noProof="0" dirty="0"/>
          </a:p>
        </p:txBody>
      </p:sp>
      <p:grpSp>
        <p:nvGrpSpPr>
          <p:cNvPr id="98" name="Grupo 97"/>
          <p:cNvGrpSpPr/>
          <p:nvPr/>
        </p:nvGrpSpPr>
        <p:grpSpPr>
          <a:xfrm>
            <a:off x="5887116" y="3658336"/>
            <a:ext cx="4452035" cy="1741993"/>
            <a:chOff x="206389" y="1386138"/>
            <a:chExt cx="3203732" cy="1253556"/>
          </a:xfrm>
        </p:grpSpPr>
        <p:grpSp>
          <p:nvGrpSpPr>
            <p:cNvPr id="99" name="Grupo 98"/>
            <p:cNvGrpSpPr/>
            <p:nvPr/>
          </p:nvGrpSpPr>
          <p:grpSpPr>
            <a:xfrm>
              <a:off x="206389" y="1650289"/>
              <a:ext cx="1071805" cy="989405"/>
              <a:chOff x="206389" y="1650289"/>
              <a:chExt cx="1071805" cy="989405"/>
            </a:xfrm>
          </p:grpSpPr>
          <p:grpSp>
            <p:nvGrpSpPr>
              <p:cNvPr id="119" name="Grupo 118"/>
              <p:cNvGrpSpPr/>
              <p:nvPr/>
            </p:nvGrpSpPr>
            <p:grpSpPr>
              <a:xfrm>
                <a:off x="247158" y="1692752"/>
                <a:ext cx="996222" cy="913586"/>
                <a:chOff x="338125" y="1247825"/>
                <a:chExt cx="1541511" cy="1413644"/>
              </a:xfrm>
            </p:grpSpPr>
            <p:sp>
              <p:nvSpPr>
                <p:cNvPr id="129" name="Trapezoide 128"/>
                <p:cNvSpPr/>
                <p:nvPr/>
              </p:nvSpPr>
              <p:spPr>
                <a:xfrm flipV="1">
                  <a:off x="338480" y="1247825"/>
                  <a:ext cx="858636" cy="707271"/>
                </a:xfrm>
                <a:prstGeom prst="trapezoid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799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Trapezoide 129"/>
                <p:cNvSpPr/>
                <p:nvPr/>
              </p:nvSpPr>
              <p:spPr>
                <a:xfrm>
                  <a:off x="1021000" y="1247826"/>
                  <a:ext cx="858636" cy="707271"/>
                </a:xfrm>
                <a:prstGeom prst="trapezoid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799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1" name="Trapezoide 130"/>
                <p:cNvSpPr/>
                <p:nvPr/>
              </p:nvSpPr>
              <p:spPr>
                <a:xfrm>
                  <a:off x="338125" y="1954197"/>
                  <a:ext cx="858636" cy="707271"/>
                </a:xfrm>
                <a:prstGeom prst="trapezoid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799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2" name="Trapezoide 131"/>
                <p:cNvSpPr/>
                <p:nvPr/>
              </p:nvSpPr>
              <p:spPr>
                <a:xfrm flipV="1">
                  <a:off x="1020645" y="1954198"/>
                  <a:ext cx="858636" cy="707271"/>
                </a:xfrm>
                <a:prstGeom prst="trapezoid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799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0" name="Elipse 119"/>
              <p:cNvSpPr/>
              <p:nvPr/>
            </p:nvSpPr>
            <p:spPr>
              <a:xfrm>
                <a:off x="647592" y="2093930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1" name="Elipse 120"/>
              <p:cNvSpPr/>
              <p:nvPr/>
            </p:nvSpPr>
            <p:spPr>
              <a:xfrm>
                <a:off x="1070817" y="1650289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2" name="Elipse 121"/>
              <p:cNvSpPr/>
              <p:nvPr/>
            </p:nvSpPr>
            <p:spPr>
              <a:xfrm>
                <a:off x="1070817" y="2558615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3" name="Elipse 122"/>
              <p:cNvSpPr/>
              <p:nvPr/>
            </p:nvSpPr>
            <p:spPr>
              <a:xfrm>
                <a:off x="1197115" y="2089771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4" name="Elipse 123"/>
              <p:cNvSpPr/>
              <p:nvPr/>
            </p:nvSpPr>
            <p:spPr>
              <a:xfrm>
                <a:off x="207567" y="1650291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5" name="Elipse 124"/>
              <p:cNvSpPr/>
              <p:nvPr/>
            </p:nvSpPr>
            <p:spPr>
              <a:xfrm>
                <a:off x="761404" y="1650290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6" name="Elipse 125"/>
              <p:cNvSpPr/>
              <p:nvPr/>
            </p:nvSpPr>
            <p:spPr>
              <a:xfrm>
                <a:off x="761638" y="2558615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7" name="Elipse 126"/>
              <p:cNvSpPr/>
              <p:nvPr/>
            </p:nvSpPr>
            <p:spPr>
              <a:xfrm>
                <a:off x="206389" y="2558615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8" name="Elipse 127"/>
              <p:cNvSpPr/>
              <p:nvPr/>
            </p:nvSpPr>
            <p:spPr>
              <a:xfrm>
                <a:off x="317709" y="2093929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00" name="Seta para a direita 179"/>
            <p:cNvSpPr/>
            <p:nvPr/>
          </p:nvSpPr>
          <p:spPr>
            <a:xfrm>
              <a:off x="1095259" y="1721439"/>
              <a:ext cx="978408" cy="427815"/>
            </a:xfrm>
            <a:custGeom>
              <a:avLst/>
              <a:gdLst>
                <a:gd name="connsiteX0" fmla="*/ 0 w 978408"/>
                <a:gd name="connsiteY0" fmla="*/ 106954 h 427815"/>
                <a:gd name="connsiteX1" fmla="*/ 764501 w 978408"/>
                <a:gd name="connsiteY1" fmla="*/ 106954 h 427815"/>
                <a:gd name="connsiteX2" fmla="*/ 764501 w 978408"/>
                <a:gd name="connsiteY2" fmla="*/ 0 h 427815"/>
                <a:gd name="connsiteX3" fmla="*/ 978408 w 978408"/>
                <a:gd name="connsiteY3" fmla="*/ 213908 h 427815"/>
                <a:gd name="connsiteX4" fmla="*/ 764501 w 978408"/>
                <a:gd name="connsiteY4" fmla="*/ 427815 h 427815"/>
                <a:gd name="connsiteX5" fmla="*/ 764501 w 978408"/>
                <a:gd name="connsiteY5" fmla="*/ 320861 h 427815"/>
                <a:gd name="connsiteX6" fmla="*/ 0 w 978408"/>
                <a:gd name="connsiteY6" fmla="*/ 320861 h 427815"/>
                <a:gd name="connsiteX7" fmla="*/ 0 w 978408"/>
                <a:gd name="connsiteY7" fmla="*/ 106954 h 427815"/>
                <a:gd name="connsiteX0" fmla="*/ 0 w 978408"/>
                <a:gd name="connsiteY0" fmla="*/ 187785 h 427815"/>
                <a:gd name="connsiteX1" fmla="*/ 764501 w 978408"/>
                <a:gd name="connsiteY1" fmla="*/ 106954 h 427815"/>
                <a:gd name="connsiteX2" fmla="*/ 764501 w 978408"/>
                <a:gd name="connsiteY2" fmla="*/ 0 h 427815"/>
                <a:gd name="connsiteX3" fmla="*/ 978408 w 978408"/>
                <a:gd name="connsiteY3" fmla="*/ 213908 h 427815"/>
                <a:gd name="connsiteX4" fmla="*/ 764501 w 978408"/>
                <a:gd name="connsiteY4" fmla="*/ 427815 h 427815"/>
                <a:gd name="connsiteX5" fmla="*/ 764501 w 978408"/>
                <a:gd name="connsiteY5" fmla="*/ 320861 h 427815"/>
                <a:gd name="connsiteX6" fmla="*/ 0 w 978408"/>
                <a:gd name="connsiteY6" fmla="*/ 320861 h 427815"/>
                <a:gd name="connsiteX7" fmla="*/ 0 w 978408"/>
                <a:gd name="connsiteY7" fmla="*/ 187785 h 427815"/>
                <a:gd name="connsiteX0" fmla="*/ 0 w 978408"/>
                <a:gd name="connsiteY0" fmla="*/ 187785 h 427815"/>
                <a:gd name="connsiteX1" fmla="*/ 764501 w 978408"/>
                <a:gd name="connsiteY1" fmla="*/ 106954 h 427815"/>
                <a:gd name="connsiteX2" fmla="*/ 764501 w 978408"/>
                <a:gd name="connsiteY2" fmla="*/ 0 h 427815"/>
                <a:gd name="connsiteX3" fmla="*/ 978408 w 978408"/>
                <a:gd name="connsiteY3" fmla="*/ 213908 h 427815"/>
                <a:gd name="connsiteX4" fmla="*/ 764501 w 978408"/>
                <a:gd name="connsiteY4" fmla="*/ 427815 h 427815"/>
                <a:gd name="connsiteX5" fmla="*/ 764501 w 978408"/>
                <a:gd name="connsiteY5" fmla="*/ 320861 h 427815"/>
                <a:gd name="connsiteX6" fmla="*/ 0 w 978408"/>
                <a:gd name="connsiteY6" fmla="*/ 260238 h 427815"/>
                <a:gd name="connsiteX7" fmla="*/ 0 w 978408"/>
                <a:gd name="connsiteY7" fmla="*/ 187785 h 427815"/>
                <a:gd name="connsiteX0" fmla="*/ 0 w 978408"/>
                <a:gd name="connsiteY0" fmla="*/ 187785 h 427815"/>
                <a:gd name="connsiteX1" fmla="*/ 449919 w 978408"/>
                <a:gd name="connsiteY1" fmla="*/ 144153 h 427815"/>
                <a:gd name="connsiteX2" fmla="*/ 764501 w 978408"/>
                <a:gd name="connsiteY2" fmla="*/ 106954 h 427815"/>
                <a:gd name="connsiteX3" fmla="*/ 764501 w 978408"/>
                <a:gd name="connsiteY3" fmla="*/ 0 h 427815"/>
                <a:gd name="connsiteX4" fmla="*/ 978408 w 978408"/>
                <a:gd name="connsiteY4" fmla="*/ 213908 h 427815"/>
                <a:gd name="connsiteX5" fmla="*/ 764501 w 978408"/>
                <a:gd name="connsiteY5" fmla="*/ 427815 h 427815"/>
                <a:gd name="connsiteX6" fmla="*/ 764501 w 978408"/>
                <a:gd name="connsiteY6" fmla="*/ 320861 h 427815"/>
                <a:gd name="connsiteX7" fmla="*/ 0 w 978408"/>
                <a:gd name="connsiteY7" fmla="*/ 260238 h 427815"/>
                <a:gd name="connsiteX8" fmla="*/ 0 w 978408"/>
                <a:gd name="connsiteY8" fmla="*/ 187785 h 42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78408" h="427815">
                  <a:moveTo>
                    <a:pt x="0" y="187785"/>
                  </a:moveTo>
                  <a:lnTo>
                    <a:pt x="449919" y="144153"/>
                  </a:lnTo>
                  <a:lnTo>
                    <a:pt x="764501" y="106954"/>
                  </a:lnTo>
                  <a:lnTo>
                    <a:pt x="764501" y="0"/>
                  </a:lnTo>
                  <a:lnTo>
                    <a:pt x="978408" y="213908"/>
                  </a:lnTo>
                  <a:lnTo>
                    <a:pt x="764501" y="427815"/>
                  </a:lnTo>
                  <a:lnTo>
                    <a:pt x="764501" y="320861"/>
                  </a:lnTo>
                  <a:lnTo>
                    <a:pt x="0" y="260238"/>
                  </a:lnTo>
                  <a:lnTo>
                    <a:pt x="0" y="187785"/>
                  </a:lnTo>
                  <a:close/>
                </a:path>
              </a:pathLst>
            </a:cu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01" name="Grupo 100"/>
            <p:cNvGrpSpPr/>
            <p:nvPr/>
          </p:nvGrpSpPr>
          <p:grpSpPr>
            <a:xfrm>
              <a:off x="2073667" y="1386138"/>
              <a:ext cx="1336454" cy="1253556"/>
              <a:chOff x="2468490" y="1417255"/>
              <a:chExt cx="1336454" cy="1253556"/>
            </a:xfrm>
          </p:grpSpPr>
          <p:sp>
            <p:nvSpPr>
              <p:cNvPr id="102" name="Trapezoide 101"/>
              <p:cNvSpPr/>
              <p:nvPr/>
            </p:nvSpPr>
            <p:spPr>
              <a:xfrm>
                <a:off x="2589527" y="1778495"/>
                <a:ext cx="900211" cy="741517"/>
              </a:xfrm>
              <a:prstGeom prst="trapezoid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03" name="Conector de seta reta 102"/>
              <p:cNvCxnSpPr/>
              <p:nvPr/>
            </p:nvCxnSpPr>
            <p:spPr>
              <a:xfrm flipV="1">
                <a:off x="3036455" y="1588770"/>
                <a:ext cx="3029" cy="1082041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04" name="Conector de seta reta 103"/>
              <p:cNvCxnSpPr/>
              <p:nvPr/>
            </p:nvCxnSpPr>
            <p:spPr>
              <a:xfrm>
                <a:off x="2468490" y="2149254"/>
                <a:ext cx="1184058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05" name="Conector reto 104"/>
              <p:cNvCxnSpPr/>
              <p:nvPr/>
            </p:nvCxnSpPr>
            <p:spPr>
              <a:xfrm flipH="1">
                <a:off x="2820959" y="1792639"/>
                <a:ext cx="81079" cy="741517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6" name="Conector reto 105"/>
              <p:cNvCxnSpPr/>
              <p:nvPr/>
            </p:nvCxnSpPr>
            <p:spPr>
              <a:xfrm>
                <a:off x="3160670" y="1792639"/>
                <a:ext cx="103293" cy="741517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7" name="Conector reto 106"/>
              <p:cNvCxnSpPr/>
              <p:nvPr/>
            </p:nvCxnSpPr>
            <p:spPr>
              <a:xfrm>
                <a:off x="2733096" y="1951466"/>
                <a:ext cx="612777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8" name="Conector reto 107"/>
              <p:cNvCxnSpPr/>
              <p:nvPr/>
            </p:nvCxnSpPr>
            <p:spPr>
              <a:xfrm>
                <a:off x="2636982" y="2337089"/>
                <a:ext cx="798945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/>
                </a:solidFill>
                <a:prstDash val="dash"/>
                <a:miter lim="800000"/>
              </a:ln>
              <a:effectLst/>
            </p:spPr>
          </p:cxnSp>
          <p:sp>
            <p:nvSpPr>
              <p:cNvPr id="109" name="CaixaDeTexto 108"/>
              <p:cNvSpPr txBox="1"/>
              <p:nvPr/>
            </p:nvSpPr>
            <p:spPr>
              <a:xfrm>
                <a:off x="3025731" y="1417255"/>
                <a:ext cx="212482" cy="243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η</a:t>
                </a:r>
                <a:endPara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110" name="CaixaDeTexto 109"/>
              <p:cNvSpPr txBox="1"/>
              <p:nvPr/>
            </p:nvSpPr>
            <p:spPr>
              <a:xfrm>
                <a:off x="3616687" y="2010753"/>
                <a:ext cx="188257" cy="243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ξ</a:t>
                </a:r>
                <a:endPara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111" name="Elipse 110"/>
              <p:cNvSpPr/>
              <p:nvPr/>
            </p:nvSpPr>
            <p:spPr>
              <a:xfrm>
                <a:off x="2739880" y="1744901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Elipse 111"/>
              <p:cNvSpPr/>
              <p:nvPr/>
            </p:nvSpPr>
            <p:spPr>
              <a:xfrm>
                <a:off x="3280043" y="1744901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3" name="Elipse 112"/>
              <p:cNvSpPr/>
              <p:nvPr/>
            </p:nvSpPr>
            <p:spPr>
              <a:xfrm>
                <a:off x="3451944" y="2479896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Elipse 113"/>
              <p:cNvSpPr/>
              <p:nvPr/>
            </p:nvSpPr>
            <p:spPr>
              <a:xfrm>
                <a:off x="2555903" y="2469244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5" name="Elipse 114"/>
              <p:cNvSpPr/>
              <p:nvPr/>
            </p:nvSpPr>
            <p:spPr>
              <a:xfrm flipV="1">
                <a:off x="2748900" y="2352900"/>
                <a:ext cx="45719" cy="45719"/>
              </a:xfrm>
              <a:prstGeom prst="ellipse">
                <a:avLst/>
              </a:prstGeom>
              <a:solidFill>
                <a:srgbClr val="70AD47">
                  <a:lumMod val="75000"/>
                </a:srgbClr>
              </a:solidFill>
              <a:ln w="635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6" name="Elipse 115"/>
              <p:cNvSpPr/>
              <p:nvPr/>
            </p:nvSpPr>
            <p:spPr>
              <a:xfrm flipV="1">
                <a:off x="2813857" y="1887643"/>
                <a:ext cx="45719" cy="45719"/>
              </a:xfrm>
              <a:prstGeom prst="ellipse">
                <a:avLst/>
              </a:prstGeom>
              <a:solidFill>
                <a:srgbClr val="70AD47">
                  <a:lumMod val="75000"/>
                </a:srgbClr>
              </a:solidFill>
              <a:ln w="635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7" name="Elipse 116"/>
              <p:cNvSpPr/>
              <p:nvPr/>
            </p:nvSpPr>
            <p:spPr>
              <a:xfrm flipV="1">
                <a:off x="3202981" y="1884908"/>
                <a:ext cx="45719" cy="45719"/>
              </a:xfrm>
              <a:prstGeom prst="ellipse">
                <a:avLst/>
              </a:prstGeom>
              <a:solidFill>
                <a:srgbClr val="70AD47">
                  <a:lumMod val="75000"/>
                </a:srgbClr>
              </a:solidFill>
              <a:ln w="635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8" name="Elipse 117"/>
              <p:cNvSpPr/>
              <p:nvPr/>
            </p:nvSpPr>
            <p:spPr>
              <a:xfrm flipV="1">
                <a:off x="3265415" y="2345877"/>
                <a:ext cx="45719" cy="45719"/>
              </a:xfrm>
              <a:prstGeom prst="ellipse">
                <a:avLst/>
              </a:prstGeom>
              <a:solidFill>
                <a:srgbClr val="70AD47">
                  <a:lumMod val="75000"/>
                </a:srgbClr>
              </a:solidFill>
              <a:ln w="635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33" name="Grupo 132"/>
          <p:cNvGrpSpPr/>
          <p:nvPr/>
        </p:nvGrpSpPr>
        <p:grpSpPr>
          <a:xfrm>
            <a:off x="7450856" y="1166621"/>
            <a:ext cx="1489423" cy="1374917"/>
            <a:chOff x="206389" y="1650289"/>
            <a:chExt cx="1071805" cy="989405"/>
          </a:xfrm>
        </p:grpSpPr>
        <p:grpSp>
          <p:nvGrpSpPr>
            <p:cNvPr id="134" name="Grupo 133"/>
            <p:cNvGrpSpPr/>
            <p:nvPr/>
          </p:nvGrpSpPr>
          <p:grpSpPr>
            <a:xfrm>
              <a:off x="247158" y="1692752"/>
              <a:ext cx="996222" cy="913586"/>
              <a:chOff x="338125" y="1247825"/>
              <a:chExt cx="1541511" cy="1413644"/>
            </a:xfrm>
          </p:grpSpPr>
          <p:sp>
            <p:nvSpPr>
              <p:cNvPr id="144" name="Trapezoide 143"/>
              <p:cNvSpPr/>
              <p:nvPr/>
            </p:nvSpPr>
            <p:spPr>
              <a:xfrm flipV="1">
                <a:off x="338480" y="1247825"/>
                <a:ext cx="858636" cy="707271"/>
              </a:xfrm>
              <a:prstGeom prst="trapezoid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5" name="Trapezoide 144"/>
              <p:cNvSpPr/>
              <p:nvPr/>
            </p:nvSpPr>
            <p:spPr>
              <a:xfrm>
                <a:off x="1021000" y="1247826"/>
                <a:ext cx="858636" cy="707271"/>
              </a:xfrm>
              <a:prstGeom prst="trapezoid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6" name="Trapezoide 145"/>
              <p:cNvSpPr/>
              <p:nvPr/>
            </p:nvSpPr>
            <p:spPr>
              <a:xfrm>
                <a:off x="338125" y="1954197"/>
                <a:ext cx="858636" cy="707271"/>
              </a:xfrm>
              <a:prstGeom prst="trapezoid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7" name="Trapezoide 146"/>
              <p:cNvSpPr/>
              <p:nvPr/>
            </p:nvSpPr>
            <p:spPr>
              <a:xfrm flipV="1">
                <a:off x="1020645" y="1954198"/>
                <a:ext cx="858636" cy="707271"/>
              </a:xfrm>
              <a:prstGeom prst="trapezoid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35" name="Elipse 134"/>
            <p:cNvSpPr/>
            <p:nvPr/>
          </p:nvSpPr>
          <p:spPr>
            <a:xfrm>
              <a:off x="647592" y="209393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Elipse 135"/>
            <p:cNvSpPr/>
            <p:nvPr/>
          </p:nvSpPr>
          <p:spPr>
            <a:xfrm>
              <a:off x="1070817" y="1650289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Elipse 136"/>
            <p:cNvSpPr/>
            <p:nvPr/>
          </p:nvSpPr>
          <p:spPr>
            <a:xfrm>
              <a:off x="1070817" y="2558615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8" name="Elipse 137"/>
            <p:cNvSpPr/>
            <p:nvPr/>
          </p:nvSpPr>
          <p:spPr>
            <a:xfrm>
              <a:off x="1197115" y="2089771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9" name="Elipse 138"/>
            <p:cNvSpPr/>
            <p:nvPr/>
          </p:nvSpPr>
          <p:spPr>
            <a:xfrm>
              <a:off x="207567" y="1650291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Elipse 139"/>
            <p:cNvSpPr/>
            <p:nvPr/>
          </p:nvSpPr>
          <p:spPr>
            <a:xfrm>
              <a:off x="761404" y="165029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Elipse 140"/>
            <p:cNvSpPr/>
            <p:nvPr/>
          </p:nvSpPr>
          <p:spPr>
            <a:xfrm>
              <a:off x="761638" y="2558615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2" name="Elipse 141"/>
            <p:cNvSpPr/>
            <p:nvPr/>
          </p:nvSpPr>
          <p:spPr>
            <a:xfrm>
              <a:off x="206389" y="2558615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3" name="Elipse 142"/>
            <p:cNvSpPr/>
            <p:nvPr/>
          </p:nvSpPr>
          <p:spPr>
            <a:xfrm>
              <a:off x="317709" y="2093929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48" name="Grupo 147"/>
          <p:cNvGrpSpPr/>
          <p:nvPr/>
        </p:nvGrpSpPr>
        <p:grpSpPr>
          <a:xfrm>
            <a:off x="5274003" y="1165840"/>
            <a:ext cx="1489423" cy="1374917"/>
            <a:chOff x="206389" y="1650289"/>
            <a:chExt cx="1071805" cy="989405"/>
          </a:xfrm>
        </p:grpSpPr>
        <p:sp>
          <p:nvSpPr>
            <p:cNvPr id="149" name="Elipse 148"/>
            <p:cNvSpPr/>
            <p:nvPr/>
          </p:nvSpPr>
          <p:spPr>
            <a:xfrm>
              <a:off x="647592" y="209393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Elipse 149"/>
            <p:cNvSpPr/>
            <p:nvPr/>
          </p:nvSpPr>
          <p:spPr>
            <a:xfrm>
              <a:off x="1070817" y="1650289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Elipse 150"/>
            <p:cNvSpPr/>
            <p:nvPr/>
          </p:nvSpPr>
          <p:spPr>
            <a:xfrm>
              <a:off x="1070817" y="2558615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Elipse 151"/>
            <p:cNvSpPr/>
            <p:nvPr/>
          </p:nvSpPr>
          <p:spPr>
            <a:xfrm>
              <a:off x="1197115" y="2089771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3" name="Elipse 152"/>
            <p:cNvSpPr/>
            <p:nvPr/>
          </p:nvSpPr>
          <p:spPr>
            <a:xfrm>
              <a:off x="207567" y="1650291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4" name="Elipse 153"/>
            <p:cNvSpPr/>
            <p:nvPr/>
          </p:nvSpPr>
          <p:spPr>
            <a:xfrm>
              <a:off x="761404" y="165029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Elipse 154"/>
            <p:cNvSpPr/>
            <p:nvPr/>
          </p:nvSpPr>
          <p:spPr>
            <a:xfrm>
              <a:off x="761638" y="2558615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Elipse 155"/>
            <p:cNvSpPr/>
            <p:nvPr/>
          </p:nvSpPr>
          <p:spPr>
            <a:xfrm>
              <a:off x="206389" y="2558615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7" name="Elipse 156"/>
            <p:cNvSpPr/>
            <p:nvPr/>
          </p:nvSpPr>
          <p:spPr>
            <a:xfrm>
              <a:off x="317709" y="2093929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58" name="Grupo 157"/>
          <p:cNvGrpSpPr/>
          <p:nvPr/>
        </p:nvGrpSpPr>
        <p:grpSpPr>
          <a:xfrm>
            <a:off x="9557650" y="1145437"/>
            <a:ext cx="1489423" cy="1374917"/>
            <a:chOff x="3329486" y="76817"/>
            <a:chExt cx="1071805" cy="989405"/>
          </a:xfrm>
        </p:grpSpPr>
        <p:grpSp>
          <p:nvGrpSpPr>
            <p:cNvPr id="159" name="Grupo 158"/>
            <p:cNvGrpSpPr/>
            <p:nvPr/>
          </p:nvGrpSpPr>
          <p:grpSpPr>
            <a:xfrm>
              <a:off x="3329486" y="76817"/>
              <a:ext cx="1071805" cy="989405"/>
              <a:chOff x="206389" y="1650289"/>
              <a:chExt cx="1071805" cy="989405"/>
            </a:xfrm>
          </p:grpSpPr>
          <p:grpSp>
            <p:nvGrpSpPr>
              <p:cNvPr id="178" name="Grupo 177"/>
              <p:cNvGrpSpPr/>
              <p:nvPr/>
            </p:nvGrpSpPr>
            <p:grpSpPr>
              <a:xfrm>
                <a:off x="247158" y="1692752"/>
                <a:ext cx="996222" cy="913586"/>
                <a:chOff x="338125" y="1247825"/>
                <a:chExt cx="1541511" cy="1413644"/>
              </a:xfrm>
            </p:grpSpPr>
            <p:sp>
              <p:nvSpPr>
                <p:cNvPr id="188" name="Trapezoide 187"/>
                <p:cNvSpPr/>
                <p:nvPr/>
              </p:nvSpPr>
              <p:spPr>
                <a:xfrm flipV="1">
                  <a:off x="338480" y="1247825"/>
                  <a:ext cx="858636" cy="707271"/>
                </a:xfrm>
                <a:prstGeom prst="trapezoid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799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9" name="Trapezoide 188"/>
                <p:cNvSpPr/>
                <p:nvPr/>
              </p:nvSpPr>
              <p:spPr>
                <a:xfrm>
                  <a:off x="1021000" y="1247826"/>
                  <a:ext cx="858636" cy="707271"/>
                </a:xfrm>
                <a:prstGeom prst="trapezoid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799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0" name="Trapezoide 189"/>
                <p:cNvSpPr/>
                <p:nvPr/>
              </p:nvSpPr>
              <p:spPr>
                <a:xfrm>
                  <a:off x="338125" y="1954197"/>
                  <a:ext cx="858636" cy="707271"/>
                </a:xfrm>
                <a:prstGeom prst="trapezoid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799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1" name="Trapezoide 190"/>
                <p:cNvSpPr/>
                <p:nvPr/>
              </p:nvSpPr>
              <p:spPr>
                <a:xfrm flipV="1">
                  <a:off x="1020645" y="1954198"/>
                  <a:ext cx="858636" cy="707271"/>
                </a:xfrm>
                <a:prstGeom prst="trapezoid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799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79" name="Elipse 178"/>
              <p:cNvSpPr/>
              <p:nvPr/>
            </p:nvSpPr>
            <p:spPr>
              <a:xfrm>
                <a:off x="647592" y="2093930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0" name="Elipse 179"/>
              <p:cNvSpPr/>
              <p:nvPr/>
            </p:nvSpPr>
            <p:spPr>
              <a:xfrm>
                <a:off x="1070817" y="1650289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1" name="Elipse 180"/>
              <p:cNvSpPr/>
              <p:nvPr/>
            </p:nvSpPr>
            <p:spPr>
              <a:xfrm>
                <a:off x="1070817" y="2558615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2" name="Elipse 181"/>
              <p:cNvSpPr/>
              <p:nvPr/>
            </p:nvSpPr>
            <p:spPr>
              <a:xfrm>
                <a:off x="1197115" y="2089771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3" name="Elipse 182"/>
              <p:cNvSpPr/>
              <p:nvPr/>
            </p:nvSpPr>
            <p:spPr>
              <a:xfrm>
                <a:off x="207567" y="1650291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4" name="Elipse 183"/>
              <p:cNvSpPr/>
              <p:nvPr/>
            </p:nvSpPr>
            <p:spPr>
              <a:xfrm>
                <a:off x="761404" y="1650290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5" name="Elipse 184"/>
              <p:cNvSpPr/>
              <p:nvPr/>
            </p:nvSpPr>
            <p:spPr>
              <a:xfrm>
                <a:off x="761638" y="2558615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6" name="Elipse 185"/>
              <p:cNvSpPr/>
              <p:nvPr/>
            </p:nvSpPr>
            <p:spPr>
              <a:xfrm>
                <a:off x="206389" y="2558615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7" name="Elipse 186"/>
              <p:cNvSpPr/>
              <p:nvPr/>
            </p:nvSpPr>
            <p:spPr>
              <a:xfrm>
                <a:off x="317709" y="2093929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160" name="Conector de seta reta 159"/>
            <p:cNvCxnSpPr/>
            <p:nvPr/>
          </p:nvCxnSpPr>
          <p:spPr>
            <a:xfrm>
              <a:off x="3548270" y="516299"/>
              <a:ext cx="222419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sm" len="sm"/>
            </a:ln>
            <a:effectLst/>
          </p:spPr>
        </p:cxnSp>
        <p:cxnSp>
          <p:nvCxnSpPr>
            <p:cNvPr id="161" name="Conector de seta reta 160"/>
            <p:cNvCxnSpPr/>
            <p:nvPr/>
          </p:nvCxnSpPr>
          <p:spPr>
            <a:xfrm flipV="1">
              <a:off x="3770689" y="172578"/>
              <a:ext cx="81079" cy="29124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sm" len="sm"/>
            </a:ln>
            <a:effectLst/>
          </p:spPr>
        </p:cxnSp>
        <p:cxnSp>
          <p:nvCxnSpPr>
            <p:cNvPr id="162" name="Conector de seta reta 161"/>
            <p:cNvCxnSpPr/>
            <p:nvPr/>
          </p:nvCxnSpPr>
          <p:spPr>
            <a:xfrm flipH="1">
              <a:off x="3450529" y="172578"/>
              <a:ext cx="320160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sm" len="sm"/>
            </a:ln>
            <a:effectLst/>
          </p:spPr>
        </p:cxnSp>
        <p:cxnSp>
          <p:nvCxnSpPr>
            <p:cNvPr id="163" name="Conector de seta reta 162"/>
            <p:cNvCxnSpPr/>
            <p:nvPr/>
          </p:nvCxnSpPr>
          <p:spPr>
            <a:xfrm>
              <a:off x="3485322" y="248478"/>
              <a:ext cx="62948" cy="238539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sm" len="sm"/>
            </a:ln>
            <a:effectLst/>
          </p:spPr>
        </p:cxnSp>
        <p:cxnSp>
          <p:nvCxnSpPr>
            <p:cNvPr id="164" name="Conector de seta reta 163"/>
            <p:cNvCxnSpPr/>
            <p:nvPr/>
          </p:nvCxnSpPr>
          <p:spPr>
            <a:xfrm>
              <a:off x="3975722" y="974297"/>
              <a:ext cx="222419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sm" len="sm"/>
            </a:ln>
            <a:effectLst/>
          </p:spPr>
        </p:cxnSp>
        <p:cxnSp>
          <p:nvCxnSpPr>
            <p:cNvPr id="165" name="Conector de seta reta 164"/>
            <p:cNvCxnSpPr/>
            <p:nvPr/>
          </p:nvCxnSpPr>
          <p:spPr>
            <a:xfrm flipV="1">
              <a:off x="4198141" y="630576"/>
              <a:ext cx="81079" cy="29124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sm" len="sm"/>
            </a:ln>
            <a:effectLst/>
          </p:spPr>
        </p:cxnSp>
        <p:cxnSp>
          <p:nvCxnSpPr>
            <p:cNvPr id="166" name="Conector de seta reta 165"/>
            <p:cNvCxnSpPr/>
            <p:nvPr/>
          </p:nvCxnSpPr>
          <p:spPr>
            <a:xfrm flipH="1">
              <a:off x="3877981" y="630576"/>
              <a:ext cx="320160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sm" len="sm"/>
            </a:ln>
            <a:effectLst/>
          </p:spPr>
        </p:cxnSp>
        <p:cxnSp>
          <p:nvCxnSpPr>
            <p:cNvPr id="167" name="Conector de seta reta 166"/>
            <p:cNvCxnSpPr/>
            <p:nvPr/>
          </p:nvCxnSpPr>
          <p:spPr>
            <a:xfrm>
              <a:off x="3909692" y="700297"/>
              <a:ext cx="62948" cy="238539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sm" len="sm"/>
            </a:ln>
            <a:effectLst/>
          </p:spPr>
        </p:cxnSp>
        <p:grpSp>
          <p:nvGrpSpPr>
            <p:cNvPr id="168" name="Grupo 167"/>
            <p:cNvGrpSpPr/>
            <p:nvPr/>
          </p:nvGrpSpPr>
          <p:grpSpPr>
            <a:xfrm flipH="1" flipV="1">
              <a:off x="3456015" y="642243"/>
              <a:ext cx="401239" cy="343721"/>
              <a:chOff x="3691265" y="1545335"/>
              <a:chExt cx="401239" cy="343721"/>
            </a:xfrm>
          </p:grpSpPr>
          <p:cxnSp>
            <p:nvCxnSpPr>
              <p:cNvPr id="174" name="Conector de seta reta 173"/>
              <p:cNvCxnSpPr/>
              <p:nvPr/>
            </p:nvCxnSpPr>
            <p:spPr>
              <a:xfrm>
                <a:off x="3789006" y="1889056"/>
                <a:ext cx="222419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75" name="Conector de seta reta 174"/>
              <p:cNvCxnSpPr/>
              <p:nvPr/>
            </p:nvCxnSpPr>
            <p:spPr>
              <a:xfrm flipV="1">
                <a:off x="4011425" y="1545335"/>
                <a:ext cx="81079" cy="291248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76" name="Conector de seta reta 175"/>
              <p:cNvCxnSpPr/>
              <p:nvPr/>
            </p:nvCxnSpPr>
            <p:spPr>
              <a:xfrm flipH="1">
                <a:off x="3691265" y="1545335"/>
                <a:ext cx="32016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77" name="Conector de seta reta 176"/>
              <p:cNvCxnSpPr/>
              <p:nvPr/>
            </p:nvCxnSpPr>
            <p:spPr>
              <a:xfrm>
                <a:off x="3722976" y="1615056"/>
                <a:ext cx="62948" cy="238539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arrow" w="sm" len="sm"/>
              </a:ln>
              <a:effectLst/>
            </p:spPr>
          </p:cxnSp>
        </p:grpSp>
        <p:grpSp>
          <p:nvGrpSpPr>
            <p:cNvPr id="169" name="Grupo 168"/>
            <p:cNvGrpSpPr/>
            <p:nvPr/>
          </p:nvGrpSpPr>
          <p:grpSpPr>
            <a:xfrm flipH="1" flipV="1">
              <a:off x="3886311" y="175960"/>
              <a:ext cx="401239" cy="343721"/>
              <a:chOff x="3691265" y="1545335"/>
              <a:chExt cx="401239" cy="343721"/>
            </a:xfrm>
          </p:grpSpPr>
          <p:cxnSp>
            <p:nvCxnSpPr>
              <p:cNvPr id="170" name="Conector de seta reta 169"/>
              <p:cNvCxnSpPr/>
              <p:nvPr/>
            </p:nvCxnSpPr>
            <p:spPr>
              <a:xfrm>
                <a:off x="3789006" y="1889056"/>
                <a:ext cx="222419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71" name="Conector de seta reta 170"/>
              <p:cNvCxnSpPr/>
              <p:nvPr/>
            </p:nvCxnSpPr>
            <p:spPr>
              <a:xfrm flipV="1">
                <a:off x="4011425" y="1545335"/>
                <a:ext cx="81079" cy="291248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72" name="Conector de seta reta 171"/>
              <p:cNvCxnSpPr/>
              <p:nvPr/>
            </p:nvCxnSpPr>
            <p:spPr>
              <a:xfrm flipH="1">
                <a:off x="3691265" y="1545335"/>
                <a:ext cx="32016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73" name="Conector de seta reta 172"/>
              <p:cNvCxnSpPr/>
              <p:nvPr/>
            </p:nvCxnSpPr>
            <p:spPr>
              <a:xfrm>
                <a:off x="3722976" y="1615056"/>
                <a:ext cx="62948" cy="238539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arrow" w="sm" len="sm"/>
              </a:ln>
              <a:effectLst/>
            </p:spPr>
          </p:cxnSp>
        </p:grpSp>
      </p:grpSp>
      <p:grpSp>
        <p:nvGrpSpPr>
          <p:cNvPr id="249" name="Grupo 248"/>
          <p:cNvGrpSpPr/>
          <p:nvPr/>
        </p:nvGrpSpPr>
        <p:grpSpPr>
          <a:xfrm>
            <a:off x="414233" y="1092859"/>
            <a:ext cx="3618611" cy="4236034"/>
            <a:chOff x="533605" y="232650"/>
            <a:chExt cx="2075718" cy="2429886"/>
          </a:xfrm>
        </p:grpSpPr>
        <p:sp>
          <p:nvSpPr>
            <p:cNvPr id="250" name="Retângulo 249"/>
            <p:cNvSpPr/>
            <p:nvPr/>
          </p:nvSpPr>
          <p:spPr>
            <a:xfrm>
              <a:off x="1230945" y="232650"/>
              <a:ext cx="767894" cy="313220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Mesh</a:t>
              </a:r>
            </a:p>
          </p:txBody>
        </p:sp>
        <p:sp>
          <p:nvSpPr>
            <p:cNvPr id="251" name="Triângulo isósceles 250"/>
            <p:cNvSpPr/>
            <p:nvPr/>
          </p:nvSpPr>
          <p:spPr>
            <a:xfrm>
              <a:off x="1549015" y="559293"/>
              <a:ext cx="129026" cy="96933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52" name="Conector reto 251"/>
            <p:cNvCxnSpPr>
              <a:stCxn id="251" idx="3"/>
              <a:endCxn id="263" idx="0"/>
            </p:cNvCxnSpPr>
            <p:nvPr/>
          </p:nvCxnSpPr>
          <p:spPr>
            <a:xfrm>
              <a:off x="1613528" y="656226"/>
              <a:ext cx="1364" cy="32832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253" name="Triângulo isósceles 252"/>
            <p:cNvSpPr/>
            <p:nvPr/>
          </p:nvSpPr>
          <p:spPr>
            <a:xfrm>
              <a:off x="1548836" y="1309580"/>
              <a:ext cx="129026" cy="96933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54" name="Conector reto 253"/>
            <p:cNvCxnSpPr/>
            <p:nvPr/>
          </p:nvCxnSpPr>
          <p:spPr>
            <a:xfrm>
              <a:off x="1610966" y="1404759"/>
              <a:ext cx="0" cy="91544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55" name="Conector reto 254"/>
            <p:cNvCxnSpPr/>
            <p:nvPr/>
          </p:nvCxnSpPr>
          <p:spPr>
            <a:xfrm flipH="1">
              <a:off x="1009119" y="1496303"/>
              <a:ext cx="122507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56" name="Conector reto 255"/>
            <p:cNvCxnSpPr/>
            <p:nvPr/>
          </p:nvCxnSpPr>
          <p:spPr>
            <a:xfrm>
              <a:off x="1009118" y="1488741"/>
              <a:ext cx="0" cy="29189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57" name="Conector reto 256"/>
            <p:cNvCxnSpPr/>
            <p:nvPr/>
          </p:nvCxnSpPr>
          <p:spPr>
            <a:xfrm>
              <a:off x="2234193" y="1496303"/>
              <a:ext cx="0" cy="30346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258" name="Retângulo 257"/>
            <p:cNvSpPr/>
            <p:nvPr/>
          </p:nvSpPr>
          <p:spPr>
            <a:xfrm>
              <a:off x="1841429" y="1650841"/>
              <a:ext cx="767894" cy="313220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Element Mesh</a:t>
              </a:r>
            </a:p>
          </p:txBody>
        </p:sp>
        <p:sp>
          <p:nvSpPr>
            <p:cNvPr id="259" name="Retângulo 258"/>
            <p:cNvSpPr/>
            <p:nvPr/>
          </p:nvSpPr>
          <p:spPr>
            <a:xfrm>
              <a:off x="616293" y="1650841"/>
              <a:ext cx="767894" cy="31322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Topo Cell Mesh</a:t>
              </a:r>
            </a:p>
          </p:txBody>
        </p:sp>
        <p:sp>
          <p:nvSpPr>
            <p:cNvPr id="260" name="Triângulo isósceles 259"/>
            <p:cNvSpPr/>
            <p:nvPr/>
          </p:nvSpPr>
          <p:spPr>
            <a:xfrm>
              <a:off x="930102" y="1972181"/>
              <a:ext cx="129026" cy="96933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61" name="Conector reto 260"/>
            <p:cNvCxnSpPr>
              <a:stCxn id="260" idx="3"/>
            </p:cNvCxnSpPr>
            <p:nvPr/>
          </p:nvCxnSpPr>
          <p:spPr>
            <a:xfrm>
              <a:off x="994615" y="2069114"/>
              <a:ext cx="1364" cy="32832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262" name="Retângulo 261"/>
            <p:cNvSpPr/>
            <p:nvPr/>
          </p:nvSpPr>
          <p:spPr>
            <a:xfrm>
              <a:off x="533605" y="2349316"/>
              <a:ext cx="927872" cy="31322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Topo Element Mesh</a:t>
              </a:r>
            </a:p>
          </p:txBody>
        </p:sp>
        <p:sp>
          <p:nvSpPr>
            <p:cNvPr id="263" name="Retângulo 262"/>
            <p:cNvSpPr/>
            <p:nvPr/>
          </p:nvSpPr>
          <p:spPr>
            <a:xfrm>
              <a:off x="1230945" y="984546"/>
              <a:ext cx="767894" cy="31322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Cell Mesh</a:t>
              </a:r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5332665" y="2760922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Mesh</a:t>
            </a:r>
            <a:endParaRPr lang="en-US" dirty="0"/>
          </a:p>
        </p:txBody>
      </p:sp>
      <p:sp>
        <p:nvSpPr>
          <p:cNvPr id="264" name="CaixaDeTexto 263"/>
          <p:cNvSpPr txBox="1"/>
          <p:nvPr/>
        </p:nvSpPr>
        <p:spPr>
          <a:xfrm>
            <a:off x="9517845" y="2761071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Cell Mesh </a:t>
            </a:r>
            <a:br>
              <a:rPr lang="en-US" dirty="0" smtClean="0"/>
            </a:br>
            <a:r>
              <a:rPr lang="en-US" dirty="0" smtClean="0"/>
              <a:t>with topology</a:t>
            </a:r>
            <a:endParaRPr lang="en-US" dirty="0"/>
          </a:p>
        </p:txBody>
      </p:sp>
      <p:sp>
        <p:nvSpPr>
          <p:cNvPr id="265" name="CaixaDeTexto 264"/>
          <p:cNvSpPr txBox="1"/>
          <p:nvPr/>
        </p:nvSpPr>
        <p:spPr>
          <a:xfrm>
            <a:off x="7561237" y="2761054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Cell Mesh</a:t>
            </a:r>
            <a:endParaRPr lang="en-US" dirty="0"/>
          </a:p>
        </p:txBody>
      </p:sp>
      <p:sp>
        <p:nvSpPr>
          <p:cNvPr id="266" name="CaixaDeTexto 265"/>
          <p:cNvSpPr txBox="1"/>
          <p:nvPr/>
        </p:nvSpPr>
        <p:spPr>
          <a:xfrm>
            <a:off x="5757792" y="5476105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Element Mesh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5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Entities associated to a Mesh</a:t>
            </a:r>
            <a:endParaRPr lang="en-US" noProof="0" dirty="0"/>
          </a:p>
        </p:txBody>
      </p:sp>
      <p:grpSp>
        <p:nvGrpSpPr>
          <p:cNvPr id="192" name="Grupo 191"/>
          <p:cNvGrpSpPr/>
          <p:nvPr/>
        </p:nvGrpSpPr>
        <p:grpSpPr>
          <a:xfrm>
            <a:off x="2160637" y="791815"/>
            <a:ext cx="6077552" cy="5186138"/>
            <a:chOff x="180923" y="97322"/>
            <a:chExt cx="3062412" cy="2613238"/>
          </a:xfrm>
        </p:grpSpPr>
        <p:sp>
          <p:nvSpPr>
            <p:cNvPr id="193" name="Forma livre 192"/>
            <p:cNvSpPr/>
            <p:nvPr/>
          </p:nvSpPr>
          <p:spPr>
            <a:xfrm>
              <a:off x="1311791" y="914027"/>
              <a:ext cx="314604" cy="309483"/>
            </a:xfrm>
            <a:custGeom>
              <a:avLst/>
              <a:gdLst>
                <a:gd name="connsiteX0" fmla="*/ 0 w 421217"/>
                <a:gd name="connsiteY0" fmla="*/ 224367 h 224367"/>
                <a:gd name="connsiteX1" fmla="*/ 247650 w 421217"/>
                <a:gd name="connsiteY1" fmla="*/ 120650 h 224367"/>
                <a:gd name="connsiteX2" fmla="*/ 421217 w 421217"/>
                <a:gd name="connsiteY2" fmla="*/ 0 h 224367"/>
                <a:gd name="connsiteX0" fmla="*/ 0 w 375497"/>
                <a:gd name="connsiteY0" fmla="*/ 241512 h 241512"/>
                <a:gd name="connsiteX1" fmla="*/ 247650 w 375497"/>
                <a:gd name="connsiteY1" fmla="*/ 137795 h 241512"/>
                <a:gd name="connsiteX2" fmla="*/ 375497 w 375497"/>
                <a:gd name="connsiteY2" fmla="*/ 0 h 241512"/>
                <a:gd name="connsiteX0" fmla="*/ 0 w 375497"/>
                <a:gd name="connsiteY0" fmla="*/ 241512 h 241512"/>
                <a:gd name="connsiteX1" fmla="*/ 203835 w 375497"/>
                <a:gd name="connsiteY1" fmla="*/ 137795 h 241512"/>
                <a:gd name="connsiteX2" fmla="*/ 375497 w 375497"/>
                <a:gd name="connsiteY2" fmla="*/ 0 h 241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5497" h="241512">
                  <a:moveTo>
                    <a:pt x="0" y="241512"/>
                  </a:moveTo>
                  <a:cubicBezTo>
                    <a:pt x="88723" y="208350"/>
                    <a:pt x="141252" y="178047"/>
                    <a:pt x="203835" y="137795"/>
                  </a:cubicBezTo>
                  <a:cubicBezTo>
                    <a:pt x="266418" y="97543"/>
                    <a:pt x="323815" y="41627"/>
                    <a:pt x="375497" y="0"/>
                  </a:cubicBezTo>
                </a:path>
              </a:pathLst>
            </a:cu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Forma livre 193"/>
            <p:cNvSpPr/>
            <p:nvPr/>
          </p:nvSpPr>
          <p:spPr>
            <a:xfrm>
              <a:off x="1245286" y="601492"/>
              <a:ext cx="295111" cy="339970"/>
            </a:xfrm>
            <a:custGeom>
              <a:avLst/>
              <a:gdLst>
                <a:gd name="connsiteX0" fmla="*/ 0 w 421217"/>
                <a:gd name="connsiteY0" fmla="*/ 224367 h 224367"/>
                <a:gd name="connsiteX1" fmla="*/ 247650 w 421217"/>
                <a:gd name="connsiteY1" fmla="*/ 120650 h 224367"/>
                <a:gd name="connsiteX2" fmla="*/ 421217 w 421217"/>
                <a:gd name="connsiteY2" fmla="*/ 0 h 224367"/>
                <a:gd name="connsiteX0" fmla="*/ 0 w 375497"/>
                <a:gd name="connsiteY0" fmla="*/ 241512 h 241512"/>
                <a:gd name="connsiteX1" fmla="*/ 247650 w 375497"/>
                <a:gd name="connsiteY1" fmla="*/ 137795 h 241512"/>
                <a:gd name="connsiteX2" fmla="*/ 375497 w 375497"/>
                <a:gd name="connsiteY2" fmla="*/ 0 h 241512"/>
                <a:gd name="connsiteX0" fmla="*/ 0 w 375497"/>
                <a:gd name="connsiteY0" fmla="*/ 241512 h 241512"/>
                <a:gd name="connsiteX1" fmla="*/ 203835 w 375497"/>
                <a:gd name="connsiteY1" fmla="*/ 137795 h 241512"/>
                <a:gd name="connsiteX2" fmla="*/ 375497 w 375497"/>
                <a:gd name="connsiteY2" fmla="*/ 0 h 241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5497" h="241512">
                  <a:moveTo>
                    <a:pt x="0" y="241512"/>
                  </a:moveTo>
                  <a:cubicBezTo>
                    <a:pt x="88723" y="208350"/>
                    <a:pt x="141252" y="178047"/>
                    <a:pt x="203835" y="137795"/>
                  </a:cubicBezTo>
                  <a:cubicBezTo>
                    <a:pt x="266418" y="97543"/>
                    <a:pt x="323815" y="41627"/>
                    <a:pt x="375497" y="0"/>
                  </a:cubicBezTo>
                </a:path>
              </a:pathLst>
            </a:cu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5" name="Forma livre 194"/>
            <p:cNvSpPr/>
            <p:nvPr/>
          </p:nvSpPr>
          <p:spPr>
            <a:xfrm>
              <a:off x="1154499" y="279416"/>
              <a:ext cx="260300" cy="371874"/>
            </a:xfrm>
            <a:custGeom>
              <a:avLst/>
              <a:gdLst>
                <a:gd name="connsiteX0" fmla="*/ 0 w 421217"/>
                <a:gd name="connsiteY0" fmla="*/ 224367 h 224367"/>
                <a:gd name="connsiteX1" fmla="*/ 247650 w 421217"/>
                <a:gd name="connsiteY1" fmla="*/ 120650 h 224367"/>
                <a:gd name="connsiteX2" fmla="*/ 421217 w 421217"/>
                <a:gd name="connsiteY2" fmla="*/ 0 h 224367"/>
                <a:gd name="connsiteX0" fmla="*/ 0 w 375497"/>
                <a:gd name="connsiteY0" fmla="*/ 241512 h 241512"/>
                <a:gd name="connsiteX1" fmla="*/ 247650 w 375497"/>
                <a:gd name="connsiteY1" fmla="*/ 137795 h 241512"/>
                <a:gd name="connsiteX2" fmla="*/ 375497 w 375497"/>
                <a:gd name="connsiteY2" fmla="*/ 0 h 241512"/>
                <a:gd name="connsiteX0" fmla="*/ 0 w 375497"/>
                <a:gd name="connsiteY0" fmla="*/ 241512 h 241512"/>
                <a:gd name="connsiteX1" fmla="*/ 203835 w 375497"/>
                <a:gd name="connsiteY1" fmla="*/ 137795 h 241512"/>
                <a:gd name="connsiteX2" fmla="*/ 375497 w 375497"/>
                <a:gd name="connsiteY2" fmla="*/ 0 h 241512"/>
                <a:gd name="connsiteX0" fmla="*/ 0 w 339779"/>
                <a:gd name="connsiteY0" fmla="*/ 329619 h 329619"/>
                <a:gd name="connsiteX1" fmla="*/ 203835 w 339779"/>
                <a:gd name="connsiteY1" fmla="*/ 225902 h 329619"/>
                <a:gd name="connsiteX2" fmla="*/ 339779 w 339779"/>
                <a:gd name="connsiteY2" fmla="*/ 0 h 329619"/>
                <a:gd name="connsiteX0" fmla="*/ 0 w 339779"/>
                <a:gd name="connsiteY0" fmla="*/ 329619 h 329619"/>
                <a:gd name="connsiteX1" fmla="*/ 203835 w 339779"/>
                <a:gd name="connsiteY1" fmla="*/ 228283 h 329619"/>
                <a:gd name="connsiteX2" fmla="*/ 339779 w 339779"/>
                <a:gd name="connsiteY2" fmla="*/ 0 h 329619"/>
                <a:gd name="connsiteX0" fmla="*/ 0 w 339779"/>
                <a:gd name="connsiteY0" fmla="*/ 329619 h 329619"/>
                <a:gd name="connsiteX1" fmla="*/ 339779 w 339779"/>
                <a:gd name="connsiteY1" fmla="*/ 0 h 32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9779" h="329619">
                  <a:moveTo>
                    <a:pt x="0" y="329619"/>
                  </a:moveTo>
                  <a:lnTo>
                    <a:pt x="339779" y="0"/>
                  </a:lnTo>
                </a:path>
              </a:pathLst>
            </a:cu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96" name="Grupo 195"/>
            <p:cNvGrpSpPr/>
            <p:nvPr/>
          </p:nvGrpSpPr>
          <p:grpSpPr>
            <a:xfrm>
              <a:off x="306922" y="98115"/>
              <a:ext cx="2292986" cy="2476253"/>
              <a:chOff x="1240963" y="348227"/>
              <a:chExt cx="2292986" cy="2476253"/>
            </a:xfrm>
          </p:grpSpPr>
          <p:sp>
            <p:nvSpPr>
              <p:cNvPr id="235" name="Forma livre 234"/>
              <p:cNvSpPr/>
              <p:nvPr/>
            </p:nvSpPr>
            <p:spPr>
              <a:xfrm>
                <a:off x="1970476" y="575169"/>
                <a:ext cx="361828" cy="2004836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39032"/>
                  <a:gd name="connsiteY0" fmla="*/ 0 h 2579511"/>
                  <a:gd name="connsiteX1" fmla="*/ 330764 w 339032"/>
                  <a:gd name="connsiteY1" fmla="*/ 1192671 h 2579511"/>
                  <a:gd name="connsiteX2" fmla="*/ 201224 w 339032"/>
                  <a:gd name="connsiteY2" fmla="*/ 2579511 h 2579511"/>
                  <a:gd name="connsiteX0" fmla="*/ 0 w 361828"/>
                  <a:gd name="connsiteY0" fmla="*/ 0 h 2004836"/>
                  <a:gd name="connsiteX1" fmla="*/ 330764 w 361828"/>
                  <a:gd name="connsiteY1" fmla="*/ 1192671 h 2004836"/>
                  <a:gd name="connsiteX2" fmla="*/ 286949 w 361828"/>
                  <a:gd name="connsiteY2" fmla="*/ 2004836 h 2004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61828" h="2004836">
                    <a:moveTo>
                      <a:pt x="0" y="0"/>
                    </a:moveTo>
                    <a:cubicBezTo>
                      <a:pt x="188595" y="481330"/>
                      <a:pt x="282939" y="858532"/>
                      <a:pt x="330764" y="1192671"/>
                    </a:cubicBezTo>
                    <a:cubicBezTo>
                      <a:pt x="378589" y="1526810"/>
                      <a:pt x="376484" y="1546366"/>
                      <a:pt x="286949" y="2004836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6" name="Forma livre 235"/>
              <p:cNvSpPr/>
              <p:nvPr/>
            </p:nvSpPr>
            <p:spPr>
              <a:xfrm>
                <a:off x="2351758" y="535658"/>
                <a:ext cx="384645" cy="2085622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62944"/>
                  <a:gd name="connsiteY0" fmla="*/ 0 h 2619022"/>
                  <a:gd name="connsiteX1" fmla="*/ 353342 w 362944"/>
                  <a:gd name="connsiteY1" fmla="*/ 1232182 h 2619022"/>
                  <a:gd name="connsiteX2" fmla="*/ 223802 w 362944"/>
                  <a:gd name="connsiteY2" fmla="*/ 2619022 h 2619022"/>
                  <a:gd name="connsiteX0" fmla="*/ 0 w 384645"/>
                  <a:gd name="connsiteY0" fmla="*/ 0 h 2085622"/>
                  <a:gd name="connsiteX1" fmla="*/ 353342 w 384645"/>
                  <a:gd name="connsiteY1" fmla="*/ 1232182 h 2085622"/>
                  <a:gd name="connsiteX2" fmla="*/ 306352 w 384645"/>
                  <a:gd name="connsiteY2" fmla="*/ 2085622 h 2085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4645" h="2085622">
                    <a:moveTo>
                      <a:pt x="0" y="0"/>
                    </a:moveTo>
                    <a:cubicBezTo>
                      <a:pt x="188595" y="481330"/>
                      <a:pt x="302283" y="884578"/>
                      <a:pt x="353342" y="1232182"/>
                    </a:cubicBezTo>
                    <a:cubicBezTo>
                      <a:pt x="404401" y="1579786"/>
                      <a:pt x="395887" y="1627152"/>
                      <a:pt x="306352" y="2085622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7" name="Forma livre 236"/>
              <p:cNvSpPr/>
              <p:nvPr/>
            </p:nvSpPr>
            <p:spPr>
              <a:xfrm>
                <a:off x="2666436" y="462280"/>
                <a:ext cx="416254" cy="2232025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92881"/>
                  <a:gd name="connsiteY0" fmla="*/ 0 h 2692400"/>
                  <a:gd name="connsiteX1" fmla="*/ 381565 w 392881"/>
                  <a:gd name="connsiteY1" fmla="*/ 1305560 h 2692400"/>
                  <a:gd name="connsiteX2" fmla="*/ 252025 w 392881"/>
                  <a:gd name="connsiteY2" fmla="*/ 2692400 h 2692400"/>
                  <a:gd name="connsiteX0" fmla="*/ 0 w 416254"/>
                  <a:gd name="connsiteY0" fmla="*/ 0 h 2222500"/>
                  <a:gd name="connsiteX1" fmla="*/ 381565 w 416254"/>
                  <a:gd name="connsiteY1" fmla="*/ 1305560 h 2222500"/>
                  <a:gd name="connsiteX2" fmla="*/ 337750 w 416254"/>
                  <a:gd name="connsiteY2" fmla="*/ 2222500 h 2222500"/>
                  <a:gd name="connsiteX0" fmla="*/ 0 w 416254"/>
                  <a:gd name="connsiteY0" fmla="*/ 0 h 2232025"/>
                  <a:gd name="connsiteX1" fmla="*/ 381565 w 416254"/>
                  <a:gd name="connsiteY1" fmla="*/ 1305560 h 2232025"/>
                  <a:gd name="connsiteX2" fmla="*/ 337750 w 416254"/>
                  <a:gd name="connsiteY2" fmla="*/ 2232025 h 223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16254" h="2232025">
                    <a:moveTo>
                      <a:pt x="0" y="0"/>
                    </a:moveTo>
                    <a:cubicBezTo>
                      <a:pt x="188595" y="481330"/>
                      <a:pt x="325273" y="933556"/>
                      <a:pt x="381565" y="1305560"/>
                    </a:cubicBezTo>
                    <a:cubicBezTo>
                      <a:pt x="437857" y="1677564"/>
                      <a:pt x="427285" y="1773555"/>
                      <a:pt x="337750" y="2232025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8" name="Forma livre 237"/>
              <p:cNvSpPr/>
              <p:nvPr/>
            </p:nvSpPr>
            <p:spPr>
              <a:xfrm>
                <a:off x="1512430" y="565292"/>
                <a:ext cx="372324" cy="2043288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47995"/>
                  <a:gd name="connsiteY0" fmla="*/ 0 h 2602088"/>
                  <a:gd name="connsiteX1" fmla="*/ 339231 w 347995"/>
                  <a:gd name="connsiteY1" fmla="*/ 1215248 h 2602088"/>
                  <a:gd name="connsiteX2" fmla="*/ 209691 w 347995"/>
                  <a:gd name="connsiteY2" fmla="*/ 2602088 h 2602088"/>
                  <a:gd name="connsiteX0" fmla="*/ 0 w 372324"/>
                  <a:gd name="connsiteY0" fmla="*/ 0 h 2055988"/>
                  <a:gd name="connsiteX1" fmla="*/ 339231 w 372324"/>
                  <a:gd name="connsiteY1" fmla="*/ 1215248 h 2055988"/>
                  <a:gd name="connsiteX2" fmla="*/ 298591 w 372324"/>
                  <a:gd name="connsiteY2" fmla="*/ 2055988 h 2055988"/>
                  <a:gd name="connsiteX0" fmla="*/ 0 w 372324"/>
                  <a:gd name="connsiteY0" fmla="*/ 0 h 2043288"/>
                  <a:gd name="connsiteX1" fmla="*/ 339231 w 372324"/>
                  <a:gd name="connsiteY1" fmla="*/ 1202548 h 2043288"/>
                  <a:gd name="connsiteX2" fmla="*/ 298591 w 372324"/>
                  <a:gd name="connsiteY2" fmla="*/ 2043288 h 2043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2324" h="2043288">
                    <a:moveTo>
                      <a:pt x="0" y="0"/>
                    </a:moveTo>
                    <a:cubicBezTo>
                      <a:pt x="188595" y="481330"/>
                      <a:pt x="289466" y="862000"/>
                      <a:pt x="339231" y="1202548"/>
                    </a:cubicBezTo>
                    <a:cubicBezTo>
                      <a:pt x="388996" y="1543096"/>
                      <a:pt x="388126" y="1584818"/>
                      <a:pt x="298591" y="2043288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9" name="Forma livre 238"/>
              <p:cNvSpPr/>
              <p:nvPr/>
            </p:nvSpPr>
            <p:spPr>
              <a:xfrm>
                <a:off x="3092592" y="352214"/>
                <a:ext cx="440004" cy="2472266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425859"/>
                  <a:gd name="connsiteY0" fmla="*/ 0 h 2802466"/>
                  <a:gd name="connsiteX1" fmla="*/ 412608 w 425859"/>
                  <a:gd name="connsiteY1" fmla="*/ 1415626 h 2802466"/>
                  <a:gd name="connsiteX2" fmla="*/ 283068 w 425859"/>
                  <a:gd name="connsiteY2" fmla="*/ 2802466 h 2802466"/>
                  <a:gd name="connsiteX0" fmla="*/ 0 w 440004"/>
                  <a:gd name="connsiteY0" fmla="*/ 0 h 2472266"/>
                  <a:gd name="connsiteX1" fmla="*/ 412608 w 440004"/>
                  <a:gd name="connsiteY1" fmla="*/ 1415626 h 2472266"/>
                  <a:gd name="connsiteX2" fmla="*/ 343393 w 440004"/>
                  <a:gd name="connsiteY2" fmla="*/ 2472266 h 2472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0004" h="2472266">
                    <a:moveTo>
                      <a:pt x="0" y="0"/>
                    </a:moveTo>
                    <a:cubicBezTo>
                      <a:pt x="188595" y="481330"/>
                      <a:pt x="355376" y="1003582"/>
                      <a:pt x="412608" y="1415626"/>
                    </a:cubicBezTo>
                    <a:cubicBezTo>
                      <a:pt x="469840" y="1827670"/>
                      <a:pt x="432928" y="2013796"/>
                      <a:pt x="343393" y="2472266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0" name="Forma livre 239"/>
              <p:cNvSpPr/>
              <p:nvPr/>
            </p:nvSpPr>
            <p:spPr>
              <a:xfrm>
                <a:off x="1240963" y="348227"/>
                <a:ext cx="1858645" cy="239152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087245"/>
                  <a:gd name="connsiteY0" fmla="*/ 70485 h 231650"/>
                  <a:gd name="connsiteX1" fmla="*/ 967740 w 2087245"/>
                  <a:gd name="connsiteY1" fmla="*/ 230505 h 231650"/>
                  <a:gd name="connsiteX2" fmla="*/ 2087245 w 2087245"/>
                  <a:gd name="connsiteY2" fmla="*/ 0 h 231650"/>
                  <a:gd name="connsiteX0" fmla="*/ 0 w 1858645"/>
                  <a:gd name="connsiteY0" fmla="*/ 140335 h 239152"/>
                  <a:gd name="connsiteX1" fmla="*/ 739140 w 1858645"/>
                  <a:gd name="connsiteY1" fmla="*/ 230505 h 239152"/>
                  <a:gd name="connsiteX2" fmla="*/ 1858645 w 1858645"/>
                  <a:gd name="connsiteY2" fmla="*/ 0 h 239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58645" h="239152">
                    <a:moveTo>
                      <a:pt x="0" y="140335"/>
                    </a:moveTo>
                    <a:cubicBezTo>
                      <a:pt x="289560" y="231775"/>
                      <a:pt x="429366" y="253894"/>
                      <a:pt x="739140" y="230505"/>
                    </a:cubicBezTo>
                    <a:cubicBezTo>
                      <a:pt x="1048914" y="207116"/>
                      <a:pt x="1370965" y="137160"/>
                      <a:pt x="1858645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1" name="Forma livre 240"/>
              <p:cNvSpPr/>
              <p:nvPr/>
            </p:nvSpPr>
            <p:spPr>
              <a:xfrm>
                <a:off x="1355263" y="684142"/>
                <a:ext cx="1864995" cy="220396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41220"/>
                  <a:gd name="connsiteY0" fmla="*/ 197485 h 308423"/>
                  <a:gd name="connsiteX1" fmla="*/ 777240 w 2141220"/>
                  <a:gd name="connsiteY1" fmla="*/ 297180 h 308423"/>
                  <a:gd name="connsiteX2" fmla="*/ 2141220 w 2141220"/>
                  <a:gd name="connsiteY2" fmla="*/ 0 h 308423"/>
                  <a:gd name="connsiteX0" fmla="*/ 0 w 1864995"/>
                  <a:gd name="connsiteY0" fmla="*/ 114935 h 220396"/>
                  <a:gd name="connsiteX1" fmla="*/ 777240 w 1864995"/>
                  <a:gd name="connsiteY1" fmla="*/ 214630 h 220396"/>
                  <a:gd name="connsiteX2" fmla="*/ 1864995 w 1864995"/>
                  <a:gd name="connsiteY2" fmla="*/ 0 h 220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64995" h="220396">
                    <a:moveTo>
                      <a:pt x="0" y="114935"/>
                    </a:moveTo>
                    <a:cubicBezTo>
                      <a:pt x="289560" y="206375"/>
                      <a:pt x="466407" y="233786"/>
                      <a:pt x="777240" y="214630"/>
                    </a:cubicBezTo>
                    <a:cubicBezTo>
                      <a:pt x="1088073" y="195474"/>
                      <a:pt x="1377315" y="137160"/>
                      <a:pt x="1864995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2" name="Forma livre 241"/>
              <p:cNvSpPr/>
              <p:nvPr/>
            </p:nvSpPr>
            <p:spPr>
              <a:xfrm>
                <a:off x="1434639" y="985132"/>
                <a:ext cx="1880870" cy="197642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1998345"/>
                  <a:gd name="connsiteY0" fmla="*/ 35560 h 195910"/>
                  <a:gd name="connsiteX1" fmla="*/ 967740 w 1998345"/>
                  <a:gd name="connsiteY1" fmla="*/ 195580 h 195910"/>
                  <a:gd name="connsiteX2" fmla="*/ 1998345 w 1998345"/>
                  <a:gd name="connsiteY2" fmla="*/ 0 h 195910"/>
                  <a:gd name="connsiteX0" fmla="*/ 0 w 1880870"/>
                  <a:gd name="connsiteY0" fmla="*/ 73660 h 197642"/>
                  <a:gd name="connsiteX1" fmla="*/ 850265 w 1880870"/>
                  <a:gd name="connsiteY1" fmla="*/ 195580 h 197642"/>
                  <a:gd name="connsiteX2" fmla="*/ 1880870 w 1880870"/>
                  <a:gd name="connsiteY2" fmla="*/ 0 h 197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80870" h="197642">
                    <a:moveTo>
                      <a:pt x="0" y="73660"/>
                    </a:moveTo>
                    <a:cubicBezTo>
                      <a:pt x="289560" y="165100"/>
                      <a:pt x="536787" y="207857"/>
                      <a:pt x="850265" y="195580"/>
                    </a:cubicBezTo>
                    <a:cubicBezTo>
                      <a:pt x="1163743" y="183303"/>
                      <a:pt x="1393190" y="137160"/>
                      <a:pt x="18808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3" name="Forma livre 242"/>
              <p:cNvSpPr/>
              <p:nvPr/>
            </p:nvSpPr>
            <p:spPr>
              <a:xfrm>
                <a:off x="1520363" y="1277867"/>
                <a:ext cx="1880870" cy="196779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28520"/>
                  <a:gd name="connsiteY0" fmla="*/ 197485 h 308423"/>
                  <a:gd name="connsiteX1" fmla="*/ 764540 w 2128520"/>
                  <a:gd name="connsiteY1" fmla="*/ 297180 h 308423"/>
                  <a:gd name="connsiteX2" fmla="*/ 2128520 w 2128520"/>
                  <a:gd name="connsiteY2" fmla="*/ 0 h 308423"/>
                  <a:gd name="connsiteX0" fmla="*/ 0 w 1896745"/>
                  <a:gd name="connsiteY0" fmla="*/ 95885 h 200149"/>
                  <a:gd name="connsiteX1" fmla="*/ 764540 w 1896745"/>
                  <a:gd name="connsiteY1" fmla="*/ 195580 h 200149"/>
                  <a:gd name="connsiteX2" fmla="*/ 1896745 w 1896745"/>
                  <a:gd name="connsiteY2" fmla="*/ 0 h 200149"/>
                  <a:gd name="connsiteX0" fmla="*/ 0 w 1880870"/>
                  <a:gd name="connsiteY0" fmla="*/ 92710 h 196779"/>
                  <a:gd name="connsiteX1" fmla="*/ 764540 w 1880870"/>
                  <a:gd name="connsiteY1" fmla="*/ 192405 h 196779"/>
                  <a:gd name="connsiteX2" fmla="*/ 1880870 w 1880870"/>
                  <a:gd name="connsiteY2" fmla="*/ 0 h 196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80870" h="196779">
                    <a:moveTo>
                      <a:pt x="0" y="92710"/>
                    </a:moveTo>
                    <a:cubicBezTo>
                      <a:pt x="289560" y="184150"/>
                      <a:pt x="451062" y="207857"/>
                      <a:pt x="764540" y="192405"/>
                    </a:cubicBezTo>
                    <a:cubicBezTo>
                      <a:pt x="1078018" y="176953"/>
                      <a:pt x="1393190" y="137160"/>
                      <a:pt x="18808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4" name="Forma livre 243"/>
              <p:cNvSpPr/>
              <p:nvPr/>
            </p:nvSpPr>
            <p:spPr>
              <a:xfrm flipV="1">
                <a:off x="1545764" y="2570935"/>
                <a:ext cx="1893570" cy="244643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22170"/>
                  <a:gd name="connsiteY0" fmla="*/ 76835 h 238188"/>
                  <a:gd name="connsiteX1" fmla="*/ 967740 w 2122170"/>
                  <a:gd name="connsiteY1" fmla="*/ 236855 h 238188"/>
                  <a:gd name="connsiteX2" fmla="*/ 2122170 w 2122170"/>
                  <a:gd name="connsiteY2" fmla="*/ 0 h 238188"/>
                  <a:gd name="connsiteX0" fmla="*/ 0 w 1893570"/>
                  <a:gd name="connsiteY0" fmla="*/ 140335 h 244643"/>
                  <a:gd name="connsiteX1" fmla="*/ 739140 w 1893570"/>
                  <a:gd name="connsiteY1" fmla="*/ 236855 h 244643"/>
                  <a:gd name="connsiteX2" fmla="*/ 1893570 w 1893570"/>
                  <a:gd name="connsiteY2" fmla="*/ 0 h 244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93570" h="244643">
                    <a:moveTo>
                      <a:pt x="0" y="140335"/>
                    </a:moveTo>
                    <a:cubicBezTo>
                      <a:pt x="289560" y="231775"/>
                      <a:pt x="423545" y="260244"/>
                      <a:pt x="739140" y="236855"/>
                    </a:cubicBezTo>
                    <a:cubicBezTo>
                      <a:pt x="1054735" y="213466"/>
                      <a:pt x="1405890" y="137160"/>
                      <a:pt x="18935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5" name="Forma livre 244"/>
              <p:cNvSpPr/>
              <p:nvPr/>
            </p:nvSpPr>
            <p:spPr>
              <a:xfrm flipV="1">
                <a:off x="1614978" y="2266243"/>
                <a:ext cx="1876107" cy="242950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096770"/>
                  <a:gd name="connsiteY0" fmla="*/ 80010 h 241461"/>
                  <a:gd name="connsiteX1" fmla="*/ 967740 w 2096770"/>
                  <a:gd name="connsiteY1" fmla="*/ 240030 h 241461"/>
                  <a:gd name="connsiteX2" fmla="*/ 2096770 w 2096770"/>
                  <a:gd name="connsiteY2" fmla="*/ 0 h 241461"/>
                  <a:gd name="connsiteX0" fmla="*/ 0 w 1880870"/>
                  <a:gd name="connsiteY0" fmla="*/ 143510 h 248031"/>
                  <a:gd name="connsiteX1" fmla="*/ 751840 w 1880870"/>
                  <a:gd name="connsiteY1" fmla="*/ 240030 h 248031"/>
                  <a:gd name="connsiteX2" fmla="*/ 1880870 w 1880870"/>
                  <a:gd name="connsiteY2" fmla="*/ 0 h 248031"/>
                  <a:gd name="connsiteX0" fmla="*/ 0 w 1890395"/>
                  <a:gd name="connsiteY0" fmla="*/ 143510 h 248031"/>
                  <a:gd name="connsiteX1" fmla="*/ 761365 w 1890395"/>
                  <a:gd name="connsiteY1" fmla="*/ 240030 h 248031"/>
                  <a:gd name="connsiteX2" fmla="*/ 1890395 w 1890395"/>
                  <a:gd name="connsiteY2" fmla="*/ 0 h 248031"/>
                  <a:gd name="connsiteX0" fmla="*/ 0 w 1876107"/>
                  <a:gd name="connsiteY0" fmla="*/ 138748 h 242950"/>
                  <a:gd name="connsiteX1" fmla="*/ 761365 w 1876107"/>
                  <a:gd name="connsiteY1" fmla="*/ 235268 h 242950"/>
                  <a:gd name="connsiteX2" fmla="*/ 1876107 w 1876107"/>
                  <a:gd name="connsiteY2" fmla="*/ 0 h 2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76107" h="242950">
                    <a:moveTo>
                      <a:pt x="0" y="138748"/>
                    </a:moveTo>
                    <a:cubicBezTo>
                      <a:pt x="289560" y="230188"/>
                      <a:pt x="448681" y="258393"/>
                      <a:pt x="761365" y="235268"/>
                    </a:cubicBezTo>
                    <a:cubicBezTo>
                      <a:pt x="1074050" y="212143"/>
                      <a:pt x="1388427" y="137160"/>
                      <a:pt x="1876107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6" name="Forma livre 245"/>
              <p:cNvSpPr/>
              <p:nvPr/>
            </p:nvSpPr>
            <p:spPr>
              <a:xfrm flipV="1">
                <a:off x="1627679" y="2002496"/>
                <a:ext cx="1906270" cy="225708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50745"/>
                  <a:gd name="connsiteY0" fmla="*/ 187960 h 306633"/>
                  <a:gd name="connsiteX1" fmla="*/ 786765 w 2150745"/>
                  <a:gd name="connsiteY1" fmla="*/ 297180 h 306633"/>
                  <a:gd name="connsiteX2" fmla="*/ 2150745 w 2150745"/>
                  <a:gd name="connsiteY2" fmla="*/ 0 h 306633"/>
                  <a:gd name="connsiteX0" fmla="*/ 0 w 1906270"/>
                  <a:gd name="connsiteY0" fmla="*/ 111760 h 225708"/>
                  <a:gd name="connsiteX1" fmla="*/ 786765 w 1906270"/>
                  <a:gd name="connsiteY1" fmla="*/ 220980 h 225708"/>
                  <a:gd name="connsiteX2" fmla="*/ 1906270 w 1906270"/>
                  <a:gd name="connsiteY2" fmla="*/ 0 h 225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6270" h="225708">
                    <a:moveTo>
                      <a:pt x="0" y="111760"/>
                    </a:moveTo>
                    <a:cubicBezTo>
                      <a:pt x="289560" y="203200"/>
                      <a:pt x="469053" y="239607"/>
                      <a:pt x="786765" y="220980"/>
                    </a:cubicBezTo>
                    <a:cubicBezTo>
                      <a:pt x="1104477" y="202353"/>
                      <a:pt x="1418590" y="137160"/>
                      <a:pt x="19062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247" name="Conector reto 246"/>
              <p:cNvCxnSpPr>
                <a:stCxn id="248" idx="1"/>
                <a:endCxn id="239" idx="1"/>
              </p:cNvCxnSpPr>
              <p:nvPr/>
            </p:nvCxnSpPr>
            <p:spPr>
              <a:xfrm>
                <a:off x="1607820" y="1767839"/>
                <a:ext cx="1897380" cy="1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248" name="Forma livre 247"/>
              <p:cNvSpPr/>
              <p:nvPr/>
            </p:nvSpPr>
            <p:spPr>
              <a:xfrm>
                <a:off x="1242060" y="492476"/>
                <a:ext cx="395374" cy="2179603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76111"/>
                  <a:gd name="connsiteY0" fmla="*/ 0 h 2659380"/>
                  <a:gd name="connsiteX1" fmla="*/ 365760 w 376111"/>
                  <a:gd name="connsiteY1" fmla="*/ 1272540 h 2659380"/>
                  <a:gd name="connsiteX2" fmla="*/ 236220 w 376111"/>
                  <a:gd name="connsiteY2" fmla="*/ 2659380 h 2659380"/>
                  <a:gd name="connsiteX0" fmla="*/ 0 w 376111"/>
                  <a:gd name="connsiteY0" fmla="*/ 0 h 2662203"/>
                  <a:gd name="connsiteX1" fmla="*/ 365760 w 376111"/>
                  <a:gd name="connsiteY1" fmla="*/ 1275363 h 2662203"/>
                  <a:gd name="connsiteX2" fmla="*/ 236220 w 376111"/>
                  <a:gd name="connsiteY2" fmla="*/ 2662203 h 2662203"/>
                  <a:gd name="connsiteX0" fmla="*/ 0 w 395374"/>
                  <a:gd name="connsiteY0" fmla="*/ 0 h 2179603"/>
                  <a:gd name="connsiteX1" fmla="*/ 365760 w 395374"/>
                  <a:gd name="connsiteY1" fmla="*/ 1275363 h 2179603"/>
                  <a:gd name="connsiteX2" fmla="*/ 312420 w 395374"/>
                  <a:gd name="connsiteY2" fmla="*/ 2179603 h 2179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5374" h="2179603">
                    <a:moveTo>
                      <a:pt x="0" y="0"/>
                    </a:moveTo>
                    <a:cubicBezTo>
                      <a:pt x="188595" y="481330"/>
                      <a:pt x="313690" y="912096"/>
                      <a:pt x="365760" y="1275363"/>
                    </a:cubicBezTo>
                    <a:cubicBezTo>
                      <a:pt x="417830" y="1638630"/>
                      <a:pt x="401955" y="1721133"/>
                      <a:pt x="312420" y="2179603"/>
                    </a:cubicBezTo>
                  </a:path>
                </a:pathLst>
              </a:cu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97" name="Grupo 196"/>
            <p:cNvGrpSpPr/>
            <p:nvPr/>
          </p:nvGrpSpPr>
          <p:grpSpPr>
            <a:xfrm>
              <a:off x="2075927" y="1483472"/>
              <a:ext cx="554825" cy="540887"/>
              <a:chOff x="2385310" y="1535082"/>
              <a:chExt cx="554825" cy="540887"/>
            </a:xfrm>
          </p:grpSpPr>
          <p:sp>
            <p:nvSpPr>
              <p:cNvPr id="226" name="Elipse 225"/>
              <p:cNvSpPr/>
              <p:nvPr/>
            </p:nvSpPr>
            <p:spPr>
              <a:xfrm>
                <a:off x="2385310" y="1537345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7" name="Elipse 226"/>
              <p:cNvSpPr/>
              <p:nvPr/>
            </p:nvSpPr>
            <p:spPr>
              <a:xfrm>
                <a:off x="2829777" y="1539092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8" name="Elipse 227"/>
              <p:cNvSpPr/>
              <p:nvPr/>
            </p:nvSpPr>
            <p:spPr>
              <a:xfrm>
                <a:off x="2603500" y="1535082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9" name="Elipse 228"/>
              <p:cNvSpPr/>
              <p:nvPr/>
            </p:nvSpPr>
            <p:spPr>
              <a:xfrm>
                <a:off x="2419888" y="1884856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0" name="Elipse 229"/>
              <p:cNvSpPr/>
              <p:nvPr/>
            </p:nvSpPr>
            <p:spPr>
              <a:xfrm>
                <a:off x="2413066" y="1701696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1" name="Elipse 230"/>
              <p:cNvSpPr/>
              <p:nvPr/>
            </p:nvSpPr>
            <p:spPr>
              <a:xfrm>
                <a:off x="2644899" y="1733522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2" name="Elipse 231"/>
              <p:cNvSpPr/>
              <p:nvPr/>
            </p:nvSpPr>
            <p:spPr>
              <a:xfrm>
                <a:off x="2859056" y="1994890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3" name="Elipse 232"/>
              <p:cNvSpPr/>
              <p:nvPr/>
            </p:nvSpPr>
            <p:spPr>
              <a:xfrm>
                <a:off x="2859055" y="1753237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4" name="Elipse 233"/>
              <p:cNvSpPr/>
              <p:nvPr/>
            </p:nvSpPr>
            <p:spPr>
              <a:xfrm>
                <a:off x="2641565" y="1933709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98" name="Elipse 197"/>
            <p:cNvSpPr/>
            <p:nvPr/>
          </p:nvSpPr>
          <p:spPr>
            <a:xfrm flipV="1">
              <a:off x="2191584" y="2245434"/>
              <a:ext cx="45719" cy="45719"/>
            </a:xfrm>
            <a:prstGeom prst="ellipse">
              <a:avLst/>
            </a:prstGeom>
            <a:solidFill>
              <a:srgbClr val="70AD47">
                <a:lumMod val="75000"/>
              </a:srgbClr>
            </a:solidFill>
            <a:ln w="635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9" name="Elipse 198"/>
            <p:cNvSpPr/>
            <p:nvPr/>
          </p:nvSpPr>
          <p:spPr>
            <a:xfrm flipV="1">
              <a:off x="2159123" y="2389548"/>
              <a:ext cx="45719" cy="45719"/>
            </a:xfrm>
            <a:prstGeom prst="ellipse">
              <a:avLst/>
            </a:prstGeom>
            <a:solidFill>
              <a:srgbClr val="70AD47">
                <a:lumMod val="75000"/>
              </a:srgbClr>
            </a:solidFill>
            <a:ln w="635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0" name="Elipse 199"/>
            <p:cNvSpPr/>
            <p:nvPr/>
          </p:nvSpPr>
          <p:spPr>
            <a:xfrm flipV="1">
              <a:off x="2381472" y="2453315"/>
              <a:ext cx="45719" cy="45719"/>
            </a:xfrm>
            <a:prstGeom prst="ellipse">
              <a:avLst/>
            </a:prstGeom>
            <a:solidFill>
              <a:srgbClr val="70AD47">
                <a:lumMod val="75000"/>
              </a:srgbClr>
            </a:solidFill>
            <a:ln w="635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1" name="Elipse 200"/>
            <p:cNvSpPr/>
            <p:nvPr/>
          </p:nvSpPr>
          <p:spPr>
            <a:xfrm flipV="1">
              <a:off x="2417608" y="2291153"/>
              <a:ext cx="45719" cy="45719"/>
            </a:xfrm>
            <a:prstGeom prst="ellipse">
              <a:avLst/>
            </a:prstGeom>
            <a:solidFill>
              <a:srgbClr val="70AD47">
                <a:lumMod val="75000"/>
              </a:srgbClr>
            </a:solidFill>
            <a:ln w="635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2" name="Forma livre 201"/>
            <p:cNvSpPr/>
            <p:nvPr/>
          </p:nvSpPr>
          <p:spPr>
            <a:xfrm>
              <a:off x="877053" y="2018673"/>
              <a:ext cx="507206" cy="330994"/>
            </a:xfrm>
            <a:custGeom>
              <a:avLst/>
              <a:gdLst>
                <a:gd name="connsiteX0" fmla="*/ 0 w 507206"/>
                <a:gd name="connsiteY0" fmla="*/ 330994 h 330994"/>
                <a:gd name="connsiteX1" fmla="*/ 57150 w 507206"/>
                <a:gd name="connsiteY1" fmla="*/ 30957 h 330994"/>
                <a:gd name="connsiteX2" fmla="*/ 247650 w 507206"/>
                <a:gd name="connsiteY2" fmla="*/ 2382 h 330994"/>
                <a:gd name="connsiteX3" fmla="*/ 507206 w 507206"/>
                <a:gd name="connsiteY3" fmla="*/ 0 h 330994"/>
                <a:gd name="connsiteX4" fmla="*/ 447675 w 507206"/>
                <a:gd name="connsiteY4" fmla="*/ 304800 h 330994"/>
                <a:gd name="connsiteX5" fmla="*/ 240506 w 507206"/>
                <a:gd name="connsiteY5" fmla="*/ 302419 h 330994"/>
                <a:gd name="connsiteX6" fmla="*/ 0 w 507206"/>
                <a:gd name="connsiteY6" fmla="*/ 330994 h 330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7206" h="330994">
                  <a:moveTo>
                    <a:pt x="0" y="330994"/>
                  </a:moveTo>
                  <a:lnTo>
                    <a:pt x="57150" y="30957"/>
                  </a:lnTo>
                  <a:lnTo>
                    <a:pt x="247650" y="2382"/>
                  </a:lnTo>
                  <a:lnTo>
                    <a:pt x="507206" y="0"/>
                  </a:lnTo>
                  <a:lnTo>
                    <a:pt x="447675" y="304800"/>
                  </a:lnTo>
                  <a:lnTo>
                    <a:pt x="240506" y="302419"/>
                  </a:lnTo>
                  <a:lnTo>
                    <a:pt x="0" y="330994"/>
                  </a:lnTo>
                  <a:close/>
                </a:path>
              </a:pathLst>
            </a:custGeom>
            <a:solidFill>
              <a:srgbClr val="70AD47">
                <a:alpha val="63000"/>
              </a:srgbClr>
            </a:solid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3" name="CaixaDeTexto 202"/>
            <p:cNvSpPr txBox="1"/>
            <p:nvPr/>
          </p:nvSpPr>
          <p:spPr>
            <a:xfrm>
              <a:off x="934282" y="2539966"/>
              <a:ext cx="681891" cy="170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Cell / Element</a:t>
              </a:r>
            </a:p>
          </p:txBody>
        </p:sp>
        <p:sp>
          <p:nvSpPr>
            <p:cNvPr id="204" name="CaixaDeTexto 203"/>
            <p:cNvSpPr txBox="1"/>
            <p:nvPr/>
          </p:nvSpPr>
          <p:spPr>
            <a:xfrm>
              <a:off x="180923" y="1336824"/>
              <a:ext cx="383028" cy="170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Border</a:t>
              </a:r>
            </a:p>
          </p:txBody>
        </p:sp>
        <p:sp>
          <p:nvSpPr>
            <p:cNvPr id="205" name="CaixaDeTexto 204"/>
            <p:cNvSpPr txBox="1"/>
            <p:nvPr/>
          </p:nvSpPr>
          <p:spPr>
            <a:xfrm>
              <a:off x="2650112" y="2311031"/>
              <a:ext cx="560730" cy="294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Integration</a:t>
              </a:r>
              <a:b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</a:b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Points</a:t>
              </a:r>
            </a:p>
          </p:txBody>
        </p:sp>
        <p:sp>
          <p:nvSpPr>
            <p:cNvPr id="206" name="CaixaDeTexto 205"/>
            <p:cNvSpPr txBox="1"/>
            <p:nvPr/>
          </p:nvSpPr>
          <p:spPr>
            <a:xfrm>
              <a:off x="2854914" y="1644945"/>
              <a:ext cx="361219" cy="170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Nodes</a:t>
              </a:r>
            </a:p>
          </p:txBody>
        </p:sp>
        <p:sp>
          <p:nvSpPr>
            <p:cNvPr id="207" name="CaixaDeTexto 206"/>
            <p:cNvSpPr txBox="1"/>
            <p:nvPr/>
          </p:nvSpPr>
          <p:spPr>
            <a:xfrm>
              <a:off x="2448361" y="337267"/>
              <a:ext cx="794974" cy="294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Group of </a:t>
              </a:r>
              <a:r>
                <a:rPr lang="en-US" sz="1600" kern="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c</a:t>
              </a: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ells</a:t>
              </a:r>
              <a:b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</a:b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(heterogeneous)</a:t>
              </a:r>
            </a:p>
          </p:txBody>
        </p:sp>
        <p:cxnSp>
          <p:nvCxnSpPr>
            <p:cNvPr id="208" name="Conector de seta reta 207"/>
            <p:cNvCxnSpPr>
              <a:endCxn id="207" idx="1"/>
            </p:cNvCxnSpPr>
            <p:nvPr/>
          </p:nvCxnSpPr>
          <p:spPr>
            <a:xfrm flipV="1">
              <a:off x="2198800" y="484598"/>
              <a:ext cx="249561" cy="114281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09" name="Conector de seta reta 208"/>
            <p:cNvCxnSpPr/>
            <p:nvPr/>
          </p:nvCxnSpPr>
          <p:spPr>
            <a:xfrm flipV="1">
              <a:off x="2630751" y="1726365"/>
              <a:ext cx="208583" cy="11002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10" name="Conector de seta reta 209"/>
            <p:cNvCxnSpPr/>
            <p:nvPr/>
          </p:nvCxnSpPr>
          <p:spPr>
            <a:xfrm flipV="1">
              <a:off x="2431768" y="2463162"/>
              <a:ext cx="227944" cy="11002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11" name="Conector de seta reta 210"/>
            <p:cNvCxnSpPr/>
            <p:nvPr/>
          </p:nvCxnSpPr>
          <p:spPr>
            <a:xfrm>
              <a:off x="1165483" y="2196949"/>
              <a:ext cx="73759" cy="332159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12" name="Conector de seta reta 211"/>
            <p:cNvCxnSpPr/>
            <p:nvPr/>
          </p:nvCxnSpPr>
          <p:spPr>
            <a:xfrm flipH="1">
              <a:off x="455225" y="1279358"/>
              <a:ext cx="156498" cy="98913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13" name="Forma livre 212"/>
            <p:cNvSpPr/>
            <p:nvPr/>
          </p:nvSpPr>
          <p:spPr>
            <a:xfrm>
              <a:off x="1037390" y="97322"/>
              <a:ext cx="1430020" cy="1122680"/>
            </a:xfrm>
            <a:custGeom>
              <a:avLst/>
              <a:gdLst>
                <a:gd name="connsiteX0" fmla="*/ 0 w 1430020"/>
                <a:gd name="connsiteY0" fmla="*/ 228600 h 1122680"/>
                <a:gd name="connsiteX1" fmla="*/ 121920 w 1430020"/>
                <a:gd name="connsiteY1" fmla="*/ 558800 h 1122680"/>
                <a:gd name="connsiteX2" fmla="*/ 205740 w 1430020"/>
                <a:gd name="connsiteY2" fmla="*/ 835660 h 1122680"/>
                <a:gd name="connsiteX3" fmla="*/ 276860 w 1430020"/>
                <a:gd name="connsiteY3" fmla="*/ 1122680 h 1122680"/>
                <a:gd name="connsiteX4" fmla="*/ 670560 w 1430020"/>
                <a:gd name="connsiteY4" fmla="*/ 1094740 h 1122680"/>
                <a:gd name="connsiteX5" fmla="*/ 998220 w 1430020"/>
                <a:gd name="connsiteY5" fmla="*/ 1033780 h 1122680"/>
                <a:gd name="connsiteX6" fmla="*/ 1430020 w 1430020"/>
                <a:gd name="connsiteY6" fmla="*/ 927100 h 1122680"/>
                <a:gd name="connsiteX7" fmla="*/ 1341120 w 1430020"/>
                <a:gd name="connsiteY7" fmla="*/ 632460 h 1122680"/>
                <a:gd name="connsiteX8" fmla="*/ 1247140 w 1430020"/>
                <a:gd name="connsiteY8" fmla="*/ 337820 h 1122680"/>
                <a:gd name="connsiteX9" fmla="*/ 1122680 w 1430020"/>
                <a:gd name="connsiteY9" fmla="*/ 0 h 1122680"/>
                <a:gd name="connsiteX10" fmla="*/ 698500 w 1430020"/>
                <a:gd name="connsiteY10" fmla="*/ 114300 h 1122680"/>
                <a:gd name="connsiteX11" fmla="*/ 698500 w 1430020"/>
                <a:gd name="connsiteY11" fmla="*/ 111760 h 1122680"/>
                <a:gd name="connsiteX12" fmla="*/ 375920 w 1430020"/>
                <a:gd name="connsiteY12" fmla="*/ 182880 h 1122680"/>
                <a:gd name="connsiteX13" fmla="*/ 0 w 1430020"/>
                <a:gd name="connsiteY13" fmla="*/ 228600 h 1122680"/>
                <a:gd name="connsiteX0" fmla="*/ 0 w 1430020"/>
                <a:gd name="connsiteY0" fmla="*/ 228600 h 1122680"/>
                <a:gd name="connsiteX1" fmla="*/ 121920 w 1430020"/>
                <a:gd name="connsiteY1" fmla="*/ 558800 h 1122680"/>
                <a:gd name="connsiteX2" fmla="*/ 205740 w 1430020"/>
                <a:gd name="connsiteY2" fmla="*/ 835660 h 1122680"/>
                <a:gd name="connsiteX3" fmla="*/ 276860 w 1430020"/>
                <a:gd name="connsiteY3" fmla="*/ 1122680 h 1122680"/>
                <a:gd name="connsiteX4" fmla="*/ 670560 w 1430020"/>
                <a:gd name="connsiteY4" fmla="*/ 1094740 h 1122680"/>
                <a:gd name="connsiteX5" fmla="*/ 998220 w 1430020"/>
                <a:gd name="connsiteY5" fmla="*/ 1033780 h 1122680"/>
                <a:gd name="connsiteX6" fmla="*/ 1430020 w 1430020"/>
                <a:gd name="connsiteY6" fmla="*/ 927100 h 1122680"/>
                <a:gd name="connsiteX7" fmla="*/ 1341120 w 1430020"/>
                <a:gd name="connsiteY7" fmla="*/ 632460 h 1122680"/>
                <a:gd name="connsiteX8" fmla="*/ 1247140 w 1430020"/>
                <a:gd name="connsiteY8" fmla="*/ 337820 h 1122680"/>
                <a:gd name="connsiteX9" fmla="*/ 1122680 w 1430020"/>
                <a:gd name="connsiteY9" fmla="*/ 0 h 1122680"/>
                <a:gd name="connsiteX10" fmla="*/ 698500 w 1430020"/>
                <a:gd name="connsiteY10" fmla="*/ 114300 h 1122680"/>
                <a:gd name="connsiteX11" fmla="*/ 698500 w 1430020"/>
                <a:gd name="connsiteY11" fmla="*/ 111760 h 1122680"/>
                <a:gd name="connsiteX12" fmla="*/ 375920 w 1430020"/>
                <a:gd name="connsiteY12" fmla="*/ 182880 h 1122680"/>
                <a:gd name="connsiteX13" fmla="*/ 248485 w 1430020"/>
                <a:gd name="connsiteY13" fmla="*/ 197953 h 1122680"/>
                <a:gd name="connsiteX14" fmla="*/ 0 w 1430020"/>
                <a:gd name="connsiteY14" fmla="*/ 228600 h 1122680"/>
                <a:gd name="connsiteX0" fmla="*/ 0 w 1430020"/>
                <a:gd name="connsiteY0" fmla="*/ 228600 h 1122680"/>
                <a:gd name="connsiteX1" fmla="*/ 121920 w 1430020"/>
                <a:gd name="connsiteY1" fmla="*/ 558800 h 1122680"/>
                <a:gd name="connsiteX2" fmla="*/ 205740 w 1430020"/>
                <a:gd name="connsiteY2" fmla="*/ 835660 h 1122680"/>
                <a:gd name="connsiteX3" fmla="*/ 276860 w 1430020"/>
                <a:gd name="connsiteY3" fmla="*/ 1122680 h 1122680"/>
                <a:gd name="connsiteX4" fmla="*/ 670560 w 1430020"/>
                <a:gd name="connsiteY4" fmla="*/ 1094740 h 1122680"/>
                <a:gd name="connsiteX5" fmla="*/ 998220 w 1430020"/>
                <a:gd name="connsiteY5" fmla="*/ 1033780 h 1122680"/>
                <a:gd name="connsiteX6" fmla="*/ 1430020 w 1430020"/>
                <a:gd name="connsiteY6" fmla="*/ 927100 h 1122680"/>
                <a:gd name="connsiteX7" fmla="*/ 1341120 w 1430020"/>
                <a:gd name="connsiteY7" fmla="*/ 632460 h 1122680"/>
                <a:gd name="connsiteX8" fmla="*/ 1247140 w 1430020"/>
                <a:gd name="connsiteY8" fmla="*/ 337820 h 1122680"/>
                <a:gd name="connsiteX9" fmla="*/ 1122680 w 1430020"/>
                <a:gd name="connsiteY9" fmla="*/ 0 h 1122680"/>
                <a:gd name="connsiteX10" fmla="*/ 698500 w 1430020"/>
                <a:gd name="connsiteY10" fmla="*/ 114300 h 1122680"/>
                <a:gd name="connsiteX11" fmla="*/ 698500 w 1430020"/>
                <a:gd name="connsiteY11" fmla="*/ 111760 h 1122680"/>
                <a:gd name="connsiteX12" fmla="*/ 375920 w 1430020"/>
                <a:gd name="connsiteY12" fmla="*/ 182880 h 1122680"/>
                <a:gd name="connsiteX13" fmla="*/ 191335 w 1430020"/>
                <a:gd name="connsiteY13" fmla="*/ 219385 h 1122680"/>
                <a:gd name="connsiteX14" fmla="*/ 0 w 1430020"/>
                <a:gd name="connsiteY14" fmla="*/ 228600 h 1122680"/>
                <a:gd name="connsiteX0" fmla="*/ 0 w 1430020"/>
                <a:gd name="connsiteY0" fmla="*/ 228600 h 1122680"/>
                <a:gd name="connsiteX1" fmla="*/ 121920 w 1430020"/>
                <a:gd name="connsiteY1" fmla="*/ 558800 h 1122680"/>
                <a:gd name="connsiteX2" fmla="*/ 205740 w 1430020"/>
                <a:gd name="connsiteY2" fmla="*/ 835660 h 1122680"/>
                <a:gd name="connsiteX3" fmla="*/ 276860 w 1430020"/>
                <a:gd name="connsiteY3" fmla="*/ 1122680 h 1122680"/>
                <a:gd name="connsiteX4" fmla="*/ 670560 w 1430020"/>
                <a:gd name="connsiteY4" fmla="*/ 1094740 h 1122680"/>
                <a:gd name="connsiteX5" fmla="*/ 998220 w 1430020"/>
                <a:gd name="connsiteY5" fmla="*/ 1033780 h 1122680"/>
                <a:gd name="connsiteX6" fmla="*/ 1430020 w 1430020"/>
                <a:gd name="connsiteY6" fmla="*/ 927100 h 1122680"/>
                <a:gd name="connsiteX7" fmla="*/ 1341120 w 1430020"/>
                <a:gd name="connsiteY7" fmla="*/ 632460 h 1122680"/>
                <a:gd name="connsiteX8" fmla="*/ 1247140 w 1430020"/>
                <a:gd name="connsiteY8" fmla="*/ 337820 h 1122680"/>
                <a:gd name="connsiteX9" fmla="*/ 1122680 w 1430020"/>
                <a:gd name="connsiteY9" fmla="*/ 0 h 1122680"/>
                <a:gd name="connsiteX10" fmla="*/ 698500 w 1430020"/>
                <a:gd name="connsiteY10" fmla="*/ 114300 h 1122680"/>
                <a:gd name="connsiteX11" fmla="*/ 698500 w 1430020"/>
                <a:gd name="connsiteY11" fmla="*/ 111760 h 1122680"/>
                <a:gd name="connsiteX12" fmla="*/ 375920 w 1430020"/>
                <a:gd name="connsiteY12" fmla="*/ 182880 h 1122680"/>
                <a:gd name="connsiteX13" fmla="*/ 191335 w 1430020"/>
                <a:gd name="connsiteY13" fmla="*/ 212241 h 1122680"/>
                <a:gd name="connsiteX14" fmla="*/ 0 w 1430020"/>
                <a:gd name="connsiteY14" fmla="*/ 228600 h 1122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0020" h="1122680">
                  <a:moveTo>
                    <a:pt x="0" y="228600"/>
                  </a:moveTo>
                  <a:lnTo>
                    <a:pt x="121920" y="558800"/>
                  </a:lnTo>
                  <a:lnTo>
                    <a:pt x="205740" y="835660"/>
                  </a:lnTo>
                  <a:lnTo>
                    <a:pt x="276860" y="1122680"/>
                  </a:lnTo>
                  <a:lnTo>
                    <a:pt x="670560" y="1094740"/>
                  </a:lnTo>
                  <a:lnTo>
                    <a:pt x="998220" y="1033780"/>
                  </a:lnTo>
                  <a:lnTo>
                    <a:pt x="1430020" y="927100"/>
                  </a:lnTo>
                  <a:lnTo>
                    <a:pt x="1341120" y="632460"/>
                  </a:lnTo>
                  <a:lnTo>
                    <a:pt x="1247140" y="337820"/>
                  </a:lnTo>
                  <a:lnTo>
                    <a:pt x="1122680" y="0"/>
                  </a:lnTo>
                  <a:lnTo>
                    <a:pt x="698500" y="114300"/>
                  </a:lnTo>
                  <a:lnTo>
                    <a:pt x="698500" y="111760"/>
                  </a:lnTo>
                  <a:lnTo>
                    <a:pt x="375920" y="182880"/>
                  </a:lnTo>
                  <a:lnTo>
                    <a:pt x="191335" y="212241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FF0000">
                <a:alpha val="34000"/>
              </a:srgbClr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4" name="Forma livre 213"/>
            <p:cNvSpPr/>
            <p:nvPr/>
          </p:nvSpPr>
          <p:spPr>
            <a:xfrm>
              <a:off x="1377950" y="1794933"/>
              <a:ext cx="421217" cy="224367"/>
            </a:xfrm>
            <a:custGeom>
              <a:avLst/>
              <a:gdLst>
                <a:gd name="connsiteX0" fmla="*/ 0 w 421217"/>
                <a:gd name="connsiteY0" fmla="*/ 224367 h 224367"/>
                <a:gd name="connsiteX1" fmla="*/ 247650 w 421217"/>
                <a:gd name="connsiteY1" fmla="*/ 120650 h 224367"/>
                <a:gd name="connsiteX2" fmla="*/ 421217 w 421217"/>
                <a:gd name="connsiteY2" fmla="*/ 0 h 2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217" h="224367">
                  <a:moveTo>
                    <a:pt x="0" y="224367"/>
                  </a:moveTo>
                  <a:cubicBezTo>
                    <a:pt x="88723" y="191205"/>
                    <a:pt x="177447" y="158044"/>
                    <a:pt x="247650" y="120650"/>
                  </a:cubicBezTo>
                  <a:cubicBezTo>
                    <a:pt x="317853" y="83255"/>
                    <a:pt x="369535" y="41627"/>
                    <a:pt x="421217" y="0"/>
                  </a:cubicBezTo>
                </a:path>
              </a:pathLst>
            </a:cu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5" name="Forma livre 214"/>
            <p:cNvSpPr/>
            <p:nvPr/>
          </p:nvSpPr>
          <p:spPr>
            <a:xfrm>
              <a:off x="1324311" y="2062464"/>
              <a:ext cx="459317" cy="262467"/>
            </a:xfrm>
            <a:custGeom>
              <a:avLst/>
              <a:gdLst>
                <a:gd name="connsiteX0" fmla="*/ 0 w 421217"/>
                <a:gd name="connsiteY0" fmla="*/ 224367 h 224367"/>
                <a:gd name="connsiteX1" fmla="*/ 247650 w 421217"/>
                <a:gd name="connsiteY1" fmla="*/ 120650 h 224367"/>
                <a:gd name="connsiteX2" fmla="*/ 421217 w 421217"/>
                <a:gd name="connsiteY2" fmla="*/ 0 h 224367"/>
                <a:gd name="connsiteX0" fmla="*/ 0 w 459317"/>
                <a:gd name="connsiteY0" fmla="*/ 262467 h 262467"/>
                <a:gd name="connsiteX1" fmla="*/ 247650 w 459317"/>
                <a:gd name="connsiteY1" fmla="*/ 158750 h 262467"/>
                <a:gd name="connsiteX2" fmla="*/ 459317 w 459317"/>
                <a:gd name="connsiteY2" fmla="*/ 0 h 262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9317" h="262467">
                  <a:moveTo>
                    <a:pt x="0" y="262467"/>
                  </a:moveTo>
                  <a:cubicBezTo>
                    <a:pt x="88723" y="229305"/>
                    <a:pt x="171097" y="202495"/>
                    <a:pt x="247650" y="158750"/>
                  </a:cubicBezTo>
                  <a:cubicBezTo>
                    <a:pt x="324203" y="115005"/>
                    <a:pt x="407635" y="41627"/>
                    <a:pt x="459317" y="0"/>
                  </a:cubicBezTo>
                </a:path>
              </a:pathLst>
            </a:cu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6" name="Forma livre 215"/>
            <p:cNvSpPr/>
            <p:nvPr/>
          </p:nvSpPr>
          <p:spPr>
            <a:xfrm>
              <a:off x="1322070" y="2068830"/>
              <a:ext cx="457200" cy="306705"/>
            </a:xfrm>
            <a:custGeom>
              <a:avLst/>
              <a:gdLst>
                <a:gd name="connsiteX0" fmla="*/ 0 w 462915"/>
                <a:gd name="connsiteY0" fmla="*/ 262890 h 310515"/>
                <a:gd name="connsiteX1" fmla="*/ 140970 w 462915"/>
                <a:gd name="connsiteY1" fmla="*/ 276225 h 310515"/>
                <a:gd name="connsiteX2" fmla="*/ 262890 w 462915"/>
                <a:gd name="connsiteY2" fmla="*/ 291465 h 310515"/>
                <a:gd name="connsiteX3" fmla="*/ 407670 w 462915"/>
                <a:gd name="connsiteY3" fmla="*/ 310515 h 310515"/>
                <a:gd name="connsiteX4" fmla="*/ 462915 w 462915"/>
                <a:gd name="connsiteY4" fmla="*/ 0 h 310515"/>
                <a:gd name="connsiteX5" fmla="*/ 360045 w 462915"/>
                <a:gd name="connsiteY5" fmla="*/ 76200 h 310515"/>
                <a:gd name="connsiteX6" fmla="*/ 272415 w 462915"/>
                <a:gd name="connsiteY6" fmla="*/ 140970 h 310515"/>
                <a:gd name="connsiteX7" fmla="*/ 188595 w 462915"/>
                <a:gd name="connsiteY7" fmla="*/ 190500 h 310515"/>
                <a:gd name="connsiteX8" fmla="*/ 0 w 462915"/>
                <a:gd name="connsiteY8" fmla="*/ 262890 h 310515"/>
                <a:gd name="connsiteX0" fmla="*/ 0 w 455295"/>
                <a:gd name="connsiteY0" fmla="*/ 251460 h 310515"/>
                <a:gd name="connsiteX1" fmla="*/ 133350 w 455295"/>
                <a:gd name="connsiteY1" fmla="*/ 276225 h 310515"/>
                <a:gd name="connsiteX2" fmla="*/ 255270 w 455295"/>
                <a:gd name="connsiteY2" fmla="*/ 291465 h 310515"/>
                <a:gd name="connsiteX3" fmla="*/ 400050 w 455295"/>
                <a:gd name="connsiteY3" fmla="*/ 310515 h 310515"/>
                <a:gd name="connsiteX4" fmla="*/ 455295 w 455295"/>
                <a:gd name="connsiteY4" fmla="*/ 0 h 310515"/>
                <a:gd name="connsiteX5" fmla="*/ 352425 w 455295"/>
                <a:gd name="connsiteY5" fmla="*/ 76200 h 310515"/>
                <a:gd name="connsiteX6" fmla="*/ 264795 w 455295"/>
                <a:gd name="connsiteY6" fmla="*/ 140970 h 310515"/>
                <a:gd name="connsiteX7" fmla="*/ 180975 w 455295"/>
                <a:gd name="connsiteY7" fmla="*/ 190500 h 310515"/>
                <a:gd name="connsiteX8" fmla="*/ 0 w 455295"/>
                <a:gd name="connsiteY8" fmla="*/ 251460 h 310515"/>
                <a:gd name="connsiteX0" fmla="*/ 0 w 461010"/>
                <a:gd name="connsiteY0" fmla="*/ 257175 h 310515"/>
                <a:gd name="connsiteX1" fmla="*/ 139065 w 461010"/>
                <a:gd name="connsiteY1" fmla="*/ 276225 h 310515"/>
                <a:gd name="connsiteX2" fmla="*/ 260985 w 461010"/>
                <a:gd name="connsiteY2" fmla="*/ 291465 h 310515"/>
                <a:gd name="connsiteX3" fmla="*/ 405765 w 461010"/>
                <a:gd name="connsiteY3" fmla="*/ 310515 h 310515"/>
                <a:gd name="connsiteX4" fmla="*/ 461010 w 461010"/>
                <a:gd name="connsiteY4" fmla="*/ 0 h 310515"/>
                <a:gd name="connsiteX5" fmla="*/ 358140 w 461010"/>
                <a:gd name="connsiteY5" fmla="*/ 76200 h 310515"/>
                <a:gd name="connsiteX6" fmla="*/ 270510 w 461010"/>
                <a:gd name="connsiteY6" fmla="*/ 140970 h 310515"/>
                <a:gd name="connsiteX7" fmla="*/ 186690 w 461010"/>
                <a:gd name="connsiteY7" fmla="*/ 190500 h 310515"/>
                <a:gd name="connsiteX8" fmla="*/ 0 w 461010"/>
                <a:gd name="connsiteY8" fmla="*/ 257175 h 310515"/>
                <a:gd name="connsiteX0" fmla="*/ 0 w 457200"/>
                <a:gd name="connsiteY0" fmla="*/ 253365 h 306705"/>
                <a:gd name="connsiteX1" fmla="*/ 139065 w 457200"/>
                <a:gd name="connsiteY1" fmla="*/ 272415 h 306705"/>
                <a:gd name="connsiteX2" fmla="*/ 260985 w 457200"/>
                <a:gd name="connsiteY2" fmla="*/ 287655 h 306705"/>
                <a:gd name="connsiteX3" fmla="*/ 405765 w 457200"/>
                <a:gd name="connsiteY3" fmla="*/ 306705 h 306705"/>
                <a:gd name="connsiteX4" fmla="*/ 457200 w 457200"/>
                <a:gd name="connsiteY4" fmla="*/ 0 h 306705"/>
                <a:gd name="connsiteX5" fmla="*/ 358140 w 457200"/>
                <a:gd name="connsiteY5" fmla="*/ 72390 h 306705"/>
                <a:gd name="connsiteX6" fmla="*/ 270510 w 457200"/>
                <a:gd name="connsiteY6" fmla="*/ 137160 h 306705"/>
                <a:gd name="connsiteX7" fmla="*/ 186690 w 457200"/>
                <a:gd name="connsiteY7" fmla="*/ 186690 h 306705"/>
                <a:gd name="connsiteX8" fmla="*/ 0 w 457200"/>
                <a:gd name="connsiteY8" fmla="*/ 253365 h 306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7200" h="306705">
                  <a:moveTo>
                    <a:pt x="0" y="253365"/>
                  </a:moveTo>
                  <a:lnTo>
                    <a:pt x="139065" y="272415"/>
                  </a:lnTo>
                  <a:lnTo>
                    <a:pt x="260985" y="287655"/>
                  </a:lnTo>
                  <a:lnTo>
                    <a:pt x="405765" y="306705"/>
                  </a:lnTo>
                  <a:lnTo>
                    <a:pt x="457200" y="0"/>
                  </a:lnTo>
                  <a:lnTo>
                    <a:pt x="358140" y="72390"/>
                  </a:lnTo>
                  <a:lnTo>
                    <a:pt x="270510" y="137160"/>
                  </a:lnTo>
                  <a:lnTo>
                    <a:pt x="186690" y="186690"/>
                  </a:lnTo>
                  <a:lnTo>
                    <a:pt x="0" y="253365"/>
                  </a:lnTo>
                  <a:close/>
                </a:path>
              </a:pathLst>
            </a:custGeom>
            <a:solidFill>
              <a:srgbClr val="70AD47">
                <a:alpha val="63000"/>
              </a:srgbClr>
            </a:solid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17" name="Conector de seta reta 216"/>
            <p:cNvCxnSpPr/>
            <p:nvPr/>
          </p:nvCxnSpPr>
          <p:spPr>
            <a:xfrm flipH="1">
              <a:off x="1493872" y="2264802"/>
              <a:ext cx="197942" cy="247208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18" name="Forma livre 217"/>
            <p:cNvSpPr/>
            <p:nvPr/>
          </p:nvSpPr>
          <p:spPr>
            <a:xfrm>
              <a:off x="1396481" y="1515382"/>
              <a:ext cx="375497" cy="241512"/>
            </a:xfrm>
            <a:custGeom>
              <a:avLst/>
              <a:gdLst>
                <a:gd name="connsiteX0" fmla="*/ 0 w 421217"/>
                <a:gd name="connsiteY0" fmla="*/ 224367 h 224367"/>
                <a:gd name="connsiteX1" fmla="*/ 247650 w 421217"/>
                <a:gd name="connsiteY1" fmla="*/ 120650 h 224367"/>
                <a:gd name="connsiteX2" fmla="*/ 421217 w 421217"/>
                <a:gd name="connsiteY2" fmla="*/ 0 h 224367"/>
                <a:gd name="connsiteX0" fmla="*/ 0 w 375497"/>
                <a:gd name="connsiteY0" fmla="*/ 241512 h 241512"/>
                <a:gd name="connsiteX1" fmla="*/ 247650 w 375497"/>
                <a:gd name="connsiteY1" fmla="*/ 137795 h 241512"/>
                <a:gd name="connsiteX2" fmla="*/ 375497 w 375497"/>
                <a:gd name="connsiteY2" fmla="*/ 0 h 241512"/>
                <a:gd name="connsiteX0" fmla="*/ 0 w 375497"/>
                <a:gd name="connsiteY0" fmla="*/ 241512 h 241512"/>
                <a:gd name="connsiteX1" fmla="*/ 203835 w 375497"/>
                <a:gd name="connsiteY1" fmla="*/ 137795 h 241512"/>
                <a:gd name="connsiteX2" fmla="*/ 375497 w 375497"/>
                <a:gd name="connsiteY2" fmla="*/ 0 h 241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5497" h="241512">
                  <a:moveTo>
                    <a:pt x="0" y="241512"/>
                  </a:moveTo>
                  <a:cubicBezTo>
                    <a:pt x="88723" y="208350"/>
                    <a:pt x="141252" y="178047"/>
                    <a:pt x="203835" y="137795"/>
                  </a:cubicBezTo>
                  <a:cubicBezTo>
                    <a:pt x="266418" y="97543"/>
                    <a:pt x="323815" y="41627"/>
                    <a:pt x="375497" y="0"/>
                  </a:cubicBezTo>
                </a:path>
              </a:pathLst>
            </a:cu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9" name="Forma livre 218"/>
            <p:cNvSpPr/>
            <p:nvPr/>
          </p:nvSpPr>
          <p:spPr>
            <a:xfrm>
              <a:off x="1370759" y="1192263"/>
              <a:ext cx="342182" cy="321847"/>
            </a:xfrm>
            <a:custGeom>
              <a:avLst/>
              <a:gdLst>
                <a:gd name="connsiteX0" fmla="*/ 0 w 421217"/>
                <a:gd name="connsiteY0" fmla="*/ 224367 h 224367"/>
                <a:gd name="connsiteX1" fmla="*/ 247650 w 421217"/>
                <a:gd name="connsiteY1" fmla="*/ 120650 h 224367"/>
                <a:gd name="connsiteX2" fmla="*/ 421217 w 421217"/>
                <a:gd name="connsiteY2" fmla="*/ 0 h 224367"/>
                <a:gd name="connsiteX0" fmla="*/ 0 w 375497"/>
                <a:gd name="connsiteY0" fmla="*/ 241512 h 241512"/>
                <a:gd name="connsiteX1" fmla="*/ 247650 w 375497"/>
                <a:gd name="connsiteY1" fmla="*/ 137795 h 241512"/>
                <a:gd name="connsiteX2" fmla="*/ 375497 w 375497"/>
                <a:gd name="connsiteY2" fmla="*/ 0 h 241512"/>
                <a:gd name="connsiteX0" fmla="*/ 0 w 375497"/>
                <a:gd name="connsiteY0" fmla="*/ 241512 h 241512"/>
                <a:gd name="connsiteX1" fmla="*/ 203835 w 375497"/>
                <a:gd name="connsiteY1" fmla="*/ 137795 h 241512"/>
                <a:gd name="connsiteX2" fmla="*/ 375497 w 375497"/>
                <a:gd name="connsiteY2" fmla="*/ 0 h 241512"/>
                <a:gd name="connsiteX0" fmla="*/ 0 w 339779"/>
                <a:gd name="connsiteY0" fmla="*/ 329619 h 329619"/>
                <a:gd name="connsiteX1" fmla="*/ 203835 w 339779"/>
                <a:gd name="connsiteY1" fmla="*/ 225902 h 329619"/>
                <a:gd name="connsiteX2" fmla="*/ 339779 w 339779"/>
                <a:gd name="connsiteY2" fmla="*/ 0 h 329619"/>
                <a:gd name="connsiteX0" fmla="*/ 0 w 339779"/>
                <a:gd name="connsiteY0" fmla="*/ 329619 h 329619"/>
                <a:gd name="connsiteX1" fmla="*/ 203835 w 339779"/>
                <a:gd name="connsiteY1" fmla="*/ 228283 h 329619"/>
                <a:gd name="connsiteX2" fmla="*/ 339779 w 339779"/>
                <a:gd name="connsiteY2" fmla="*/ 0 h 329619"/>
                <a:gd name="connsiteX0" fmla="*/ 0 w 339779"/>
                <a:gd name="connsiteY0" fmla="*/ 329619 h 329619"/>
                <a:gd name="connsiteX1" fmla="*/ 339779 w 339779"/>
                <a:gd name="connsiteY1" fmla="*/ 0 h 32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39779" h="329619">
                  <a:moveTo>
                    <a:pt x="0" y="329619"/>
                  </a:moveTo>
                  <a:lnTo>
                    <a:pt x="339779" y="0"/>
                  </a:lnTo>
                </a:path>
              </a:pathLst>
            </a:cu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0" name="Elipse 219"/>
            <p:cNvSpPr/>
            <p:nvPr/>
          </p:nvSpPr>
          <p:spPr>
            <a:xfrm>
              <a:off x="1324311" y="1477188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1" name="Elipse 220"/>
            <p:cNvSpPr/>
            <p:nvPr/>
          </p:nvSpPr>
          <p:spPr>
            <a:xfrm>
              <a:off x="1729101" y="1478629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2" name="Elipse 221"/>
            <p:cNvSpPr/>
            <p:nvPr/>
          </p:nvSpPr>
          <p:spPr>
            <a:xfrm>
              <a:off x="1357723" y="1716354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3" name="Elipse 222"/>
            <p:cNvSpPr/>
            <p:nvPr/>
          </p:nvSpPr>
          <p:spPr>
            <a:xfrm>
              <a:off x="1553969" y="1615497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4" name="Elipse 223"/>
            <p:cNvSpPr/>
            <p:nvPr/>
          </p:nvSpPr>
          <p:spPr>
            <a:xfrm>
              <a:off x="1529135" y="1467629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5" name="Elipse 224"/>
            <p:cNvSpPr/>
            <p:nvPr/>
          </p:nvSpPr>
          <p:spPr>
            <a:xfrm>
              <a:off x="1343719" y="1589688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0" name="Elipse 59"/>
          <p:cNvSpPr>
            <a:spLocks noChangeAspect="1"/>
          </p:cNvSpPr>
          <p:nvPr/>
        </p:nvSpPr>
        <p:spPr>
          <a:xfrm>
            <a:off x="3287321" y="2308447"/>
            <a:ext cx="108000" cy="107999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Elipse 60"/>
          <p:cNvSpPr>
            <a:spLocks noChangeAspect="1"/>
          </p:cNvSpPr>
          <p:nvPr/>
        </p:nvSpPr>
        <p:spPr>
          <a:xfrm>
            <a:off x="4214466" y="2404223"/>
            <a:ext cx="108000" cy="107999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Elipse 61"/>
          <p:cNvSpPr>
            <a:spLocks noChangeAspect="1"/>
          </p:cNvSpPr>
          <p:nvPr/>
        </p:nvSpPr>
        <p:spPr>
          <a:xfrm>
            <a:off x="3776662" y="2381477"/>
            <a:ext cx="108000" cy="107999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Elipse 62"/>
          <p:cNvSpPr>
            <a:spLocks noChangeAspect="1"/>
          </p:cNvSpPr>
          <p:nvPr/>
        </p:nvSpPr>
        <p:spPr>
          <a:xfrm>
            <a:off x="3450286" y="2918808"/>
            <a:ext cx="108000" cy="107999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Elipse 63"/>
          <p:cNvSpPr>
            <a:spLocks noChangeAspect="1"/>
          </p:cNvSpPr>
          <p:nvPr/>
        </p:nvSpPr>
        <p:spPr>
          <a:xfrm>
            <a:off x="3367632" y="2586628"/>
            <a:ext cx="108000" cy="107999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Elipse 64"/>
          <p:cNvSpPr>
            <a:spLocks noChangeAspect="1"/>
          </p:cNvSpPr>
          <p:nvPr/>
        </p:nvSpPr>
        <p:spPr>
          <a:xfrm>
            <a:off x="3848567" y="2647849"/>
            <a:ext cx="108000" cy="107999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Elipse 65"/>
          <p:cNvSpPr>
            <a:spLocks noChangeAspect="1"/>
          </p:cNvSpPr>
          <p:nvPr/>
        </p:nvSpPr>
        <p:spPr>
          <a:xfrm>
            <a:off x="4347649" y="2967326"/>
            <a:ext cx="108000" cy="107999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Elipse 66"/>
          <p:cNvSpPr>
            <a:spLocks noChangeAspect="1"/>
          </p:cNvSpPr>
          <p:nvPr/>
        </p:nvSpPr>
        <p:spPr>
          <a:xfrm>
            <a:off x="4279845" y="2660728"/>
            <a:ext cx="108000" cy="107999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Elipse 67"/>
          <p:cNvSpPr>
            <a:spLocks noChangeAspect="1"/>
          </p:cNvSpPr>
          <p:nvPr/>
        </p:nvSpPr>
        <p:spPr>
          <a:xfrm>
            <a:off x="3920879" y="2971522"/>
            <a:ext cx="108000" cy="107999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Elipse 68"/>
          <p:cNvSpPr>
            <a:spLocks noChangeAspect="1"/>
          </p:cNvSpPr>
          <p:nvPr/>
        </p:nvSpPr>
        <p:spPr>
          <a:xfrm>
            <a:off x="3546255" y="2345968"/>
            <a:ext cx="108000" cy="107999"/>
          </a:xfrm>
          <a:prstGeom prst="ellipse">
            <a:avLst/>
          </a:prstGeom>
          <a:solidFill>
            <a:schemeClr val="bg2">
              <a:lumMod val="75000"/>
            </a:schemeClr>
          </a:solidFill>
          <a:ln w="6350" cap="flat" cmpd="sng" algn="ctr">
            <a:solidFill>
              <a:schemeClr val="bg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Elipse 69"/>
          <p:cNvSpPr>
            <a:spLocks noChangeAspect="1"/>
          </p:cNvSpPr>
          <p:nvPr/>
        </p:nvSpPr>
        <p:spPr>
          <a:xfrm>
            <a:off x="4169426" y="2980868"/>
            <a:ext cx="108000" cy="107999"/>
          </a:xfrm>
          <a:prstGeom prst="ellipse">
            <a:avLst/>
          </a:prstGeom>
          <a:solidFill>
            <a:schemeClr val="bg2">
              <a:lumMod val="75000"/>
            </a:schemeClr>
          </a:solidFill>
          <a:ln w="6350" cap="flat" cmpd="sng" algn="ctr">
            <a:solidFill>
              <a:schemeClr val="bg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Elipse 70"/>
          <p:cNvSpPr>
            <a:spLocks noChangeAspect="1"/>
          </p:cNvSpPr>
          <p:nvPr/>
        </p:nvSpPr>
        <p:spPr>
          <a:xfrm>
            <a:off x="3664567" y="2701848"/>
            <a:ext cx="108000" cy="107999"/>
          </a:xfrm>
          <a:prstGeom prst="ellipse">
            <a:avLst/>
          </a:prstGeom>
          <a:solidFill>
            <a:schemeClr val="bg2">
              <a:lumMod val="75000"/>
            </a:schemeClr>
          </a:solidFill>
          <a:ln w="6350" cap="flat" cmpd="sng" algn="ctr">
            <a:solidFill>
              <a:schemeClr val="bg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9" b="0" i="0" u="none" strike="noStrike" kern="0" cap="none" spc="0" normalizeH="0" baseline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2" name="Conector de seta reta 71"/>
          <p:cNvCxnSpPr/>
          <p:nvPr/>
        </p:nvCxnSpPr>
        <p:spPr>
          <a:xfrm flipH="1" flipV="1">
            <a:off x="3482358" y="1784732"/>
            <a:ext cx="111622" cy="540851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4" name="CaixaDeTexto 73"/>
          <p:cNvSpPr txBox="1"/>
          <p:nvPr/>
        </p:nvSpPr>
        <p:spPr>
          <a:xfrm>
            <a:off x="3127964" y="1249123"/>
            <a:ext cx="716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Ghost</a:t>
            </a:r>
            <a:b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</a:b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Nodes</a:t>
            </a:r>
          </a:p>
        </p:txBody>
      </p:sp>
    </p:spTree>
    <p:extLst>
      <p:ext uri="{BB962C8B-B14F-4D97-AF65-F5344CB8AC3E}">
        <p14:creationId xmlns:p14="http://schemas.microsoft.com/office/powerpoint/2010/main" val="305090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/>
              <a:t>associated to a Mesh</a:t>
            </a:r>
            <a:endParaRPr lang="en-US" noProof="0" dirty="0"/>
          </a:p>
        </p:txBody>
      </p:sp>
      <p:graphicFrame>
        <p:nvGraphicFramePr>
          <p:cNvPr id="260" name="Tabela 2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153501"/>
              </p:ext>
            </p:extLst>
          </p:nvPr>
        </p:nvGraphicFramePr>
        <p:xfrm>
          <a:off x="4095828" y="1548386"/>
          <a:ext cx="2283388" cy="1293710"/>
        </p:xfrm>
        <a:graphic>
          <a:graphicData uri="http://schemas.openxmlformats.org/drawingml/2006/table">
            <a:tbl>
              <a:tblPr bandRow="1"/>
              <a:tblGrid>
                <a:gridCol w="322108"/>
                <a:gridCol w="1127077"/>
                <a:gridCol w="466599"/>
                <a:gridCol w="367604"/>
              </a:tblGrid>
              <a:tr h="3622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Id</a:t>
                      </a:r>
                      <a:endParaRPr lang="pt-BR" sz="1600" dirty="0"/>
                    </a:p>
                  </a:txBody>
                  <a:tcPr marL="62344" marR="62344" marT="62344" marB="62344">
                    <a:lnL w="12700" cmpd="sng">
                      <a:solidFill>
                        <a:sysClr val="windowText" lastClr="000000"/>
                      </a:solidFill>
                      <a:prstDash val="soli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u</a:t>
                      </a:r>
                      <a:endParaRPr lang="pt-BR" sz="1600" dirty="0"/>
                    </a:p>
                  </a:txBody>
                  <a:tcPr marL="62344" marR="62344" marT="62344" marB="62344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T</a:t>
                      </a:r>
                      <a:endParaRPr lang="pt-BR" sz="1600" dirty="0"/>
                    </a:p>
                  </a:txBody>
                  <a:tcPr marL="62344" marR="62344" marT="62344" marB="62344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q</a:t>
                      </a:r>
                      <a:endParaRPr lang="pt-BR" sz="1600" dirty="0"/>
                    </a:p>
                  </a:txBody>
                  <a:tcPr marL="62344" marR="62344" marT="62344" marB="62344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  <a:prstDash val="soli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</a:tr>
              <a:tr h="791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1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1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1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0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5</a:t>
                      </a:r>
                      <a:endParaRPr lang="pt-BR" sz="1600" dirty="0"/>
                    </a:p>
                  </a:txBody>
                  <a:tcPr marL="62344" marR="62344" marT="62344" marB="62344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{0.02, 0.01}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2344" marR="62344" marT="62344" marB="62344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130</a:t>
                      </a:r>
                      <a:endParaRPr lang="pt-BR" sz="1600" dirty="0"/>
                    </a:p>
                  </a:txBody>
                  <a:tcPr marL="62344" marR="62344" marT="62344" marB="62344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27</a:t>
                      </a:r>
                      <a:endParaRPr lang="pt-BR" sz="1600" dirty="0"/>
                    </a:p>
                  </a:txBody>
                  <a:tcPr marL="62344" marR="62344" marT="62344" marB="62344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1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44" marR="62344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6" name="Grupo 265"/>
          <p:cNvGrpSpPr/>
          <p:nvPr/>
        </p:nvGrpSpPr>
        <p:grpSpPr>
          <a:xfrm>
            <a:off x="1607382" y="1023116"/>
            <a:ext cx="1868396" cy="1733361"/>
            <a:chOff x="482289" y="371949"/>
            <a:chExt cx="1078891" cy="1000916"/>
          </a:xfrm>
        </p:grpSpPr>
        <p:sp>
          <p:nvSpPr>
            <p:cNvPr id="285" name="Triângulo isósceles 284"/>
            <p:cNvSpPr/>
            <p:nvPr/>
          </p:nvSpPr>
          <p:spPr>
            <a:xfrm>
              <a:off x="507724" y="388998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6" name="Triângulo isósceles 285"/>
            <p:cNvSpPr/>
            <p:nvPr/>
          </p:nvSpPr>
          <p:spPr>
            <a:xfrm>
              <a:off x="770420" y="863881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7" name="Triângulo isósceles 286"/>
            <p:cNvSpPr/>
            <p:nvPr/>
          </p:nvSpPr>
          <p:spPr>
            <a:xfrm>
              <a:off x="1025542" y="388999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8" name="Triângulo isósceles 287"/>
            <p:cNvSpPr/>
            <p:nvPr/>
          </p:nvSpPr>
          <p:spPr>
            <a:xfrm rot="10800000">
              <a:off x="511511" y="863881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9" name="Triângulo isósceles 288"/>
            <p:cNvSpPr/>
            <p:nvPr/>
          </p:nvSpPr>
          <p:spPr>
            <a:xfrm rot="10800000">
              <a:off x="766631" y="406048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0" name="Triângulo isósceles 289"/>
            <p:cNvSpPr/>
            <p:nvPr/>
          </p:nvSpPr>
          <p:spPr>
            <a:xfrm rot="10800000">
              <a:off x="1025541" y="863881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1" name="Elipse 290"/>
            <p:cNvSpPr/>
            <p:nvPr/>
          </p:nvSpPr>
          <p:spPr>
            <a:xfrm>
              <a:off x="977430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2" name="Elipse 291"/>
            <p:cNvSpPr/>
            <p:nvPr/>
          </p:nvSpPr>
          <p:spPr>
            <a:xfrm>
              <a:off x="1480101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3" name="Elipse 292"/>
            <p:cNvSpPr/>
            <p:nvPr/>
          </p:nvSpPr>
          <p:spPr>
            <a:xfrm>
              <a:off x="722302" y="373018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4" name="Elipse 293"/>
            <p:cNvSpPr/>
            <p:nvPr/>
          </p:nvSpPr>
          <p:spPr>
            <a:xfrm>
              <a:off x="482289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5" name="Elipse 294"/>
            <p:cNvSpPr/>
            <p:nvPr/>
          </p:nvSpPr>
          <p:spPr>
            <a:xfrm>
              <a:off x="726094" y="1291786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6" name="Elipse 295"/>
            <p:cNvSpPr/>
            <p:nvPr/>
          </p:nvSpPr>
          <p:spPr>
            <a:xfrm>
              <a:off x="1234402" y="1291786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7" name="Elipse 296"/>
            <p:cNvSpPr/>
            <p:nvPr/>
          </p:nvSpPr>
          <p:spPr>
            <a:xfrm>
              <a:off x="1237244" y="371949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67" name="CaixaDeTexto 266"/>
          <p:cNvSpPr txBox="1"/>
          <p:nvPr/>
        </p:nvSpPr>
        <p:spPr>
          <a:xfrm>
            <a:off x="1726463" y="82552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1</a:t>
            </a:r>
          </a:p>
        </p:txBody>
      </p:sp>
      <p:sp>
        <p:nvSpPr>
          <p:cNvPr id="268" name="CaixaDeTexto 267"/>
          <p:cNvSpPr txBox="1"/>
          <p:nvPr/>
        </p:nvSpPr>
        <p:spPr>
          <a:xfrm>
            <a:off x="3034081" y="82552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2</a:t>
            </a:r>
          </a:p>
        </p:txBody>
      </p:sp>
      <p:sp>
        <p:nvSpPr>
          <p:cNvPr id="269" name="CaixaDeTexto 268"/>
          <p:cNvSpPr txBox="1"/>
          <p:nvPr/>
        </p:nvSpPr>
        <p:spPr>
          <a:xfrm>
            <a:off x="1440557" y="1488689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3</a:t>
            </a:r>
          </a:p>
        </p:txBody>
      </p:sp>
      <p:sp>
        <p:nvSpPr>
          <p:cNvPr id="270" name="CaixaDeTexto 269"/>
          <p:cNvSpPr txBox="1"/>
          <p:nvPr/>
        </p:nvSpPr>
        <p:spPr>
          <a:xfrm>
            <a:off x="2413861" y="1489624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4</a:t>
            </a:r>
          </a:p>
        </p:txBody>
      </p:sp>
      <p:sp>
        <p:nvSpPr>
          <p:cNvPr id="271" name="CaixaDeTexto 270"/>
          <p:cNvSpPr txBox="1"/>
          <p:nvPr/>
        </p:nvSpPr>
        <p:spPr>
          <a:xfrm>
            <a:off x="3300037" y="149388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5</a:t>
            </a:r>
          </a:p>
        </p:txBody>
      </p:sp>
      <p:sp>
        <p:nvSpPr>
          <p:cNvPr id="272" name="CaixaDeTexto 271"/>
          <p:cNvSpPr txBox="1"/>
          <p:nvPr/>
        </p:nvSpPr>
        <p:spPr>
          <a:xfrm>
            <a:off x="1742864" y="242962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6</a:t>
            </a:r>
          </a:p>
        </p:txBody>
      </p:sp>
      <p:sp>
        <p:nvSpPr>
          <p:cNvPr id="273" name="CaixaDeTexto 272"/>
          <p:cNvSpPr txBox="1"/>
          <p:nvPr/>
        </p:nvSpPr>
        <p:spPr>
          <a:xfrm>
            <a:off x="3083522" y="244510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7</a:t>
            </a:r>
          </a:p>
        </p:txBody>
      </p:sp>
      <p:cxnSp>
        <p:nvCxnSpPr>
          <p:cNvPr id="274" name="Conector em curva 273"/>
          <p:cNvCxnSpPr>
            <a:stCxn id="292" idx="6"/>
          </p:cNvCxnSpPr>
          <p:nvPr/>
        </p:nvCxnSpPr>
        <p:spPr>
          <a:xfrm>
            <a:off x="3475778" y="1875029"/>
            <a:ext cx="602017" cy="521565"/>
          </a:xfrm>
          <a:prstGeom prst="curvedConnector3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75" name="Conector de seta reta 274"/>
          <p:cNvCxnSpPr/>
          <p:nvPr/>
        </p:nvCxnSpPr>
        <p:spPr>
          <a:xfrm flipH="1">
            <a:off x="6068118" y="1249859"/>
            <a:ext cx="1" cy="40810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76" name="Conector de seta reta 275"/>
          <p:cNvCxnSpPr/>
          <p:nvPr/>
        </p:nvCxnSpPr>
        <p:spPr>
          <a:xfrm flipH="1">
            <a:off x="4790753" y="1228385"/>
            <a:ext cx="2438" cy="483821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77" name="Conector de seta reta 276"/>
          <p:cNvCxnSpPr/>
          <p:nvPr/>
        </p:nvCxnSpPr>
        <p:spPr>
          <a:xfrm>
            <a:off x="4999771" y="1229997"/>
            <a:ext cx="647735" cy="51368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78" name="CaixaDeTexto 277"/>
          <p:cNvSpPr txBox="1"/>
          <p:nvPr/>
        </p:nvSpPr>
        <p:spPr>
          <a:xfrm>
            <a:off x="4018717" y="930935"/>
            <a:ext cx="1056973" cy="318924"/>
          </a:xfrm>
          <a:prstGeom prst="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 Vars.</a:t>
            </a:r>
          </a:p>
        </p:txBody>
      </p:sp>
      <p:sp>
        <p:nvSpPr>
          <p:cNvPr id="279" name="CaixaDeTexto 278"/>
          <p:cNvSpPr txBox="1"/>
          <p:nvPr/>
        </p:nvSpPr>
        <p:spPr>
          <a:xfrm>
            <a:off x="5348861" y="930935"/>
            <a:ext cx="1197815" cy="288147"/>
          </a:xfrm>
          <a:prstGeom prst="rect">
            <a:avLst/>
          </a:prstGeom>
          <a:gradFill rotWithShape="1">
            <a:gsLst>
              <a:gs pos="0">
                <a:srgbClr val="70AD47">
                  <a:lumMod val="110000"/>
                  <a:satMod val="105000"/>
                  <a:tint val="67000"/>
                </a:srgbClr>
              </a:gs>
              <a:gs pos="50000">
                <a:srgbClr val="70AD47">
                  <a:lumMod val="105000"/>
                  <a:satMod val="103000"/>
                  <a:tint val="73000"/>
                </a:srgbClr>
              </a:gs>
              <a:gs pos="100000">
                <a:srgbClr val="70AD47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Node Attribute</a:t>
            </a:r>
          </a:p>
        </p:txBody>
      </p:sp>
      <p:grpSp>
        <p:nvGrpSpPr>
          <p:cNvPr id="280" name="Grupo 279"/>
          <p:cNvGrpSpPr/>
          <p:nvPr/>
        </p:nvGrpSpPr>
        <p:grpSpPr>
          <a:xfrm>
            <a:off x="6379670" y="1904559"/>
            <a:ext cx="323162" cy="937538"/>
            <a:chOff x="2796817" y="614231"/>
            <a:chExt cx="108308" cy="503364"/>
          </a:xfrm>
        </p:grpSpPr>
        <p:cxnSp>
          <p:nvCxnSpPr>
            <p:cNvPr id="282" name="Conector reto 281"/>
            <p:cNvCxnSpPr/>
            <p:nvPr/>
          </p:nvCxnSpPr>
          <p:spPr>
            <a:xfrm>
              <a:off x="2796817" y="614231"/>
              <a:ext cx="108308" cy="0"/>
            </a:xfrm>
            <a:prstGeom prst="lin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83" name="Conector reto 282"/>
            <p:cNvCxnSpPr/>
            <p:nvPr/>
          </p:nvCxnSpPr>
          <p:spPr>
            <a:xfrm>
              <a:off x="2848252" y="614231"/>
              <a:ext cx="0" cy="503364"/>
            </a:xfrm>
            <a:prstGeom prst="lin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84" name="Conector reto 283"/>
            <p:cNvCxnSpPr/>
            <p:nvPr/>
          </p:nvCxnSpPr>
          <p:spPr>
            <a:xfrm>
              <a:off x="2796817" y="1117595"/>
              <a:ext cx="108308" cy="0"/>
            </a:xfrm>
            <a:prstGeom prst="lin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sp>
        <p:nvSpPr>
          <p:cNvPr id="281" name="CaixaDeTexto 280"/>
          <p:cNvSpPr txBox="1"/>
          <p:nvPr/>
        </p:nvSpPr>
        <p:spPr>
          <a:xfrm>
            <a:off x="6489526" y="225669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7</a:t>
            </a:r>
          </a:p>
        </p:txBody>
      </p:sp>
      <p:sp>
        <p:nvSpPr>
          <p:cNvPr id="263" name="CaixaDeTexto 262"/>
          <p:cNvSpPr txBox="1"/>
          <p:nvPr/>
        </p:nvSpPr>
        <p:spPr>
          <a:xfrm>
            <a:off x="7417119" y="981831"/>
            <a:ext cx="2170159" cy="318924"/>
          </a:xfrm>
          <a:prstGeom prst="rect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Column Metadata</a:t>
            </a:r>
          </a:p>
        </p:txBody>
      </p:sp>
      <p:sp>
        <p:nvSpPr>
          <p:cNvPr id="264" name="Retângulo 263"/>
          <p:cNvSpPr/>
          <p:nvPr/>
        </p:nvSpPr>
        <p:spPr>
          <a:xfrm>
            <a:off x="7417117" y="1304487"/>
            <a:ext cx="2170161" cy="146211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Id:</a:t>
            </a: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q</a:t>
            </a:r>
          </a:p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Type:</a:t>
            </a: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Node </a:t>
            </a:r>
            <a:r>
              <a:rPr kumimoji="0" lang="en-US" sz="1600" b="0" i="0" u="none" strike="noStrike" kern="0" cap="none" spc="0" normalizeH="0" baseline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attr</a:t>
            </a: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Unit:</a:t>
            </a: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</a:t>
            </a:r>
            <a:r>
              <a:rPr kumimoji="0" lang="en-US" sz="1600" b="0" i="0" u="none" strike="noStrike" kern="0" cap="none" spc="0" normalizeH="0" baseline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mW</a:t>
            </a: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/m</a:t>
            </a:r>
            <a:r>
              <a:rPr kumimoji="0" lang="en-US" sz="1600" b="0" i="0" u="none" strike="noStrike" kern="0" cap="none" spc="0" normalizeH="0" baseline="3000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type:</a:t>
            </a: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Scalar</a:t>
            </a:r>
          </a:p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Descript.:</a:t>
            </a: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Heat flux</a:t>
            </a:r>
          </a:p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. . .</a:t>
            </a:r>
          </a:p>
        </p:txBody>
      </p:sp>
      <p:cxnSp>
        <p:nvCxnSpPr>
          <p:cNvPr id="265" name="Conector em curva 264"/>
          <p:cNvCxnSpPr>
            <a:endCxn id="263" idx="1"/>
          </p:cNvCxnSpPr>
          <p:nvPr/>
        </p:nvCxnSpPr>
        <p:spPr>
          <a:xfrm flipV="1">
            <a:off x="6299286" y="1141293"/>
            <a:ext cx="1117833" cy="602389"/>
          </a:xfrm>
          <a:prstGeom prst="curvedConnector3">
            <a:avLst/>
          </a:prstGeom>
          <a:noFill/>
          <a:ln w="28575" cap="flat" cmpd="sng" algn="ctr">
            <a:solidFill>
              <a:srgbClr val="FFC000"/>
            </a:solidFill>
            <a:prstDash val="sysDash"/>
            <a:miter lim="800000"/>
            <a:tailEnd type="triangle"/>
          </a:ln>
          <a:effectLst/>
        </p:spPr>
      </p:cxnSp>
      <p:graphicFrame>
        <p:nvGraphicFramePr>
          <p:cNvPr id="298" name="Tabela 2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109798"/>
              </p:ext>
            </p:extLst>
          </p:nvPr>
        </p:nvGraphicFramePr>
        <p:xfrm>
          <a:off x="4116192" y="4453157"/>
          <a:ext cx="2673994" cy="1235202"/>
        </p:xfrm>
        <a:graphic>
          <a:graphicData uri="http://schemas.openxmlformats.org/drawingml/2006/table">
            <a:tbl>
              <a:tblPr bandRow="1"/>
              <a:tblGrid>
                <a:gridCol w="983572"/>
                <a:gridCol w="629334"/>
                <a:gridCol w="556157"/>
                <a:gridCol w="504931"/>
              </a:tblGrid>
              <a:tr h="3209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Id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mpd="sng">
                      <a:solidFill>
                        <a:sysClr val="windowText" lastClr="000000"/>
                      </a:solidFill>
                      <a:prstDash val="soli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Rho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K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cp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  <a:prstDash val="soli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</a:tr>
              <a:tr h="4311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Shale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 (1)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2700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3.95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f(T)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</a:tr>
              <a:tr h="4311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Sand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 (2)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2720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1.64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f(T)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300" name="Grupo 299"/>
          <p:cNvGrpSpPr/>
          <p:nvPr/>
        </p:nvGrpSpPr>
        <p:grpSpPr>
          <a:xfrm>
            <a:off x="1648584" y="3883445"/>
            <a:ext cx="1889481" cy="1752922"/>
            <a:chOff x="482289" y="371949"/>
            <a:chExt cx="1078891" cy="1000916"/>
          </a:xfrm>
        </p:grpSpPr>
        <p:sp>
          <p:nvSpPr>
            <p:cNvPr id="311" name="Triângulo isósceles 310"/>
            <p:cNvSpPr/>
            <p:nvPr/>
          </p:nvSpPr>
          <p:spPr>
            <a:xfrm>
              <a:off x="507724" y="388998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2" name="Triângulo isósceles 311"/>
            <p:cNvSpPr/>
            <p:nvPr/>
          </p:nvSpPr>
          <p:spPr>
            <a:xfrm>
              <a:off x="770420" y="863881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3" name="Triângulo isósceles 312"/>
            <p:cNvSpPr/>
            <p:nvPr/>
          </p:nvSpPr>
          <p:spPr>
            <a:xfrm>
              <a:off x="1025542" y="388999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4" name="Triângulo isósceles 313"/>
            <p:cNvSpPr/>
            <p:nvPr/>
          </p:nvSpPr>
          <p:spPr>
            <a:xfrm rot="10800000">
              <a:off x="511511" y="863881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5" name="Triângulo isósceles 314"/>
            <p:cNvSpPr/>
            <p:nvPr/>
          </p:nvSpPr>
          <p:spPr>
            <a:xfrm rot="10800000">
              <a:off x="766631" y="406048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6" name="Triângulo isósceles 315"/>
            <p:cNvSpPr/>
            <p:nvPr/>
          </p:nvSpPr>
          <p:spPr>
            <a:xfrm rot="10800000">
              <a:off x="1025541" y="863881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7" name="Elipse 316"/>
            <p:cNvSpPr/>
            <p:nvPr/>
          </p:nvSpPr>
          <p:spPr>
            <a:xfrm>
              <a:off x="977430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8" name="Elipse 317"/>
            <p:cNvSpPr/>
            <p:nvPr/>
          </p:nvSpPr>
          <p:spPr>
            <a:xfrm>
              <a:off x="1480101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9" name="Elipse 318"/>
            <p:cNvSpPr/>
            <p:nvPr/>
          </p:nvSpPr>
          <p:spPr>
            <a:xfrm>
              <a:off x="722302" y="373018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0" name="Elipse 319"/>
            <p:cNvSpPr/>
            <p:nvPr/>
          </p:nvSpPr>
          <p:spPr>
            <a:xfrm>
              <a:off x="482289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1" name="Elipse 320"/>
            <p:cNvSpPr/>
            <p:nvPr/>
          </p:nvSpPr>
          <p:spPr>
            <a:xfrm>
              <a:off x="726094" y="1291786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2" name="Elipse 321"/>
            <p:cNvSpPr/>
            <p:nvPr/>
          </p:nvSpPr>
          <p:spPr>
            <a:xfrm>
              <a:off x="1234402" y="1291786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3" name="Elipse 322"/>
            <p:cNvSpPr/>
            <p:nvPr/>
          </p:nvSpPr>
          <p:spPr>
            <a:xfrm>
              <a:off x="1237244" y="371949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301" name="Conector de seta reta 300"/>
          <p:cNvCxnSpPr/>
          <p:nvPr/>
        </p:nvCxnSpPr>
        <p:spPr>
          <a:xfrm flipH="1">
            <a:off x="5420192" y="4195416"/>
            <a:ext cx="235" cy="324136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02" name="Conector de seta reta 301"/>
          <p:cNvCxnSpPr/>
          <p:nvPr/>
        </p:nvCxnSpPr>
        <p:spPr>
          <a:xfrm>
            <a:off x="5986858" y="4195416"/>
            <a:ext cx="0" cy="32956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03" name="Conector de seta reta 302"/>
          <p:cNvCxnSpPr/>
          <p:nvPr/>
        </p:nvCxnSpPr>
        <p:spPr>
          <a:xfrm>
            <a:off x="6481116" y="4195416"/>
            <a:ext cx="2159" cy="32956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04" name="Conector em curva 303"/>
          <p:cNvCxnSpPr/>
          <p:nvPr/>
        </p:nvCxnSpPr>
        <p:spPr>
          <a:xfrm>
            <a:off x="3045521" y="4449266"/>
            <a:ext cx="1070668" cy="495183"/>
          </a:xfrm>
          <a:prstGeom prst="curvedConnector3">
            <a:avLst>
              <a:gd name="adj1" fmla="val 54357"/>
            </a:avLst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05" name="Conector em curva 304"/>
          <p:cNvCxnSpPr/>
          <p:nvPr/>
        </p:nvCxnSpPr>
        <p:spPr>
          <a:xfrm>
            <a:off x="2593325" y="5106872"/>
            <a:ext cx="1511676" cy="225078"/>
          </a:xfrm>
          <a:prstGeom prst="curvedConnector3">
            <a:avLst>
              <a:gd name="adj1" fmla="val 34752"/>
            </a:avLst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06" name="CaixaDeTexto 305"/>
          <p:cNvSpPr txBox="1"/>
          <p:nvPr/>
        </p:nvSpPr>
        <p:spPr>
          <a:xfrm>
            <a:off x="5303928" y="3876492"/>
            <a:ext cx="1321206" cy="318924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Properties</a:t>
            </a:r>
          </a:p>
        </p:txBody>
      </p:sp>
      <p:grpSp>
        <p:nvGrpSpPr>
          <p:cNvPr id="307" name="Grupo 306"/>
          <p:cNvGrpSpPr/>
          <p:nvPr/>
        </p:nvGrpSpPr>
        <p:grpSpPr>
          <a:xfrm>
            <a:off x="7676200" y="4200628"/>
            <a:ext cx="1685237" cy="1156304"/>
            <a:chOff x="3402463" y="1553167"/>
            <a:chExt cx="962268" cy="660248"/>
          </a:xfrm>
        </p:grpSpPr>
        <p:sp>
          <p:nvSpPr>
            <p:cNvPr id="309" name="CaixaDeTexto 308"/>
            <p:cNvSpPr txBox="1"/>
            <p:nvPr/>
          </p:nvSpPr>
          <p:spPr>
            <a:xfrm>
              <a:off x="3402463" y="1553167"/>
              <a:ext cx="962268" cy="182105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wrap="square" lIns="36000" tIns="36000" rIns="36000" bIns="36000" rtlCol="0">
              <a:sp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User Function</a:t>
              </a:r>
            </a:p>
          </p:txBody>
        </p:sp>
        <p:sp>
          <p:nvSpPr>
            <p:cNvPr id="310" name="Retângulo 309"/>
            <p:cNvSpPr/>
            <p:nvPr/>
          </p:nvSpPr>
          <p:spPr>
            <a:xfrm>
              <a:off x="3402463" y="1739789"/>
              <a:ext cx="962268" cy="473626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function f(T)</a:t>
              </a:r>
            </a:p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return .....</a:t>
              </a:r>
            </a:p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end</a:t>
              </a:r>
            </a:p>
          </p:txBody>
        </p:sp>
      </p:grpSp>
      <p:cxnSp>
        <p:nvCxnSpPr>
          <p:cNvPr id="308" name="Conector em curva 307"/>
          <p:cNvCxnSpPr/>
          <p:nvPr/>
        </p:nvCxnSpPr>
        <p:spPr>
          <a:xfrm flipV="1">
            <a:off x="6662083" y="4942197"/>
            <a:ext cx="1014118" cy="412357"/>
          </a:xfrm>
          <a:prstGeom prst="curvedConnector3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0" name="CaixaDeTexto 19"/>
          <p:cNvSpPr txBox="1"/>
          <p:nvPr/>
        </p:nvSpPr>
        <p:spPr>
          <a:xfrm>
            <a:off x="4176861" y="2882055"/>
            <a:ext cx="2167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Node associated data</a:t>
            </a:r>
            <a:endParaRPr lang="en-US" sz="16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248869" y="5737744"/>
            <a:ext cx="25426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Cell associated properties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4831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noProof="0" dirty="0" smtClean="0">
                <a:ea typeface="ＭＳ Ｐゴシック" pitchFamily="34" charset="-128"/>
              </a:rPr>
              <a:t>Schedule</a:t>
            </a:r>
            <a:endParaRPr lang="en-US" altLang="pt-BR" noProof="0" dirty="0" smtClean="0">
              <a:ea typeface="ＭＳ Ｐゴシック" pitchFamily="34" charset="-128"/>
            </a:endParaRP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noProof="0" dirty="0" smtClean="0"/>
              <a:t>10:00 </a:t>
            </a:r>
            <a:r>
              <a:rPr lang="en-US" sz="3200" dirty="0"/>
              <a:t>–</a:t>
            </a:r>
            <a:r>
              <a:rPr lang="en-US" sz="3200" noProof="0" dirty="0" smtClean="0"/>
              <a:t> Introduction to the </a:t>
            </a:r>
            <a:r>
              <a:rPr lang="en-US" sz="3200" noProof="0" dirty="0" err="1" smtClean="0"/>
              <a:t>GeMA</a:t>
            </a:r>
            <a:r>
              <a:rPr lang="en-US" sz="3200" noProof="0" dirty="0" smtClean="0"/>
              <a:t> framework </a:t>
            </a:r>
            <a:r>
              <a:rPr lang="en-US" sz="1600" noProof="0" dirty="0" smtClean="0"/>
              <a:t>(Carlos Augusto)</a:t>
            </a:r>
            <a:endParaRPr lang="en-US" sz="1400" noProof="0" dirty="0" smtClean="0"/>
          </a:p>
          <a:p>
            <a:pPr lvl="0"/>
            <a:r>
              <a:rPr lang="en-US" sz="3200" dirty="0" smtClean="0"/>
              <a:t>11:00 – Building simulation models </a:t>
            </a:r>
            <a:r>
              <a:rPr lang="en-US" sz="1600" dirty="0" smtClean="0">
                <a:solidFill>
                  <a:prstClr val="black"/>
                </a:solidFill>
              </a:rPr>
              <a:t>(</a:t>
            </a:r>
            <a:r>
              <a:rPr lang="en-US" sz="1600" dirty="0">
                <a:solidFill>
                  <a:prstClr val="black"/>
                </a:solidFill>
              </a:rPr>
              <a:t>Carlos </a:t>
            </a:r>
            <a:r>
              <a:rPr lang="en-US" sz="1600" dirty="0" smtClean="0">
                <a:solidFill>
                  <a:prstClr val="black"/>
                </a:solidFill>
              </a:rPr>
              <a:t>Augusto, </a:t>
            </a:r>
            <a:r>
              <a:rPr lang="en-US" sz="1600" dirty="0" err="1" smtClean="0">
                <a:solidFill>
                  <a:prstClr val="black"/>
                </a:solidFill>
              </a:rPr>
              <a:t>Nilthson</a:t>
            </a:r>
            <a:r>
              <a:rPr lang="en-US" sz="1600" dirty="0" smtClean="0">
                <a:solidFill>
                  <a:prstClr val="black"/>
                </a:solidFill>
              </a:rPr>
              <a:t>, Cristian)</a:t>
            </a:r>
            <a:endParaRPr lang="en-US" sz="3200" dirty="0" smtClean="0"/>
          </a:p>
          <a:p>
            <a:r>
              <a:rPr lang="en-US" sz="3200" noProof="0" dirty="0" smtClean="0"/>
              <a:t>12:00 – Lunch break</a:t>
            </a:r>
          </a:p>
          <a:p>
            <a:pPr lvl="0"/>
            <a:r>
              <a:rPr lang="en-US" sz="3200" dirty="0" smtClean="0"/>
              <a:t>13:00 – Orchestration </a:t>
            </a:r>
            <a:r>
              <a:rPr lang="en-US" sz="1600" dirty="0" smtClean="0">
                <a:solidFill>
                  <a:prstClr val="black"/>
                </a:solidFill>
              </a:rPr>
              <a:t>(</a:t>
            </a:r>
            <a:r>
              <a:rPr lang="en-US" sz="1600" dirty="0" err="1" smtClean="0">
                <a:solidFill>
                  <a:prstClr val="black"/>
                </a:solidFill>
              </a:rPr>
              <a:t>Erwan</a:t>
            </a:r>
            <a:r>
              <a:rPr lang="en-US" sz="1600" dirty="0" smtClean="0">
                <a:solidFill>
                  <a:prstClr val="black"/>
                </a:solidFill>
              </a:rPr>
              <a:t>)</a:t>
            </a:r>
            <a:endParaRPr lang="en-US" sz="1400" dirty="0">
              <a:solidFill>
                <a:prstClr val="black"/>
              </a:solidFill>
            </a:endParaRPr>
          </a:p>
          <a:p>
            <a:pPr lvl="0"/>
            <a:r>
              <a:rPr lang="en-US" sz="3200" noProof="0" dirty="0" smtClean="0"/>
              <a:t>14:00 – The ERAS portal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(Maria Julia)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3200" dirty="0" smtClean="0"/>
              <a:t>15:00 – </a:t>
            </a:r>
            <a:r>
              <a:rPr lang="en-US" sz="3200" dirty="0" err="1" smtClean="0"/>
              <a:t>Sabiah</a:t>
            </a:r>
            <a:r>
              <a:rPr lang="en-US" sz="3200" dirty="0" smtClean="0"/>
              <a:t>: Workflow for reservoir </a:t>
            </a:r>
            <a:r>
              <a:rPr lang="en-US" sz="3200" dirty="0" err="1"/>
              <a:t>G</a:t>
            </a:r>
            <a:r>
              <a:rPr lang="en-US" sz="3200" dirty="0" err="1" smtClean="0"/>
              <a:t>eomechanics</a:t>
            </a:r>
            <a:endParaRPr lang="en-US" sz="3200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associated to a Mesh</a:t>
            </a:r>
            <a:endParaRPr lang="en-US" noProof="0" dirty="0"/>
          </a:p>
        </p:txBody>
      </p:sp>
      <p:graphicFrame>
        <p:nvGraphicFramePr>
          <p:cNvPr id="324" name="Tabela 3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77883"/>
              </p:ext>
            </p:extLst>
          </p:nvPr>
        </p:nvGraphicFramePr>
        <p:xfrm>
          <a:off x="8256364" y="1373965"/>
          <a:ext cx="1393105" cy="1409419"/>
        </p:xfrm>
        <a:graphic>
          <a:graphicData uri="http://schemas.openxmlformats.org/drawingml/2006/table">
            <a:tbl>
              <a:tblPr bandRow="1"/>
              <a:tblGrid>
                <a:gridCol w="315292"/>
                <a:gridCol w="470540"/>
                <a:gridCol w="607273"/>
              </a:tblGrid>
              <a:tr h="3798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Id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5383" marR="65383" marT="65383" marB="65383">
                    <a:lnL w="12700" cmpd="sng">
                      <a:solidFill>
                        <a:sysClr val="windowText" lastClr="000000"/>
                      </a:solidFill>
                      <a:prstDash val="soli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P.I.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5383" marR="65383" marT="65383" marB="6538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Phi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5383" marR="65383" marT="65383" marB="6538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  <a:prstDash val="soli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</a:tr>
              <a:tr h="83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5383" marR="65383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5383" marR="65383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5383" marR="65383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3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83" marR="65383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83" marR="65383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83" marR="65383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98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6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5383" marR="65383" marT="65383" marB="6538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2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5383" marR="65383" marT="65383" marB="6538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0.27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5383" marR="65383" marT="65383" marB="6538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98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6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5383" marR="65383" marT="65383" marB="6538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3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5383" marR="65383" marT="65383" marB="6538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0.29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5383" marR="65383" marT="65383" marB="6538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37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83" marR="65383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83" marR="65383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83" marR="65383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25" name="Grupo 324"/>
          <p:cNvGrpSpPr/>
          <p:nvPr/>
        </p:nvGrpSpPr>
        <p:grpSpPr>
          <a:xfrm>
            <a:off x="5860875" y="791815"/>
            <a:ext cx="4508674" cy="1991569"/>
            <a:chOff x="123099" y="2480808"/>
            <a:chExt cx="2482479" cy="1096559"/>
          </a:xfrm>
        </p:grpSpPr>
        <p:cxnSp>
          <p:nvCxnSpPr>
            <p:cNvPr id="326" name="Conector de seta reta 325"/>
            <p:cNvCxnSpPr/>
            <p:nvPr/>
          </p:nvCxnSpPr>
          <p:spPr>
            <a:xfrm>
              <a:off x="1940205" y="2647545"/>
              <a:ext cx="0" cy="207124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27" name="CaixaDeTexto 326"/>
            <p:cNvSpPr txBox="1"/>
            <p:nvPr/>
          </p:nvSpPr>
          <p:spPr>
            <a:xfrm>
              <a:off x="1298841" y="2480808"/>
              <a:ext cx="1046230" cy="175600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wrap="square" lIns="36000" tIns="36000" rIns="36000" bIns="36000" rtlCol="0">
              <a:sp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Gauss Point Attribute</a:t>
              </a:r>
            </a:p>
          </p:txBody>
        </p:sp>
        <p:grpSp>
          <p:nvGrpSpPr>
            <p:cNvPr id="328" name="Grupo 327"/>
            <p:cNvGrpSpPr/>
            <p:nvPr/>
          </p:nvGrpSpPr>
          <p:grpSpPr>
            <a:xfrm>
              <a:off x="123099" y="2521778"/>
              <a:ext cx="1078891" cy="1000916"/>
              <a:chOff x="120334" y="2532229"/>
              <a:chExt cx="1078891" cy="1000916"/>
            </a:xfrm>
          </p:grpSpPr>
          <p:grpSp>
            <p:nvGrpSpPr>
              <p:cNvPr id="336" name="Grupo 335"/>
              <p:cNvGrpSpPr/>
              <p:nvPr/>
            </p:nvGrpSpPr>
            <p:grpSpPr>
              <a:xfrm>
                <a:off x="120334" y="2532229"/>
                <a:ext cx="1078891" cy="1000916"/>
                <a:chOff x="482289" y="371949"/>
                <a:chExt cx="1078891" cy="1000916"/>
              </a:xfrm>
            </p:grpSpPr>
            <p:sp>
              <p:nvSpPr>
                <p:cNvPr id="346" name="Triângulo isósceles 345"/>
                <p:cNvSpPr/>
                <p:nvPr/>
              </p:nvSpPr>
              <p:spPr>
                <a:xfrm>
                  <a:off x="507724" y="388998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7" name="Triângulo isósceles 346"/>
                <p:cNvSpPr/>
                <p:nvPr/>
              </p:nvSpPr>
              <p:spPr>
                <a:xfrm>
                  <a:off x="770420" y="863881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8" name="Triângulo isósceles 347"/>
                <p:cNvSpPr/>
                <p:nvPr/>
              </p:nvSpPr>
              <p:spPr>
                <a:xfrm>
                  <a:off x="1025542" y="388999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9" name="Triângulo isósceles 348"/>
                <p:cNvSpPr/>
                <p:nvPr/>
              </p:nvSpPr>
              <p:spPr>
                <a:xfrm rot="10800000">
                  <a:off x="511511" y="863881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0" name="Triângulo isósceles 349"/>
                <p:cNvSpPr/>
                <p:nvPr/>
              </p:nvSpPr>
              <p:spPr>
                <a:xfrm rot="10800000">
                  <a:off x="766631" y="406048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1" name="Triângulo isósceles 350"/>
                <p:cNvSpPr/>
                <p:nvPr/>
              </p:nvSpPr>
              <p:spPr>
                <a:xfrm rot="10800000">
                  <a:off x="1025541" y="863881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2" name="Elipse 351"/>
                <p:cNvSpPr/>
                <p:nvPr/>
              </p:nvSpPr>
              <p:spPr>
                <a:xfrm>
                  <a:off x="977430" y="823340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3" name="Elipse 352"/>
                <p:cNvSpPr/>
                <p:nvPr/>
              </p:nvSpPr>
              <p:spPr>
                <a:xfrm>
                  <a:off x="1480101" y="823340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4" name="Elipse 353"/>
                <p:cNvSpPr/>
                <p:nvPr/>
              </p:nvSpPr>
              <p:spPr>
                <a:xfrm>
                  <a:off x="722302" y="373018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5" name="Elipse 354"/>
                <p:cNvSpPr/>
                <p:nvPr/>
              </p:nvSpPr>
              <p:spPr>
                <a:xfrm>
                  <a:off x="482289" y="823340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6" name="Elipse 355"/>
                <p:cNvSpPr/>
                <p:nvPr/>
              </p:nvSpPr>
              <p:spPr>
                <a:xfrm>
                  <a:off x="726094" y="1291786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7" name="Elipse 356"/>
                <p:cNvSpPr/>
                <p:nvPr/>
              </p:nvSpPr>
              <p:spPr>
                <a:xfrm>
                  <a:off x="1234402" y="1291786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8" name="Elipse 357"/>
                <p:cNvSpPr/>
                <p:nvPr/>
              </p:nvSpPr>
              <p:spPr>
                <a:xfrm>
                  <a:off x="1237244" y="371949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7" name="CaixaDeTexto 336"/>
              <p:cNvSpPr txBox="1"/>
              <p:nvPr/>
            </p:nvSpPr>
            <p:spPr>
              <a:xfrm>
                <a:off x="313248" y="2748920"/>
                <a:ext cx="159048" cy="186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1</a:t>
                </a:r>
              </a:p>
            </p:txBody>
          </p:sp>
          <p:sp>
            <p:nvSpPr>
              <p:cNvPr id="338" name="CaixaDeTexto 337"/>
              <p:cNvSpPr txBox="1"/>
              <p:nvPr/>
            </p:nvSpPr>
            <p:spPr>
              <a:xfrm>
                <a:off x="567213" y="2636274"/>
                <a:ext cx="159048" cy="186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2</a:t>
                </a:r>
              </a:p>
            </p:txBody>
          </p:sp>
          <p:sp>
            <p:nvSpPr>
              <p:cNvPr id="339" name="CaixaDeTexto 338"/>
              <p:cNvSpPr txBox="1"/>
              <p:nvPr/>
            </p:nvSpPr>
            <p:spPr>
              <a:xfrm>
                <a:off x="303249" y="3085288"/>
                <a:ext cx="159048" cy="186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4</a:t>
                </a:r>
              </a:p>
            </p:txBody>
          </p:sp>
          <p:sp>
            <p:nvSpPr>
              <p:cNvPr id="340" name="CaixaDeTexto 339"/>
              <p:cNvSpPr txBox="1"/>
              <p:nvPr/>
            </p:nvSpPr>
            <p:spPr>
              <a:xfrm>
                <a:off x="562158" y="3229936"/>
                <a:ext cx="159048" cy="186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5</a:t>
                </a:r>
              </a:p>
            </p:txBody>
          </p:sp>
          <p:sp>
            <p:nvSpPr>
              <p:cNvPr id="341" name="CaixaDeTexto 340"/>
              <p:cNvSpPr txBox="1"/>
              <p:nvPr/>
            </p:nvSpPr>
            <p:spPr>
              <a:xfrm>
                <a:off x="813886" y="3076459"/>
                <a:ext cx="159048" cy="186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6</a:t>
                </a:r>
              </a:p>
            </p:txBody>
          </p:sp>
          <p:sp>
            <p:nvSpPr>
              <p:cNvPr id="342" name="CaixaDeTexto 341"/>
              <p:cNvSpPr txBox="1"/>
              <p:nvPr/>
            </p:nvSpPr>
            <p:spPr>
              <a:xfrm>
                <a:off x="819454" y="2761289"/>
                <a:ext cx="159048" cy="186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3</a:t>
                </a:r>
              </a:p>
            </p:txBody>
          </p:sp>
          <p:sp>
            <p:nvSpPr>
              <p:cNvPr id="343" name="Elipse 342"/>
              <p:cNvSpPr/>
              <p:nvPr/>
            </p:nvSpPr>
            <p:spPr>
              <a:xfrm>
                <a:off x="777150" y="3066678"/>
                <a:ext cx="71077" cy="71077"/>
              </a:xfrm>
              <a:prstGeom prst="ellipse">
                <a:avLst/>
              </a:prstGeom>
              <a:solidFill>
                <a:srgbClr val="70AD47">
                  <a:lumMod val="60000"/>
                  <a:lumOff val="40000"/>
                </a:srgbClr>
              </a:solidFill>
              <a:ln w="635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44" name="Elipse 343"/>
              <p:cNvSpPr/>
              <p:nvPr/>
            </p:nvSpPr>
            <p:spPr>
              <a:xfrm>
                <a:off x="872029" y="3264944"/>
                <a:ext cx="71077" cy="71077"/>
              </a:xfrm>
              <a:prstGeom prst="ellipse">
                <a:avLst/>
              </a:prstGeom>
              <a:solidFill>
                <a:srgbClr val="70AD47">
                  <a:lumMod val="60000"/>
                  <a:lumOff val="40000"/>
                </a:srgbClr>
              </a:solidFill>
              <a:ln w="635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45" name="Elipse 344"/>
              <p:cNvSpPr/>
              <p:nvPr/>
            </p:nvSpPr>
            <p:spPr>
              <a:xfrm>
                <a:off x="967393" y="3063466"/>
                <a:ext cx="71077" cy="71077"/>
              </a:xfrm>
              <a:prstGeom prst="ellipse">
                <a:avLst/>
              </a:prstGeom>
              <a:solidFill>
                <a:srgbClr val="70AD47">
                  <a:lumMod val="60000"/>
                  <a:lumOff val="40000"/>
                </a:srgbClr>
              </a:solidFill>
              <a:ln w="635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329" name="Conector em curva 328"/>
            <p:cNvCxnSpPr/>
            <p:nvPr/>
          </p:nvCxnSpPr>
          <p:spPr>
            <a:xfrm rot="16200000" flipH="1">
              <a:off x="1118680" y="3127067"/>
              <a:ext cx="131760" cy="507948"/>
            </a:xfrm>
            <a:prstGeom prst="curvedConnector2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30" name="Conector em curva 329"/>
            <p:cNvCxnSpPr/>
            <p:nvPr/>
          </p:nvCxnSpPr>
          <p:spPr>
            <a:xfrm rot="16200000" flipH="1">
              <a:off x="1193730" y="2945902"/>
              <a:ext cx="75670" cy="411231"/>
            </a:xfrm>
            <a:prstGeom prst="curvedConnector2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grpSp>
          <p:nvGrpSpPr>
            <p:cNvPr id="331" name="Grupo 330"/>
            <p:cNvGrpSpPr/>
            <p:nvPr/>
          </p:nvGrpSpPr>
          <p:grpSpPr>
            <a:xfrm>
              <a:off x="2248231" y="3014530"/>
              <a:ext cx="108308" cy="562837"/>
              <a:chOff x="2796817" y="614231"/>
              <a:chExt cx="108308" cy="503364"/>
            </a:xfrm>
          </p:grpSpPr>
          <p:cxnSp>
            <p:nvCxnSpPr>
              <p:cNvPr id="333" name="Conector reto 332"/>
              <p:cNvCxnSpPr/>
              <p:nvPr/>
            </p:nvCxnSpPr>
            <p:spPr>
              <a:xfrm>
                <a:off x="2796817" y="614231"/>
                <a:ext cx="108308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4" name="Conector reto 333"/>
              <p:cNvCxnSpPr/>
              <p:nvPr/>
            </p:nvCxnSpPr>
            <p:spPr>
              <a:xfrm>
                <a:off x="2848252" y="614231"/>
                <a:ext cx="0" cy="503364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5" name="Conector reto 334"/>
              <p:cNvCxnSpPr/>
              <p:nvPr/>
            </p:nvCxnSpPr>
            <p:spPr>
              <a:xfrm>
                <a:off x="2796817" y="1117595"/>
                <a:ext cx="108308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332" name="CaixaDeTexto 331"/>
            <p:cNvSpPr txBox="1"/>
            <p:nvPr/>
          </p:nvSpPr>
          <p:spPr>
            <a:xfrm>
              <a:off x="2281482" y="3185770"/>
              <a:ext cx="324096" cy="1864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3 * 6</a:t>
              </a:r>
            </a:p>
          </p:txBody>
        </p:sp>
      </p:grpSp>
      <p:graphicFrame>
        <p:nvGraphicFramePr>
          <p:cNvPr id="359" name="Tabela 3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638317"/>
              </p:ext>
            </p:extLst>
          </p:nvPr>
        </p:nvGraphicFramePr>
        <p:xfrm>
          <a:off x="3319117" y="1387086"/>
          <a:ext cx="929752" cy="1204929"/>
        </p:xfrm>
        <a:graphic>
          <a:graphicData uri="http://schemas.openxmlformats.org/drawingml/2006/table">
            <a:tbl>
              <a:tblPr bandRow="1"/>
              <a:tblGrid>
                <a:gridCol w="317749"/>
                <a:gridCol w="612003"/>
              </a:tblGrid>
              <a:tr h="3828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7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Id</a:t>
                      </a:r>
                      <a:endParaRPr lang="pt-BR" sz="17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7792" marR="37792" marT="37792" marB="37792">
                    <a:lnL w="12700" cmpd="sng">
                      <a:solidFill>
                        <a:sysClr val="windowText" lastClr="000000"/>
                      </a:solidFill>
                      <a:prstDash val="soli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7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Ro</a:t>
                      </a:r>
                      <a:endParaRPr lang="pt-BR" sz="17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7792" marR="37792" marT="37792" marB="37792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  <a:prstDash val="soli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</a:tr>
              <a:tr h="83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300" dirty="0"/>
                    </a:p>
                  </a:txBody>
                  <a:tcPr marL="37792" marR="37792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300" dirty="0"/>
                    </a:p>
                  </a:txBody>
                  <a:tcPr marL="37792" marR="37792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3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792" marR="37792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792" marR="37792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3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792" marR="37792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792" marR="37792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3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792" marR="37792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792" marR="37792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8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7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lang="pt-BR" sz="17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7792" marR="37792" marT="37792" marB="37792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7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0.15</a:t>
                      </a:r>
                      <a:endParaRPr lang="pt-BR" sz="17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7792" marR="37792" marT="37792" marB="37792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792" marR="37792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792" marR="37792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60" name="Grupo 359"/>
          <p:cNvGrpSpPr/>
          <p:nvPr/>
        </p:nvGrpSpPr>
        <p:grpSpPr>
          <a:xfrm>
            <a:off x="928993" y="792815"/>
            <a:ext cx="3668145" cy="1892908"/>
            <a:chOff x="2784951" y="2458228"/>
            <a:chExt cx="2004070" cy="1034180"/>
          </a:xfrm>
        </p:grpSpPr>
        <p:cxnSp>
          <p:nvCxnSpPr>
            <p:cNvPr id="361" name="Conector de seta reta 360"/>
            <p:cNvCxnSpPr/>
            <p:nvPr/>
          </p:nvCxnSpPr>
          <p:spPr>
            <a:xfrm>
              <a:off x="4320532" y="2596162"/>
              <a:ext cx="0" cy="235926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62" name="CaixaDeTexto 361"/>
            <p:cNvSpPr txBox="1"/>
            <p:nvPr/>
          </p:nvSpPr>
          <p:spPr>
            <a:xfrm>
              <a:off x="3874366" y="2458228"/>
              <a:ext cx="787086" cy="174242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wrap="square" lIns="36000" tIns="36000" rIns="36000" bIns="36000" rtlCol="0">
              <a:sp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Cell Attribute</a:t>
              </a:r>
            </a:p>
          </p:txBody>
        </p:sp>
        <p:grpSp>
          <p:nvGrpSpPr>
            <p:cNvPr id="363" name="Grupo 362"/>
            <p:cNvGrpSpPr/>
            <p:nvPr/>
          </p:nvGrpSpPr>
          <p:grpSpPr>
            <a:xfrm>
              <a:off x="2784951" y="2491492"/>
              <a:ext cx="1078891" cy="1000916"/>
              <a:chOff x="120334" y="2532229"/>
              <a:chExt cx="1078891" cy="1000916"/>
            </a:xfrm>
          </p:grpSpPr>
          <p:grpSp>
            <p:nvGrpSpPr>
              <p:cNvPr id="370" name="Grupo 369"/>
              <p:cNvGrpSpPr/>
              <p:nvPr/>
            </p:nvGrpSpPr>
            <p:grpSpPr>
              <a:xfrm>
                <a:off x="120334" y="2532229"/>
                <a:ext cx="1078891" cy="1000916"/>
                <a:chOff x="482289" y="371949"/>
                <a:chExt cx="1078891" cy="1000916"/>
              </a:xfrm>
            </p:grpSpPr>
            <p:sp>
              <p:nvSpPr>
                <p:cNvPr id="377" name="Triângulo isósceles 376"/>
                <p:cNvSpPr/>
                <p:nvPr/>
              </p:nvSpPr>
              <p:spPr>
                <a:xfrm>
                  <a:off x="507724" y="388998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8" name="Triângulo isósceles 377"/>
                <p:cNvSpPr/>
                <p:nvPr/>
              </p:nvSpPr>
              <p:spPr>
                <a:xfrm>
                  <a:off x="770420" y="863881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Triângulo isósceles 378"/>
                <p:cNvSpPr/>
                <p:nvPr/>
              </p:nvSpPr>
              <p:spPr>
                <a:xfrm>
                  <a:off x="1025542" y="388999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Triângulo isósceles 379"/>
                <p:cNvSpPr/>
                <p:nvPr/>
              </p:nvSpPr>
              <p:spPr>
                <a:xfrm rot="10800000">
                  <a:off x="511511" y="863881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1" name="Triângulo isósceles 380"/>
                <p:cNvSpPr/>
                <p:nvPr/>
              </p:nvSpPr>
              <p:spPr>
                <a:xfrm rot="10800000">
                  <a:off x="766631" y="406048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2" name="Triângulo isósceles 381"/>
                <p:cNvSpPr/>
                <p:nvPr/>
              </p:nvSpPr>
              <p:spPr>
                <a:xfrm rot="10800000">
                  <a:off x="1025541" y="863881"/>
                  <a:ext cx="510245" cy="474882"/>
                </a:xfrm>
                <a:prstGeom prst="triangle">
                  <a:avLst/>
                </a:prstGeom>
                <a:solidFill>
                  <a:srgbClr val="A5A5A5"/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3" name="Elipse 382"/>
                <p:cNvSpPr/>
                <p:nvPr/>
              </p:nvSpPr>
              <p:spPr>
                <a:xfrm>
                  <a:off x="977430" y="823340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4" name="Elipse 383"/>
                <p:cNvSpPr/>
                <p:nvPr/>
              </p:nvSpPr>
              <p:spPr>
                <a:xfrm>
                  <a:off x="1480101" y="823340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5" name="Elipse 384"/>
                <p:cNvSpPr/>
                <p:nvPr/>
              </p:nvSpPr>
              <p:spPr>
                <a:xfrm>
                  <a:off x="722302" y="373018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6" name="Elipse 385"/>
                <p:cNvSpPr/>
                <p:nvPr/>
              </p:nvSpPr>
              <p:spPr>
                <a:xfrm>
                  <a:off x="482289" y="823340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7" name="Elipse 386"/>
                <p:cNvSpPr/>
                <p:nvPr/>
              </p:nvSpPr>
              <p:spPr>
                <a:xfrm>
                  <a:off x="726094" y="1291786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8" name="Elipse 387"/>
                <p:cNvSpPr/>
                <p:nvPr/>
              </p:nvSpPr>
              <p:spPr>
                <a:xfrm>
                  <a:off x="1234402" y="1291786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9" name="Elipse 388"/>
                <p:cNvSpPr/>
                <p:nvPr/>
              </p:nvSpPr>
              <p:spPr>
                <a:xfrm>
                  <a:off x="1237244" y="371949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71" name="CaixaDeTexto 370"/>
              <p:cNvSpPr txBox="1"/>
              <p:nvPr/>
            </p:nvSpPr>
            <p:spPr>
              <a:xfrm>
                <a:off x="329103" y="2741423"/>
                <a:ext cx="157818" cy="184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1</a:t>
                </a:r>
              </a:p>
            </p:txBody>
          </p:sp>
          <p:sp>
            <p:nvSpPr>
              <p:cNvPr id="372" name="CaixaDeTexto 371"/>
              <p:cNvSpPr txBox="1"/>
              <p:nvPr/>
            </p:nvSpPr>
            <p:spPr>
              <a:xfrm>
                <a:off x="583069" y="2628780"/>
                <a:ext cx="157818" cy="184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2</a:t>
                </a:r>
              </a:p>
            </p:txBody>
          </p:sp>
          <p:sp>
            <p:nvSpPr>
              <p:cNvPr id="373" name="CaixaDeTexto 372"/>
              <p:cNvSpPr txBox="1"/>
              <p:nvPr/>
            </p:nvSpPr>
            <p:spPr>
              <a:xfrm>
                <a:off x="319104" y="3077793"/>
                <a:ext cx="157818" cy="184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4</a:t>
                </a:r>
              </a:p>
            </p:txBody>
          </p:sp>
          <p:sp>
            <p:nvSpPr>
              <p:cNvPr id="374" name="CaixaDeTexto 373"/>
              <p:cNvSpPr txBox="1"/>
              <p:nvPr/>
            </p:nvSpPr>
            <p:spPr>
              <a:xfrm>
                <a:off x="578012" y="3222441"/>
                <a:ext cx="157818" cy="184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5</a:t>
                </a:r>
              </a:p>
            </p:txBody>
          </p:sp>
          <p:sp>
            <p:nvSpPr>
              <p:cNvPr id="375" name="CaixaDeTexto 374"/>
              <p:cNvSpPr txBox="1"/>
              <p:nvPr/>
            </p:nvSpPr>
            <p:spPr>
              <a:xfrm>
                <a:off x="829742" y="3068963"/>
                <a:ext cx="157818" cy="184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6</a:t>
                </a:r>
              </a:p>
            </p:txBody>
          </p:sp>
          <p:sp>
            <p:nvSpPr>
              <p:cNvPr id="376" name="CaixaDeTexto 375"/>
              <p:cNvSpPr txBox="1"/>
              <p:nvPr/>
            </p:nvSpPr>
            <p:spPr>
              <a:xfrm>
                <a:off x="835309" y="2753794"/>
                <a:ext cx="157818" cy="184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3</a:t>
                </a:r>
              </a:p>
            </p:txBody>
          </p:sp>
        </p:grpSp>
        <p:cxnSp>
          <p:nvCxnSpPr>
            <p:cNvPr id="364" name="Conector em curva 363"/>
            <p:cNvCxnSpPr/>
            <p:nvPr/>
          </p:nvCxnSpPr>
          <p:spPr>
            <a:xfrm flipV="1">
              <a:off x="3450910" y="3278791"/>
              <a:ext cx="630828" cy="107526"/>
            </a:xfrm>
            <a:prstGeom prst="curvedConnector3">
              <a:avLst>
                <a:gd name="adj1" fmla="val 50000"/>
              </a:avLst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grpSp>
          <p:nvGrpSpPr>
            <p:cNvPr id="365" name="Grupo 364"/>
            <p:cNvGrpSpPr/>
            <p:nvPr/>
          </p:nvGrpSpPr>
          <p:grpSpPr>
            <a:xfrm>
              <a:off x="4617494" y="2981705"/>
              <a:ext cx="108308" cy="460904"/>
              <a:chOff x="2807013" y="614231"/>
              <a:chExt cx="108308" cy="517296"/>
            </a:xfrm>
          </p:grpSpPr>
          <p:cxnSp>
            <p:nvCxnSpPr>
              <p:cNvPr id="367" name="Conector reto 366"/>
              <p:cNvCxnSpPr/>
              <p:nvPr/>
            </p:nvCxnSpPr>
            <p:spPr>
              <a:xfrm>
                <a:off x="2807013" y="614231"/>
                <a:ext cx="108308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8" name="Conector reto 367"/>
              <p:cNvCxnSpPr/>
              <p:nvPr/>
            </p:nvCxnSpPr>
            <p:spPr>
              <a:xfrm>
                <a:off x="2858448" y="614231"/>
                <a:ext cx="0" cy="517295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9" name="Conector reto 368"/>
              <p:cNvCxnSpPr/>
              <p:nvPr/>
            </p:nvCxnSpPr>
            <p:spPr>
              <a:xfrm>
                <a:off x="2807013" y="1131527"/>
                <a:ext cx="108308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366" name="CaixaDeTexto 365"/>
            <p:cNvSpPr txBox="1"/>
            <p:nvPr/>
          </p:nvSpPr>
          <p:spPr>
            <a:xfrm>
              <a:off x="4631203" y="3095419"/>
              <a:ext cx="157818" cy="184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6</a:t>
              </a:r>
            </a:p>
          </p:txBody>
        </p:sp>
      </p:grpSp>
      <p:grpSp>
        <p:nvGrpSpPr>
          <p:cNvPr id="392" name="Grupo 391"/>
          <p:cNvGrpSpPr/>
          <p:nvPr/>
        </p:nvGrpSpPr>
        <p:grpSpPr>
          <a:xfrm>
            <a:off x="2520678" y="4058586"/>
            <a:ext cx="2667585" cy="2013779"/>
            <a:chOff x="57338" y="-8850"/>
            <a:chExt cx="1485712" cy="1121574"/>
          </a:xfrm>
        </p:grpSpPr>
        <p:grpSp>
          <p:nvGrpSpPr>
            <p:cNvPr id="393" name="Grupo 392"/>
            <p:cNvGrpSpPr/>
            <p:nvPr/>
          </p:nvGrpSpPr>
          <p:grpSpPr>
            <a:xfrm>
              <a:off x="116529" y="105249"/>
              <a:ext cx="1078891" cy="1000916"/>
              <a:chOff x="482289" y="371949"/>
              <a:chExt cx="1078891" cy="1000916"/>
            </a:xfrm>
          </p:grpSpPr>
          <p:sp>
            <p:nvSpPr>
              <p:cNvPr id="402" name="Triângulo isósceles 401"/>
              <p:cNvSpPr/>
              <p:nvPr/>
            </p:nvSpPr>
            <p:spPr>
              <a:xfrm>
                <a:off x="507724" y="388998"/>
                <a:ext cx="510245" cy="474882"/>
              </a:xfrm>
              <a:prstGeom prst="triangle">
                <a:avLst/>
              </a:prstGeom>
              <a:solidFill>
                <a:srgbClr val="A5A5A5"/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3" name="Triângulo isósceles 402"/>
              <p:cNvSpPr/>
              <p:nvPr/>
            </p:nvSpPr>
            <p:spPr>
              <a:xfrm>
                <a:off x="770420" y="863881"/>
                <a:ext cx="510245" cy="474882"/>
              </a:xfrm>
              <a:prstGeom prst="triangle">
                <a:avLst/>
              </a:prstGeom>
              <a:solidFill>
                <a:srgbClr val="A5A5A5"/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4" name="Triângulo isósceles 403"/>
              <p:cNvSpPr/>
              <p:nvPr/>
            </p:nvSpPr>
            <p:spPr>
              <a:xfrm>
                <a:off x="1025542" y="388999"/>
                <a:ext cx="510245" cy="474882"/>
              </a:xfrm>
              <a:prstGeom prst="triangle">
                <a:avLst/>
              </a:prstGeom>
              <a:solidFill>
                <a:srgbClr val="A5A5A5"/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5" name="Triângulo isósceles 404"/>
              <p:cNvSpPr/>
              <p:nvPr/>
            </p:nvSpPr>
            <p:spPr>
              <a:xfrm rot="10800000">
                <a:off x="511511" y="863881"/>
                <a:ext cx="510245" cy="474882"/>
              </a:xfrm>
              <a:prstGeom prst="triangle">
                <a:avLst/>
              </a:prstGeom>
              <a:solidFill>
                <a:srgbClr val="A5A5A5"/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6" name="Triângulo isósceles 405"/>
              <p:cNvSpPr/>
              <p:nvPr/>
            </p:nvSpPr>
            <p:spPr>
              <a:xfrm rot="10800000">
                <a:off x="766631" y="406048"/>
                <a:ext cx="510245" cy="474882"/>
              </a:xfrm>
              <a:prstGeom prst="triangle">
                <a:avLst/>
              </a:prstGeom>
              <a:solidFill>
                <a:srgbClr val="A5A5A5"/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7" name="Triângulo isósceles 406"/>
              <p:cNvSpPr/>
              <p:nvPr/>
            </p:nvSpPr>
            <p:spPr>
              <a:xfrm rot="10800000">
                <a:off x="1025541" y="863881"/>
                <a:ext cx="510245" cy="474882"/>
              </a:xfrm>
              <a:prstGeom prst="triangle">
                <a:avLst/>
              </a:prstGeom>
              <a:solidFill>
                <a:srgbClr val="A5A5A5"/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8" name="Elipse 407"/>
              <p:cNvSpPr/>
              <p:nvPr/>
            </p:nvSpPr>
            <p:spPr>
              <a:xfrm>
                <a:off x="977430" y="823340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9" name="Elipse 408"/>
              <p:cNvSpPr/>
              <p:nvPr/>
            </p:nvSpPr>
            <p:spPr>
              <a:xfrm>
                <a:off x="1480101" y="823340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0" name="Elipse 409"/>
              <p:cNvSpPr/>
              <p:nvPr/>
            </p:nvSpPr>
            <p:spPr>
              <a:xfrm>
                <a:off x="722302" y="373018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1" name="Elipse 410"/>
              <p:cNvSpPr/>
              <p:nvPr/>
            </p:nvSpPr>
            <p:spPr>
              <a:xfrm>
                <a:off x="482289" y="823340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2" name="Elipse 411"/>
              <p:cNvSpPr/>
              <p:nvPr/>
            </p:nvSpPr>
            <p:spPr>
              <a:xfrm>
                <a:off x="726094" y="1291786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3" name="Elipse 412"/>
              <p:cNvSpPr/>
              <p:nvPr/>
            </p:nvSpPr>
            <p:spPr>
              <a:xfrm>
                <a:off x="1234402" y="1291786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4" name="Elipse 413"/>
              <p:cNvSpPr/>
              <p:nvPr/>
            </p:nvSpPr>
            <p:spPr>
              <a:xfrm>
                <a:off x="1237244" y="371949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799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94" name="CaixaDeTexto 393"/>
            <p:cNvSpPr txBox="1"/>
            <p:nvPr/>
          </p:nvSpPr>
          <p:spPr>
            <a:xfrm>
              <a:off x="222432" y="-8850"/>
              <a:ext cx="160882" cy="1885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sp>
          <p:nvSpPr>
            <p:cNvPr id="395" name="CaixaDeTexto 394"/>
            <p:cNvSpPr txBox="1"/>
            <p:nvPr/>
          </p:nvSpPr>
          <p:spPr>
            <a:xfrm>
              <a:off x="930517" y="11738"/>
              <a:ext cx="160882" cy="1885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</a:t>
              </a:r>
            </a:p>
          </p:txBody>
        </p:sp>
        <p:sp>
          <p:nvSpPr>
            <p:cNvPr id="396" name="CaixaDeTexto 395"/>
            <p:cNvSpPr txBox="1"/>
            <p:nvPr/>
          </p:nvSpPr>
          <p:spPr>
            <a:xfrm>
              <a:off x="57338" y="374091"/>
              <a:ext cx="160882" cy="1885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3</a:t>
              </a:r>
            </a:p>
          </p:txBody>
        </p:sp>
        <p:sp>
          <p:nvSpPr>
            <p:cNvPr id="397" name="CaixaDeTexto 396"/>
            <p:cNvSpPr txBox="1"/>
            <p:nvPr/>
          </p:nvSpPr>
          <p:spPr>
            <a:xfrm>
              <a:off x="575155" y="364816"/>
              <a:ext cx="160882" cy="1885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4</a:t>
              </a:r>
            </a:p>
          </p:txBody>
        </p:sp>
        <p:sp>
          <p:nvSpPr>
            <p:cNvPr id="398" name="CaixaDeTexto 397"/>
            <p:cNvSpPr txBox="1"/>
            <p:nvPr/>
          </p:nvSpPr>
          <p:spPr>
            <a:xfrm>
              <a:off x="1114580" y="377092"/>
              <a:ext cx="160882" cy="1885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5</a:t>
              </a:r>
            </a:p>
          </p:txBody>
        </p:sp>
        <p:sp>
          <p:nvSpPr>
            <p:cNvPr id="399" name="CaixaDeTexto 398"/>
            <p:cNvSpPr txBox="1"/>
            <p:nvPr/>
          </p:nvSpPr>
          <p:spPr>
            <a:xfrm>
              <a:off x="231903" y="917426"/>
              <a:ext cx="160882" cy="1885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6</a:t>
              </a:r>
            </a:p>
          </p:txBody>
        </p:sp>
        <p:sp>
          <p:nvSpPr>
            <p:cNvPr id="400" name="CaixaDeTexto 399"/>
            <p:cNvSpPr txBox="1"/>
            <p:nvPr/>
          </p:nvSpPr>
          <p:spPr>
            <a:xfrm>
              <a:off x="934797" y="924166"/>
              <a:ext cx="160882" cy="1885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7</a:t>
              </a:r>
            </a:p>
          </p:txBody>
        </p:sp>
        <p:cxnSp>
          <p:nvCxnSpPr>
            <p:cNvPr id="401" name="Conector em curva 400"/>
            <p:cNvCxnSpPr>
              <a:stCxn id="409" idx="6"/>
            </p:cNvCxnSpPr>
            <p:nvPr/>
          </p:nvCxnSpPr>
          <p:spPr>
            <a:xfrm>
              <a:off x="1195420" y="597180"/>
              <a:ext cx="347630" cy="301174"/>
            </a:xfrm>
            <a:prstGeom prst="curvedConnector3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415" name="CaixaDeTexto 414"/>
          <p:cNvSpPr txBox="1"/>
          <p:nvPr/>
        </p:nvSpPr>
        <p:spPr>
          <a:xfrm>
            <a:off x="4703788" y="3452721"/>
            <a:ext cx="1840249" cy="565146"/>
          </a:xfrm>
          <a:prstGeom prst="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 var. “T” with a 4 level History</a:t>
            </a:r>
          </a:p>
        </p:txBody>
      </p:sp>
      <p:sp>
        <p:nvSpPr>
          <p:cNvPr id="416" name="CaixaDeTexto 415"/>
          <p:cNvSpPr txBox="1"/>
          <p:nvPr/>
        </p:nvSpPr>
        <p:spPr>
          <a:xfrm>
            <a:off x="6159068" y="4445183"/>
            <a:ext cx="688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05912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600" dirty="0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t=3s</a:t>
            </a:r>
            <a:endParaRPr lang="pt-BR" sz="1600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417" name="CaixaDeTexto 416"/>
          <p:cNvSpPr txBox="1"/>
          <p:nvPr/>
        </p:nvSpPr>
        <p:spPr>
          <a:xfrm>
            <a:off x="6628283" y="4024021"/>
            <a:ext cx="688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05912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600" dirty="0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t=2s</a:t>
            </a:r>
            <a:endParaRPr lang="pt-BR" sz="1600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418" name="CaixaDeTexto 417"/>
          <p:cNvSpPr txBox="1"/>
          <p:nvPr/>
        </p:nvSpPr>
        <p:spPr>
          <a:xfrm>
            <a:off x="7049273" y="3617250"/>
            <a:ext cx="688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05912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600" dirty="0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t=1s</a:t>
            </a:r>
            <a:endParaRPr lang="pt-BR" sz="1600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419" name="CaixaDeTexto 418"/>
          <p:cNvSpPr txBox="1"/>
          <p:nvPr/>
        </p:nvSpPr>
        <p:spPr>
          <a:xfrm>
            <a:off x="7549852" y="3175089"/>
            <a:ext cx="688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05912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600" dirty="0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t=0s</a:t>
            </a:r>
            <a:endParaRPr lang="pt-BR" sz="1600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graphicFrame>
        <p:nvGraphicFramePr>
          <p:cNvPr id="420" name="Tabela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167639"/>
              </p:ext>
            </p:extLst>
          </p:nvPr>
        </p:nvGraphicFramePr>
        <p:xfrm>
          <a:off x="7993285" y="3459716"/>
          <a:ext cx="477542" cy="1264075"/>
        </p:xfrm>
        <a:graphic>
          <a:graphicData uri="http://schemas.openxmlformats.org/drawingml/2006/table">
            <a:tbl>
              <a:tblPr bandRow="1"/>
              <a:tblGrid>
                <a:gridCol w="477542"/>
              </a:tblGrid>
              <a:tr h="375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T</a:t>
                      </a:r>
                      <a:r>
                        <a:rPr lang="pt-BR" sz="1600" baseline="-25000" dirty="0" smtClean="0"/>
                        <a:t>3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75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83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1025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1" name="Tabela 4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719286"/>
              </p:ext>
            </p:extLst>
          </p:nvPr>
        </p:nvGraphicFramePr>
        <p:xfrm>
          <a:off x="7542257" y="3882127"/>
          <a:ext cx="477542" cy="1264075"/>
        </p:xfrm>
        <a:graphic>
          <a:graphicData uri="http://schemas.openxmlformats.org/drawingml/2006/table">
            <a:tbl>
              <a:tblPr bandRow="1"/>
              <a:tblGrid>
                <a:gridCol w="477542"/>
              </a:tblGrid>
              <a:tr h="375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T</a:t>
                      </a:r>
                      <a:r>
                        <a:rPr lang="pt-BR" sz="1600" baseline="-25000" dirty="0" smtClean="0"/>
                        <a:t>2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75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95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1025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2" name="Tabela 4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162578"/>
              </p:ext>
            </p:extLst>
          </p:nvPr>
        </p:nvGraphicFramePr>
        <p:xfrm>
          <a:off x="7100725" y="4291154"/>
          <a:ext cx="477542" cy="1264075"/>
        </p:xfrm>
        <a:graphic>
          <a:graphicData uri="http://schemas.openxmlformats.org/drawingml/2006/table">
            <a:tbl>
              <a:tblPr bandRow="1"/>
              <a:tblGrid>
                <a:gridCol w="477542"/>
              </a:tblGrid>
              <a:tr h="375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T</a:t>
                      </a:r>
                      <a:r>
                        <a:rPr lang="pt-BR" sz="1600" baseline="-25000" dirty="0" smtClean="0"/>
                        <a:t>1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75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112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2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1025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3" name="Tabela 4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343319"/>
              </p:ext>
            </p:extLst>
          </p:nvPr>
        </p:nvGraphicFramePr>
        <p:xfrm>
          <a:off x="5211487" y="4754427"/>
          <a:ext cx="2209588" cy="1221964"/>
        </p:xfrm>
        <a:graphic>
          <a:graphicData uri="http://schemas.openxmlformats.org/drawingml/2006/table">
            <a:tbl>
              <a:tblPr bandRow="1"/>
              <a:tblGrid>
                <a:gridCol w="311698"/>
                <a:gridCol w="1076991"/>
                <a:gridCol w="465176"/>
                <a:gridCol w="355723"/>
              </a:tblGrid>
              <a:tr h="3469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Id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mpd="sng">
                      <a:solidFill>
                        <a:sysClr val="windowText" lastClr="000000"/>
                      </a:solidFill>
                      <a:prstDash val="soli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u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T</a:t>
                      </a:r>
                      <a:r>
                        <a:rPr lang="pt-BR" sz="1600" baseline="-25000" dirty="0" smtClean="0"/>
                        <a:t>0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q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  <a:prstDash val="soli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60000"/>
                        <a:lumOff val="40000"/>
                      </a:srgbClr>
                    </a:solidFill>
                  </a:tcPr>
                </a:tc>
              </a:tr>
              <a:tr h="758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pt-BR" sz="500" dirty="0"/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758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758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758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468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/>
                        <a:t>5</a:t>
                      </a:r>
                      <a:endParaRPr lang="pt-BR" sz="1600" dirty="0"/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{0.02, 0.01}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130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27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638" marR="64638" marT="64638" marB="6463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758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947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endParaRPr lang="pt-BR" sz="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638" marR="64638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cxnSp>
        <p:nvCxnSpPr>
          <p:cNvPr id="424" name="Conector de seta reta 423"/>
          <p:cNvCxnSpPr/>
          <p:nvPr/>
        </p:nvCxnSpPr>
        <p:spPr>
          <a:xfrm flipH="1">
            <a:off x="6101455" y="3452652"/>
            <a:ext cx="1891830" cy="1769942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20" name="CaixaDeTexto 219"/>
          <p:cNvSpPr txBox="1"/>
          <p:nvPr/>
        </p:nvSpPr>
        <p:spPr>
          <a:xfrm>
            <a:off x="739570" y="2849221"/>
            <a:ext cx="24753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Cell associated attributes</a:t>
            </a:r>
            <a:endParaRPr lang="en-US" sz="1600" dirty="0"/>
          </a:p>
        </p:txBody>
      </p:sp>
      <p:sp>
        <p:nvSpPr>
          <p:cNvPr id="221" name="CaixaDeTexto 220"/>
          <p:cNvSpPr txBox="1"/>
          <p:nvPr/>
        </p:nvSpPr>
        <p:spPr>
          <a:xfrm>
            <a:off x="6008347" y="2849221"/>
            <a:ext cx="3219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Gauss point associated attributes</a:t>
            </a:r>
            <a:endParaRPr lang="en-US" sz="1600" dirty="0"/>
          </a:p>
        </p:txBody>
      </p:sp>
      <p:sp>
        <p:nvSpPr>
          <p:cNvPr id="241" name="CaixaDeTexto 240"/>
          <p:cNvSpPr txBox="1"/>
          <p:nvPr/>
        </p:nvSpPr>
        <p:spPr>
          <a:xfrm>
            <a:off x="7634293" y="5637837"/>
            <a:ext cx="3456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History associated with mesh nodes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5067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Main classes: Meshes and associated entities</a:t>
            </a:r>
            <a:endParaRPr lang="en-US" noProof="0" dirty="0"/>
          </a:p>
        </p:txBody>
      </p:sp>
      <p:grpSp>
        <p:nvGrpSpPr>
          <p:cNvPr id="18" name="Grupo 17"/>
          <p:cNvGrpSpPr/>
          <p:nvPr/>
        </p:nvGrpSpPr>
        <p:grpSpPr>
          <a:xfrm>
            <a:off x="1872605" y="795825"/>
            <a:ext cx="7706423" cy="5108557"/>
            <a:chOff x="143427" y="159031"/>
            <a:chExt cx="4599376" cy="3048908"/>
          </a:xfrm>
        </p:grpSpPr>
        <p:sp>
          <p:nvSpPr>
            <p:cNvPr id="19" name="Retângulo 18"/>
            <p:cNvSpPr/>
            <p:nvPr/>
          </p:nvSpPr>
          <p:spPr>
            <a:xfrm>
              <a:off x="1230945" y="232650"/>
              <a:ext cx="767894" cy="313220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Mesh</a:t>
              </a:r>
            </a:p>
          </p:txBody>
        </p:sp>
        <p:sp>
          <p:nvSpPr>
            <p:cNvPr id="20" name="Retângulo 19"/>
            <p:cNvSpPr/>
            <p:nvPr/>
          </p:nvSpPr>
          <p:spPr>
            <a:xfrm>
              <a:off x="2989853" y="983346"/>
              <a:ext cx="631548" cy="31322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Cell</a:t>
              </a:r>
            </a:p>
          </p:txBody>
        </p:sp>
        <p:sp>
          <p:nvSpPr>
            <p:cNvPr id="21" name="Retângulo 20"/>
            <p:cNvSpPr/>
            <p:nvPr/>
          </p:nvSpPr>
          <p:spPr>
            <a:xfrm>
              <a:off x="2989853" y="1661437"/>
              <a:ext cx="631548" cy="313220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Element</a:t>
              </a:r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4002474" y="983346"/>
              <a:ext cx="737319" cy="31322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Cell Geometry</a:t>
              </a:r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4002474" y="1659939"/>
              <a:ext cx="740329" cy="313220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Shape</a:t>
              </a:r>
            </a:p>
          </p:txBody>
        </p:sp>
        <p:sp>
          <p:nvSpPr>
            <p:cNvPr id="24" name="Retângulo 23"/>
            <p:cNvSpPr/>
            <p:nvPr/>
          </p:nvSpPr>
          <p:spPr>
            <a:xfrm>
              <a:off x="2921680" y="191102"/>
              <a:ext cx="767894" cy="354768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Cell Boundary</a:t>
              </a:r>
            </a:p>
          </p:txBody>
        </p:sp>
        <p:sp>
          <p:nvSpPr>
            <p:cNvPr id="25" name="Retângulo 24"/>
            <p:cNvSpPr/>
            <p:nvPr/>
          </p:nvSpPr>
          <p:spPr>
            <a:xfrm>
              <a:off x="1841429" y="2344029"/>
              <a:ext cx="767894" cy="313220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Integration Rule</a:t>
              </a:r>
            </a:p>
          </p:txBody>
        </p:sp>
        <p:sp>
          <p:nvSpPr>
            <p:cNvPr id="26" name="Retângulo 25"/>
            <p:cNvSpPr/>
            <p:nvPr/>
          </p:nvSpPr>
          <p:spPr>
            <a:xfrm>
              <a:off x="143427" y="965149"/>
              <a:ext cx="658621" cy="353085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Property Set</a:t>
              </a:r>
            </a:p>
          </p:txBody>
        </p:sp>
        <p:sp>
          <p:nvSpPr>
            <p:cNvPr id="27" name="Triângulo isósceles 26"/>
            <p:cNvSpPr/>
            <p:nvPr/>
          </p:nvSpPr>
          <p:spPr>
            <a:xfrm>
              <a:off x="1549015" y="559293"/>
              <a:ext cx="129026" cy="96933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8" name="Conector reto 27"/>
            <p:cNvCxnSpPr>
              <a:stCxn id="27" idx="3"/>
              <a:endCxn id="59" idx="0"/>
            </p:cNvCxnSpPr>
            <p:nvPr/>
          </p:nvCxnSpPr>
          <p:spPr>
            <a:xfrm>
              <a:off x="1613528" y="656226"/>
              <a:ext cx="1364" cy="32832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29" name="Triângulo isósceles 28"/>
            <p:cNvSpPr/>
            <p:nvPr/>
          </p:nvSpPr>
          <p:spPr>
            <a:xfrm>
              <a:off x="1548836" y="1309580"/>
              <a:ext cx="129026" cy="96933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0" name="Conector reto 29"/>
            <p:cNvCxnSpPr/>
            <p:nvPr/>
          </p:nvCxnSpPr>
          <p:spPr>
            <a:xfrm>
              <a:off x="1610966" y="1404759"/>
              <a:ext cx="0" cy="91544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1" name="Conector reto 30"/>
            <p:cNvCxnSpPr/>
            <p:nvPr/>
          </p:nvCxnSpPr>
          <p:spPr>
            <a:xfrm flipH="1">
              <a:off x="1230946" y="1496303"/>
              <a:ext cx="764375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2" name="Conector reto 31"/>
            <p:cNvCxnSpPr/>
            <p:nvPr/>
          </p:nvCxnSpPr>
          <p:spPr>
            <a:xfrm>
              <a:off x="1227170" y="1488741"/>
              <a:ext cx="3382" cy="268874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3" name="Conector reto 32"/>
            <p:cNvCxnSpPr/>
            <p:nvPr/>
          </p:nvCxnSpPr>
          <p:spPr>
            <a:xfrm>
              <a:off x="1995321" y="1488741"/>
              <a:ext cx="3382" cy="268874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34" name="Retângulo 33"/>
            <p:cNvSpPr/>
            <p:nvPr/>
          </p:nvSpPr>
          <p:spPr>
            <a:xfrm>
              <a:off x="1841429" y="1650841"/>
              <a:ext cx="767894" cy="344244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Element Mesh</a:t>
              </a:r>
            </a:p>
          </p:txBody>
        </p:sp>
        <p:sp>
          <p:nvSpPr>
            <p:cNvPr id="35" name="Retângulo 34"/>
            <p:cNvSpPr/>
            <p:nvPr/>
          </p:nvSpPr>
          <p:spPr>
            <a:xfrm>
              <a:off x="616293" y="1650841"/>
              <a:ext cx="767894" cy="334096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Topo Cell Mesh</a:t>
              </a:r>
            </a:p>
          </p:txBody>
        </p:sp>
        <p:sp>
          <p:nvSpPr>
            <p:cNvPr id="36" name="Triângulo isósceles 35"/>
            <p:cNvSpPr/>
            <p:nvPr/>
          </p:nvSpPr>
          <p:spPr>
            <a:xfrm>
              <a:off x="930102" y="1991363"/>
              <a:ext cx="129026" cy="96933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7" name="Conector reto 36"/>
            <p:cNvCxnSpPr>
              <a:stCxn id="36" idx="3"/>
              <a:endCxn id="53" idx="0"/>
            </p:cNvCxnSpPr>
            <p:nvPr/>
          </p:nvCxnSpPr>
          <p:spPr>
            <a:xfrm>
              <a:off x="994615" y="2088296"/>
              <a:ext cx="2926" cy="26102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38" name="Triângulo isósceles 37"/>
            <p:cNvSpPr/>
            <p:nvPr/>
          </p:nvSpPr>
          <p:spPr>
            <a:xfrm>
              <a:off x="3241114" y="1302279"/>
              <a:ext cx="129026" cy="96933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9" name="Conector reto 38"/>
            <p:cNvCxnSpPr>
              <a:stCxn id="38" idx="3"/>
              <a:endCxn id="21" idx="0"/>
            </p:cNvCxnSpPr>
            <p:nvPr/>
          </p:nvCxnSpPr>
          <p:spPr>
            <a:xfrm>
              <a:off x="3305627" y="1399212"/>
              <a:ext cx="0" cy="262225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40" name="Triângulo isósceles 39"/>
            <p:cNvSpPr/>
            <p:nvPr/>
          </p:nvSpPr>
          <p:spPr>
            <a:xfrm>
              <a:off x="2145254" y="2667482"/>
              <a:ext cx="129026" cy="96933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1" name="Conector reto 40"/>
            <p:cNvCxnSpPr>
              <a:stCxn id="40" idx="3"/>
            </p:cNvCxnSpPr>
            <p:nvPr/>
          </p:nvCxnSpPr>
          <p:spPr>
            <a:xfrm>
              <a:off x="2209767" y="2764415"/>
              <a:ext cx="0" cy="352781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42" name="Retângulo 41"/>
            <p:cNvSpPr/>
            <p:nvPr/>
          </p:nvSpPr>
          <p:spPr>
            <a:xfrm>
              <a:off x="1716183" y="2894719"/>
              <a:ext cx="1018385" cy="313220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Border Integration Rule</a:t>
              </a:r>
            </a:p>
          </p:txBody>
        </p:sp>
        <p:cxnSp>
          <p:nvCxnSpPr>
            <p:cNvPr id="43" name="Conector reto 42"/>
            <p:cNvCxnSpPr>
              <a:stCxn id="20" idx="3"/>
              <a:endCxn id="22" idx="1"/>
            </p:cNvCxnSpPr>
            <p:nvPr/>
          </p:nvCxnSpPr>
          <p:spPr>
            <a:xfrm>
              <a:off x="3621401" y="1139956"/>
              <a:ext cx="381073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dash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44" name="Conector reto 43"/>
            <p:cNvCxnSpPr>
              <a:stCxn id="21" idx="3"/>
              <a:endCxn id="23" idx="1"/>
            </p:cNvCxnSpPr>
            <p:nvPr/>
          </p:nvCxnSpPr>
          <p:spPr>
            <a:xfrm flipV="1">
              <a:off x="3621401" y="1816549"/>
              <a:ext cx="381073" cy="1498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dash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45" name="Conector reto 44"/>
            <p:cNvCxnSpPr>
              <a:stCxn id="59" idx="3"/>
              <a:endCxn id="20" idx="1"/>
            </p:cNvCxnSpPr>
            <p:nvPr/>
          </p:nvCxnSpPr>
          <p:spPr>
            <a:xfrm flipV="1">
              <a:off x="1998839" y="1139956"/>
              <a:ext cx="991014" cy="120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46" name="Conector reto 45"/>
            <p:cNvCxnSpPr>
              <a:stCxn id="34" idx="3"/>
              <a:endCxn id="21" idx="1"/>
            </p:cNvCxnSpPr>
            <p:nvPr/>
          </p:nvCxnSpPr>
          <p:spPr>
            <a:xfrm flipV="1">
              <a:off x="2609323" y="1818047"/>
              <a:ext cx="380530" cy="4916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ot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47" name="Conector reto 46"/>
            <p:cNvCxnSpPr>
              <a:stCxn id="26" idx="3"/>
              <a:endCxn id="59" idx="1"/>
            </p:cNvCxnSpPr>
            <p:nvPr/>
          </p:nvCxnSpPr>
          <p:spPr>
            <a:xfrm flipV="1">
              <a:off x="802048" y="1141156"/>
              <a:ext cx="428897" cy="536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48" name="Conector reto 47"/>
            <p:cNvCxnSpPr>
              <a:stCxn id="34" idx="2"/>
              <a:endCxn id="25" idx="0"/>
            </p:cNvCxnSpPr>
            <p:nvPr/>
          </p:nvCxnSpPr>
          <p:spPr>
            <a:xfrm>
              <a:off x="2225376" y="1995085"/>
              <a:ext cx="0" cy="348944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49" name="Conector reto 48"/>
            <p:cNvCxnSpPr>
              <a:stCxn id="24" idx="2"/>
              <a:endCxn id="20" idx="0"/>
            </p:cNvCxnSpPr>
            <p:nvPr/>
          </p:nvCxnSpPr>
          <p:spPr>
            <a:xfrm>
              <a:off x="3305627" y="545870"/>
              <a:ext cx="0" cy="437476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50" name="CaixaDeTexto 49"/>
            <p:cNvSpPr txBox="1"/>
            <p:nvPr/>
          </p:nvSpPr>
          <p:spPr>
            <a:xfrm>
              <a:off x="793830" y="912731"/>
              <a:ext cx="174313" cy="202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sp>
          <p:nvSpPr>
            <p:cNvPr id="51" name="CaixaDeTexto 50"/>
            <p:cNvSpPr txBox="1"/>
            <p:nvPr/>
          </p:nvSpPr>
          <p:spPr>
            <a:xfrm>
              <a:off x="2770890" y="914937"/>
              <a:ext cx="174313" cy="202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sp>
          <p:nvSpPr>
            <p:cNvPr id="52" name="CaixaDeTexto 51"/>
            <p:cNvSpPr txBox="1"/>
            <p:nvPr/>
          </p:nvSpPr>
          <p:spPr>
            <a:xfrm>
              <a:off x="2202578" y="2134571"/>
              <a:ext cx="174313" cy="202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533605" y="2349316"/>
              <a:ext cx="927872" cy="345926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Topo Element Mesh</a:t>
              </a:r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3270170" y="743061"/>
              <a:ext cx="174313" cy="202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sp>
          <p:nvSpPr>
            <p:cNvPr id="55" name="CaixaDeTexto 54"/>
            <p:cNvSpPr txBox="1"/>
            <p:nvPr/>
          </p:nvSpPr>
          <p:spPr>
            <a:xfrm>
              <a:off x="3805920" y="893735"/>
              <a:ext cx="172400" cy="202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3813253" y="1570328"/>
              <a:ext cx="172400" cy="202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cxnSp>
          <p:nvCxnSpPr>
            <p:cNvPr id="57" name="Conector reto 56"/>
            <p:cNvCxnSpPr>
              <a:endCxn id="24" idx="1"/>
            </p:cNvCxnSpPr>
            <p:nvPr/>
          </p:nvCxnSpPr>
          <p:spPr>
            <a:xfrm flipV="1">
              <a:off x="1882588" y="368486"/>
              <a:ext cx="1039092" cy="77147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58" name="CaixaDeTexto 57"/>
            <p:cNvSpPr txBox="1"/>
            <p:nvPr/>
          </p:nvSpPr>
          <p:spPr>
            <a:xfrm>
              <a:off x="2712949" y="159031"/>
              <a:ext cx="174313" cy="202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sp>
          <p:nvSpPr>
            <p:cNvPr id="59" name="Retângulo 58"/>
            <p:cNvSpPr/>
            <p:nvPr/>
          </p:nvSpPr>
          <p:spPr>
            <a:xfrm>
              <a:off x="1230945" y="984546"/>
              <a:ext cx="767894" cy="31322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Cell Mesh</a:t>
              </a:r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2789438" y="1569128"/>
              <a:ext cx="174313" cy="202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sp>
          <p:nvSpPr>
            <p:cNvPr id="61" name="Retângulo 60"/>
            <p:cNvSpPr/>
            <p:nvPr/>
          </p:nvSpPr>
          <p:spPr>
            <a:xfrm>
              <a:off x="1260907" y="1018282"/>
              <a:ext cx="707971" cy="245748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Retângulo 61"/>
            <p:cNvSpPr/>
            <p:nvPr/>
          </p:nvSpPr>
          <p:spPr>
            <a:xfrm>
              <a:off x="1260907" y="266386"/>
              <a:ext cx="707971" cy="245748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Retângulo 62"/>
            <p:cNvSpPr/>
            <p:nvPr/>
          </p:nvSpPr>
          <p:spPr>
            <a:xfrm>
              <a:off x="3026656" y="1017082"/>
              <a:ext cx="557942" cy="245748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Retângulo 63"/>
            <p:cNvSpPr/>
            <p:nvPr/>
          </p:nvSpPr>
          <p:spPr>
            <a:xfrm>
              <a:off x="3026656" y="1695173"/>
              <a:ext cx="557942" cy="245748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etângulo 64"/>
            <p:cNvSpPr/>
            <p:nvPr/>
          </p:nvSpPr>
          <p:spPr>
            <a:xfrm>
              <a:off x="2965650" y="221613"/>
              <a:ext cx="679955" cy="293746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Retângulo 65"/>
            <p:cNvSpPr/>
            <p:nvPr/>
          </p:nvSpPr>
          <p:spPr>
            <a:xfrm>
              <a:off x="1885399" y="1676090"/>
              <a:ext cx="679955" cy="293746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Retângulo 66"/>
            <p:cNvSpPr/>
            <p:nvPr/>
          </p:nvSpPr>
          <p:spPr>
            <a:xfrm>
              <a:off x="660263" y="1671016"/>
              <a:ext cx="679955" cy="293746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Retângulo 67"/>
            <p:cNvSpPr/>
            <p:nvPr/>
          </p:nvSpPr>
          <p:spPr>
            <a:xfrm>
              <a:off x="576640" y="2375406"/>
              <a:ext cx="841803" cy="293746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Retângulo 68"/>
            <p:cNvSpPr/>
            <p:nvPr/>
          </p:nvSpPr>
          <p:spPr>
            <a:xfrm>
              <a:off x="171551" y="994818"/>
              <a:ext cx="602372" cy="293746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445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Accessing mesh associated data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363" y="900113"/>
            <a:ext cx="10799762" cy="4788246"/>
          </a:xfrm>
        </p:spPr>
        <p:txBody>
          <a:bodyPr/>
          <a:lstStyle/>
          <a:p>
            <a:r>
              <a:rPr lang="en-US" noProof="0" dirty="0" smtClean="0"/>
              <a:t>Access to data in a simple and unique way</a:t>
            </a:r>
          </a:p>
          <a:p>
            <a:r>
              <a:rPr lang="en-US" noProof="0" dirty="0" smtClean="0"/>
              <a:t>Abstract user functions</a:t>
            </a:r>
          </a:p>
          <a:p>
            <a:r>
              <a:rPr lang="en-US" noProof="0" dirty="0" smtClean="0"/>
              <a:t>Storage independent</a:t>
            </a:r>
          </a:p>
          <a:p>
            <a:r>
              <a:rPr lang="en-US" noProof="0" dirty="0" smtClean="0"/>
              <a:t>Version independent (history)</a:t>
            </a:r>
          </a:p>
          <a:p>
            <a:r>
              <a:rPr lang="en-US" noProof="0" dirty="0" smtClean="0"/>
              <a:t>Single access way for scalar, vector or matrix data</a:t>
            </a:r>
          </a:p>
          <a:p>
            <a:r>
              <a:rPr lang="en-US" noProof="0" dirty="0" smtClean="0"/>
              <a:t>Automatic unit conversion</a:t>
            </a:r>
          </a:p>
          <a:p>
            <a:endParaRPr lang="en-US" noProof="0" dirty="0" smtClean="0"/>
          </a:p>
          <a:p>
            <a:endParaRPr lang="en-US" noProof="0" dirty="0" smtClean="0"/>
          </a:p>
          <a:p>
            <a:r>
              <a:rPr lang="en-US" noProof="0" dirty="0" err="1" smtClean="0"/>
              <a:t>ValueAccessor</a:t>
            </a:r>
            <a:endParaRPr lang="en-US" noProof="0" dirty="0" smtClean="0"/>
          </a:p>
          <a:p>
            <a:pPr lvl="1"/>
            <a:r>
              <a:rPr lang="en-US" noProof="0" dirty="0" smtClean="0"/>
              <a:t>value()</a:t>
            </a:r>
          </a:p>
          <a:p>
            <a:pPr lvl="1"/>
            <a:r>
              <a:rPr lang="en-US" noProof="0" dirty="0" err="1" smtClean="0"/>
              <a:t>setValue</a:t>
            </a:r>
            <a:r>
              <a:rPr lang="en-US" noProof="0" dirty="0" smtClean="0"/>
              <a:t>()</a:t>
            </a:r>
            <a:endParaRPr lang="en-US" noProof="0" dirty="0"/>
          </a:p>
        </p:txBody>
      </p:sp>
      <p:sp>
        <p:nvSpPr>
          <p:cNvPr id="4" name="Seta para baixo 3"/>
          <p:cNvSpPr/>
          <p:nvPr/>
        </p:nvSpPr>
        <p:spPr>
          <a:xfrm>
            <a:off x="1368549" y="3672135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85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Main classes: Data access</a:t>
            </a:r>
            <a:endParaRPr lang="en-US" noProof="0" dirty="0"/>
          </a:p>
        </p:txBody>
      </p:sp>
      <p:grpSp>
        <p:nvGrpSpPr>
          <p:cNvPr id="70" name="Grupo 69"/>
          <p:cNvGrpSpPr/>
          <p:nvPr/>
        </p:nvGrpSpPr>
        <p:grpSpPr>
          <a:xfrm>
            <a:off x="1584573" y="791815"/>
            <a:ext cx="7560840" cy="4977782"/>
            <a:chOff x="32366" y="71211"/>
            <a:chExt cx="4514408" cy="2972122"/>
          </a:xfrm>
        </p:grpSpPr>
        <p:sp>
          <p:nvSpPr>
            <p:cNvPr id="71" name="Forma livre 70"/>
            <p:cNvSpPr/>
            <p:nvPr/>
          </p:nvSpPr>
          <p:spPr>
            <a:xfrm>
              <a:off x="817323" y="445363"/>
              <a:ext cx="1359263" cy="751059"/>
            </a:xfrm>
            <a:custGeom>
              <a:avLst/>
              <a:gdLst>
                <a:gd name="connsiteX0" fmla="*/ 0 w 706120"/>
                <a:gd name="connsiteY0" fmla="*/ 0 h 635000"/>
                <a:gd name="connsiteX1" fmla="*/ 127000 w 706120"/>
                <a:gd name="connsiteY1" fmla="*/ 523240 h 635000"/>
                <a:gd name="connsiteX2" fmla="*/ 706120 w 706120"/>
                <a:gd name="connsiteY2" fmla="*/ 635000 h 635000"/>
                <a:gd name="connsiteX0" fmla="*/ 0 w 706120"/>
                <a:gd name="connsiteY0" fmla="*/ 0 h 680720"/>
                <a:gd name="connsiteX1" fmla="*/ 127000 w 706120"/>
                <a:gd name="connsiteY1" fmla="*/ 568960 h 680720"/>
                <a:gd name="connsiteX2" fmla="*/ 706120 w 706120"/>
                <a:gd name="connsiteY2" fmla="*/ 680720 h 680720"/>
                <a:gd name="connsiteX0" fmla="*/ 4903 w 660781"/>
                <a:gd name="connsiteY0" fmla="*/ 0 h 2358795"/>
                <a:gd name="connsiteX1" fmla="*/ 81661 w 660781"/>
                <a:gd name="connsiteY1" fmla="*/ 2247035 h 2358795"/>
                <a:gd name="connsiteX2" fmla="*/ 660781 w 660781"/>
                <a:gd name="connsiteY2" fmla="*/ 2358795 h 2358795"/>
                <a:gd name="connsiteX0" fmla="*/ 4903 w 1218465"/>
                <a:gd name="connsiteY0" fmla="*/ 0 h 2255107"/>
                <a:gd name="connsiteX1" fmla="*/ 81661 w 1218465"/>
                <a:gd name="connsiteY1" fmla="*/ 2247035 h 2255107"/>
                <a:gd name="connsiteX2" fmla="*/ 1218465 w 1218465"/>
                <a:gd name="connsiteY2" fmla="*/ 1243428 h 2255107"/>
                <a:gd name="connsiteX0" fmla="*/ 0 w 1213562"/>
                <a:gd name="connsiteY0" fmla="*/ 0 h 1243428"/>
                <a:gd name="connsiteX1" fmla="*/ 1151932 w 1213562"/>
                <a:gd name="connsiteY1" fmla="*/ 327800 h 1243428"/>
                <a:gd name="connsiteX2" fmla="*/ 1213562 w 1213562"/>
                <a:gd name="connsiteY2" fmla="*/ 1243428 h 1243428"/>
                <a:gd name="connsiteX0" fmla="*/ 0 w 1359263"/>
                <a:gd name="connsiteY0" fmla="*/ 0 h 751059"/>
                <a:gd name="connsiteX1" fmla="*/ 1151932 w 1359263"/>
                <a:gd name="connsiteY1" fmla="*/ 327800 h 751059"/>
                <a:gd name="connsiteX2" fmla="*/ 1359263 w 1359263"/>
                <a:gd name="connsiteY2" fmla="*/ 751059 h 751059"/>
                <a:gd name="connsiteX0" fmla="*/ 0 w 1359263"/>
                <a:gd name="connsiteY0" fmla="*/ 0 h 751059"/>
                <a:gd name="connsiteX1" fmla="*/ 1312706 w 1359263"/>
                <a:gd name="connsiteY1" fmla="*/ 393115 h 751059"/>
                <a:gd name="connsiteX2" fmla="*/ 1359263 w 1359263"/>
                <a:gd name="connsiteY2" fmla="*/ 751059 h 751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9263" h="751059">
                  <a:moveTo>
                    <a:pt x="0" y="0"/>
                  </a:moveTo>
                  <a:cubicBezTo>
                    <a:pt x="4656" y="208703"/>
                    <a:pt x="1195019" y="279662"/>
                    <a:pt x="1312706" y="393115"/>
                  </a:cubicBezTo>
                  <a:cubicBezTo>
                    <a:pt x="1430393" y="506568"/>
                    <a:pt x="1128546" y="748095"/>
                    <a:pt x="1359263" y="751059"/>
                  </a:cubicBezTo>
                </a:path>
              </a:pathLst>
            </a:custGeom>
            <a:noFill/>
            <a:ln w="28575" cap="flat" cmpd="sng" algn="ctr">
              <a:solidFill>
                <a:sysClr val="windowText" lastClr="000000"/>
              </a:solidFill>
              <a:prstDash val="dash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Retângulo 71"/>
            <p:cNvSpPr/>
            <p:nvPr/>
          </p:nvSpPr>
          <p:spPr>
            <a:xfrm>
              <a:off x="209865" y="151370"/>
              <a:ext cx="767894" cy="313220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Mesh</a:t>
              </a:r>
            </a:p>
          </p:txBody>
        </p:sp>
        <p:sp>
          <p:nvSpPr>
            <p:cNvPr id="74" name="Triângulo isósceles 73"/>
            <p:cNvSpPr/>
            <p:nvPr/>
          </p:nvSpPr>
          <p:spPr>
            <a:xfrm>
              <a:off x="527935" y="478013"/>
              <a:ext cx="129026" cy="96933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5" name="Conector reto 74"/>
            <p:cNvCxnSpPr>
              <a:stCxn id="74" idx="3"/>
              <a:endCxn id="80" idx="0"/>
            </p:cNvCxnSpPr>
            <p:nvPr/>
          </p:nvCxnSpPr>
          <p:spPr>
            <a:xfrm>
              <a:off x="592448" y="574946"/>
              <a:ext cx="1364" cy="32832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76" name="Triângulo isósceles 75"/>
            <p:cNvSpPr/>
            <p:nvPr/>
          </p:nvSpPr>
          <p:spPr>
            <a:xfrm>
              <a:off x="526571" y="1226716"/>
              <a:ext cx="129026" cy="96933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7" name="Conector reto 76"/>
            <p:cNvCxnSpPr>
              <a:stCxn id="76" idx="3"/>
            </p:cNvCxnSpPr>
            <p:nvPr/>
          </p:nvCxnSpPr>
          <p:spPr>
            <a:xfrm>
              <a:off x="591084" y="1323649"/>
              <a:ext cx="1364" cy="32832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79" name="CaixaDeTexto 78"/>
            <p:cNvSpPr txBox="1"/>
            <p:nvPr/>
          </p:nvSpPr>
          <p:spPr>
            <a:xfrm>
              <a:off x="3088178" y="691149"/>
              <a:ext cx="172473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sp>
          <p:nvSpPr>
            <p:cNvPr id="80" name="Retângulo 79"/>
            <p:cNvSpPr/>
            <p:nvPr/>
          </p:nvSpPr>
          <p:spPr>
            <a:xfrm>
              <a:off x="209865" y="903266"/>
              <a:ext cx="767894" cy="313220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Cell Mesh</a:t>
              </a:r>
            </a:p>
          </p:txBody>
        </p:sp>
        <p:sp>
          <p:nvSpPr>
            <p:cNvPr id="81" name="Retângulo 80"/>
            <p:cNvSpPr/>
            <p:nvPr/>
          </p:nvSpPr>
          <p:spPr>
            <a:xfrm>
              <a:off x="1918643" y="151370"/>
              <a:ext cx="814976" cy="313220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MValue</a:t>
              </a: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Set</a:t>
              </a:r>
            </a:p>
          </p:txBody>
        </p:sp>
        <p:sp>
          <p:nvSpPr>
            <p:cNvPr id="82" name="Retângulo 81"/>
            <p:cNvSpPr/>
            <p:nvPr/>
          </p:nvSpPr>
          <p:spPr>
            <a:xfrm>
              <a:off x="3300211" y="780760"/>
              <a:ext cx="767894" cy="31322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Value Info</a:t>
              </a:r>
            </a:p>
          </p:txBody>
        </p:sp>
        <p:sp>
          <p:nvSpPr>
            <p:cNvPr id="83" name="Retângulo 82"/>
            <p:cNvSpPr/>
            <p:nvPr/>
          </p:nvSpPr>
          <p:spPr>
            <a:xfrm>
              <a:off x="2468721" y="2484714"/>
              <a:ext cx="767894" cy="313220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Cell Accessor</a:t>
              </a:r>
            </a:p>
          </p:txBody>
        </p:sp>
        <p:sp>
          <p:nvSpPr>
            <p:cNvPr id="84" name="Retângulo 83"/>
            <p:cNvSpPr/>
            <p:nvPr/>
          </p:nvSpPr>
          <p:spPr>
            <a:xfrm>
              <a:off x="1320308" y="2484714"/>
              <a:ext cx="767894" cy="313220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Gauss Accessor</a:t>
              </a:r>
            </a:p>
          </p:txBody>
        </p:sp>
        <p:cxnSp>
          <p:nvCxnSpPr>
            <p:cNvPr id="85" name="Conector reto 84"/>
            <p:cNvCxnSpPr/>
            <p:nvPr/>
          </p:nvCxnSpPr>
          <p:spPr>
            <a:xfrm>
              <a:off x="978242" y="307980"/>
              <a:ext cx="940884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86" name="Conector reto 85"/>
            <p:cNvCxnSpPr/>
            <p:nvPr/>
          </p:nvCxnSpPr>
          <p:spPr>
            <a:xfrm flipV="1">
              <a:off x="978242" y="458160"/>
              <a:ext cx="936575" cy="601544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Conector reto 86"/>
            <p:cNvCxnSpPr>
              <a:stCxn id="102" idx="3"/>
            </p:cNvCxnSpPr>
            <p:nvPr/>
          </p:nvCxnSpPr>
          <p:spPr>
            <a:xfrm flipV="1">
              <a:off x="977759" y="474043"/>
              <a:ext cx="1055788" cy="1368946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88" name="Conector reto 87"/>
            <p:cNvCxnSpPr/>
            <p:nvPr/>
          </p:nvCxnSpPr>
          <p:spPr>
            <a:xfrm flipH="1">
              <a:off x="2347350" y="464590"/>
              <a:ext cx="648" cy="43301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89" name="CaixaDeTexto 88"/>
            <p:cNvSpPr txBox="1"/>
            <p:nvPr/>
          </p:nvSpPr>
          <p:spPr>
            <a:xfrm>
              <a:off x="1672562" y="71211"/>
              <a:ext cx="174387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sp>
          <p:nvSpPr>
            <p:cNvPr id="90" name="CaixaDeTexto 89"/>
            <p:cNvSpPr txBox="1"/>
            <p:nvPr/>
          </p:nvSpPr>
          <p:spPr>
            <a:xfrm>
              <a:off x="1691670" y="317780"/>
              <a:ext cx="174387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sp>
          <p:nvSpPr>
            <p:cNvPr id="91" name="CaixaDeTexto 90"/>
            <p:cNvSpPr txBox="1"/>
            <p:nvPr/>
          </p:nvSpPr>
          <p:spPr>
            <a:xfrm>
              <a:off x="1940145" y="500482"/>
              <a:ext cx="174387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sp>
          <p:nvSpPr>
            <p:cNvPr id="92" name="CaixaDeTexto 91"/>
            <p:cNvSpPr txBox="1"/>
            <p:nvPr/>
          </p:nvSpPr>
          <p:spPr>
            <a:xfrm>
              <a:off x="2333842" y="653592"/>
              <a:ext cx="174387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cxnSp>
          <p:nvCxnSpPr>
            <p:cNvPr id="93" name="Conector reto 92"/>
            <p:cNvCxnSpPr/>
            <p:nvPr/>
          </p:nvCxnSpPr>
          <p:spPr>
            <a:xfrm flipH="1">
              <a:off x="2639623" y="334966"/>
              <a:ext cx="816536" cy="553182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94" name="CaixaDeTexto 93"/>
            <p:cNvSpPr txBox="1"/>
            <p:nvPr/>
          </p:nvSpPr>
          <p:spPr>
            <a:xfrm>
              <a:off x="2595079" y="651025"/>
              <a:ext cx="174387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cxnSp>
          <p:nvCxnSpPr>
            <p:cNvPr id="95" name="Conector reto 94"/>
            <p:cNvCxnSpPr/>
            <p:nvPr/>
          </p:nvCxnSpPr>
          <p:spPr>
            <a:xfrm flipV="1">
              <a:off x="2474052" y="1210820"/>
              <a:ext cx="2155" cy="504517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ysDot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96" name="CaixaDeTexto 95"/>
            <p:cNvSpPr txBox="1"/>
            <p:nvPr/>
          </p:nvSpPr>
          <p:spPr>
            <a:xfrm>
              <a:off x="2482549" y="1189806"/>
              <a:ext cx="172473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cxnSp>
          <p:nvCxnSpPr>
            <p:cNvPr id="97" name="Conector reto 96"/>
            <p:cNvCxnSpPr>
              <a:stCxn id="83" idx="0"/>
            </p:cNvCxnSpPr>
            <p:nvPr/>
          </p:nvCxnSpPr>
          <p:spPr>
            <a:xfrm flipH="1" flipV="1">
              <a:off x="2529359" y="2027967"/>
              <a:ext cx="323309" cy="456747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98" name="Conector reto 97"/>
            <p:cNvCxnSpPr>
              <a:stCxn id="84" idx="0"/>
            </p:cNvCxnSpPr>
            <p:nvPr/>
          </p:nvCxnSpPr>
          <p:spPr>
            <a:xfrm flipV="1">
              <a:off x="1704255" y="2027967"/>
              <a:ext cx="444585" cy="456747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99" name="CaixaDeTexto 98"/>
            <p:cNvSpPr txBox="1"/>
            <p:nvPr/>
          </p:nvSpPr>
          <p:spPr>
            <a:xfrm>
              <a:off x="2052974" y="2047959"/>
              <a:ext cx="172473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sp>
          <p:nvSpPr>
            <p:cNvPr id="100" name="CaixaDeTexto 99"/>
            <p:cNvSpPr txBox="1"/>
            <p:nvPr/>
          </p:nvSpPr>
          <p:spPr>
            <a:xfrm>
              <a:off x="2376633" y="2047959"/>
              <a:ext cx="172473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sp>
          <p:nvSpPr>
            <p:cNvPr id="101" name="Forma livre 100"/>
            <p:cNvSpPr/>
            <p:nvPr/>
          </p:nvSpPr>
          <p:spPr>
            <a:xfrm>
              <a:off x="614680" y="1971040"/>
              <a:ext cx="706120" cy="680720"/>
            </a:xfrm>
            <a:custGeom>
              <a:avLst/>
              <a:gdLst>
                <a:gd name="connsiteX0" fmla="*/ 0 w 706120"/>
                <a:gd name="connsiteY0" fmla="*/ 0 h 635000"/>
                <a:gd name="connsiteX1" fmla="*/ 127000 w 706120"/>
                <a:gd name="connsiteY1" fmla="*/ 523240 h 635000"/>
                <a:gd name="connsiteX2" fmla="*/ 706120 w 706120"/>
                <a:gd name="connsiteY2" fmla="*/ 635000 h 635000"/>
                <a:gd name="connsiteX0" fmla="*/ 0 w 706120"/>
                <a:gd name="connsiteY0" fmla="*/ 0 h 680720"/>
                <a:gd name="connsiteX1" fmla="*/ 127000 w 706120"/>
                <a:gd name="connsiteY1" fmla="*/ 568960 h 680720"/>
                <a:gd name="connsiteX2" fmla="*/ 706120 w 706120"/>
                <a:gd name="connsiteY2" fmla="*/ 680720 h 680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6120" h="680720">
                  <a:moveTo>
                    <a:pt x="0" y="0"/>
                  </a:moveTo>
                  <a:cubicBezTo>
                    <a:pt x="4656" y="208703"/>
                    <a:pt x="9313" y="455507"/>
                    <a:pt x="127000" y="568960"/>
                  </a:cubicBezTo>
                  <a:cubicBezTo>
                    <a:pt x="244687" y="682413"/>
                    <a:pt x="475403" y="677756"/>
                    <a:pt x="706120" y="680720"/>
                  </a:cubicBezTo>
                </a:path>
              </a:pathLst>
            </a:custGeom>
            <a:noFill/>
            <a:ln w="28575" cap="flat" cmpd="sng" algn="ctr">
              <a:solidFill>
                <a:sysClr val="windowText" lastClr="000000"/>
              </a:solidFill>
              <a:prstDash val="dash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Retângulo 101"/>
            <p:cNvSpPr/>
            <p:nvPr/>
          </p:nvSpPr>
          <p:spPr>
            <a:xfrm>
              <a:off x="209865" y="1661421"/>
              <a:ext cx="767894" cy="363136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Element Mesh</a:t>
              </a:r>
            </a:p>
          </p:txBody>
        </p:sp>
        <p:sp>
          <p:nvSpPr>
            <p:cNvPr id="103" name="CaixaDeTexto 102"/>
            <p:cNvSpPr txBox="1"/>
            <p:nvPr/>
          </p:nvSpPr>
          <p:spPr>
            <a:xfrm>
              <a:off x="2464866" y="1380340"/>
              <a:ext cx="550534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Accesses</a:t>
              </a:r>
            </a:p>
          </p:txBody>
        </p:sp>
        <p:sp>
          <p:nvSpPr>
            <p:cNvPr id="104" name="CaixaDeTexto 103"/>
            <p:cNvSpPr txBox="1"/>
            <p:nvPr/>
          </p:nvSpPr>
          <p:spPr>
            <a:xfrm>
              <a:off x="730141" y="2395103"/>
              <a:ext cx="488322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>
                  <a:solidFill>
                    <a:prstClr val="black"/>
                  </a:solidFill>
                  <a:latin typeface="Calibri" panose="020F0502020204030204"/>
                </a:rPr>
                <a:t>Creates</a:t>
              </a:r>
              <a:endPara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105" name="Forma livre 104"/>
            <p:cNvSpPr/>
            <p:nvPr/>
          </p:nvSpPr>
          <p:spPr>
            <a:xfrm>
              <a:off x="32366" y="1219200"/>
              <a:ext cx="2771794" cy="1824133"/>
            </a:xfrm>
            <a:custGeom>
              <a:avLst/>
              <a:gdLst>
                <a:gd name="connsiteX0" fmla="*/ 282594 w 2771794"/>
                <a:gd name="connsiteY0" fmla="*/ 0 h 1824133"/>
                <a:gd name="connsiteX1" fmla="*/ 38754 w 2771794"/>
                <a:gd name="connsiteY1" fmla="*/ 426720 h 1824133"/>
                <a:gd name="connsiteX2" fmla="*/ 252114 w 2771794"/>
                <a:gd name="connsiteY2" fmla="*/ 1671320 h 1824133"/>
                <a:gd name="connsiteX3" fmla="*/ 2324754 w 2771794"/>
                <a:gd name="connsiteY3" fmla="*/ 1793240 h 1824133"/>
                <a:gd name="connsiteX4" fmla="*/ 2771794 w 2771794"/>
                <a:gd name="connsiteY4" fmla="*/ 1574800 h 1824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1794" h="1824133">
                  <a:moveTo>
                    <a:pt x="282594" y="0"/>
                  </a:moveTo>
                  <a:cubicBezTo>
                    <a:pt x="163214" y="74083"/>
                    <a:pt x="43834" y="148167"/>
                    <a:pt x="38754" y="426720"/>
                  </a:cubicBezTo>
                  <a:cubicBezTo>
                    <a:pt x="33674" y="705273"/>
                    <a:pt x="-128886" y="1443567"/>
                    <a:pt x="252114" y="1671320"/>
                  </a:cubicBezTo>
                  <a:cubicBezTo>
                    <a:pt x="633114" y="1899073"/>
                    <a:pt x="1904807" y="1809327"/>
                    <a:pt x="2324754" y="1793240"/>
                  </a:cubicBezTo>
                  <a:cubicBezTo>
                    <a:pt x="2744701" y="1777153"/>
                    <a:pt x="2758247" y="1675976"/>
                    <a:pt x="2771794" y="1574800"/>
                  </a:cubicBezTo>
                </a:path>
              </a:pathLst>
            </a:custGeom>
            <a:noFill/>
            <a:ln w="28575" cap="flat" cmpd="sng" algn="ctr">
              <a:solidFill>
                <a:sysClr val="windowText" lastClr="000000"/>
              </a:solidFill>
              <a:prstDash val="dash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7" name="Retângulo 106"/>
            <p:cNvSpPr/>
            <p:nvPr/>
          </p:nvSpPr>
          <p:spPr>
            <a:xfrm>
              <a:off x="3912961" y="2024557"/>
              <a:ext cx="633813" cy="313220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User Function</a:t>
              </a:r>
            </a:p>
          </p:txBody>
        </p:sp>
        <p:sp>
          <p:nvSpPr>
            <p:cNvPr id="108" name="CaixaDeTexto 107"/>
            <p:cNvSpPr txBox="1"/>
            <p:nvPr/>
          </p:nvSpPr>
          <p:spPr>
            <a:xfrm>
              <a:off x="3081006" y="1157683"/>
              <a:ext cx="172473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cxnSp>
          <p:nvCxnSpPr>
            <p:cNvPr id="109" name="Conector reto 108"/>
            <p:cNvCxnSpPr/>
            <p:nvPr/>
          </p:nvCxnSpPr>
          <p:spPr>
            <a:xfrm>
              <a:off x="3968324" y="1615257"/>
              <a:ext cx="132296" cy="40930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110" name="CaixaDeTexto 109"/>
            <p:cNvSpPr txBox="1"/>
            <p:nvPr/>
          </p:nvSpPr>
          <p:spPr>
            <a:xfrm>
              <a:off x="4071426" y="1819907"/>
              <a:ext cx="174387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</a:t>
              </a:r>
            </a:p>
          </p:txBody>
        </p:sp>
        <p:sp>
          <p:nvSpPr>
            <p:cNvPr id="111" name="Retângulo 110"/>
            <p:cNvSpPr/>
            <p:nvPr/>
          </p:nvSpPr>
          <p:spPr>
            <a:xfrm>
              <a:off x="3300211" y="1302037"/>
              <a:ext cx="767894" cy="31322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Value Data Storage</a:t>
              </a:r>
            </a:p>
          </p:txBody>
        </p:sp>
        <p:sp>
          <p:nvSpPr>
            <p:cNvPr id="113" name="Retângulo 112"/>
            <p:cNvSpPr/>
            <p:nvPr/>
          </p:nvSpPr>
          <p:spPr>
            <a:xfrm>
              <a:off x="3617134" y="2481304"/>
              <a:ext cx="929640" cy="313220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User Function Evaluator</a:t>
              </a:r>
            </a:p>
          </p:txBody>
        </p:sp>
        <p:cxnSp>
          <p:nvCxnSpPr>
            <p:cNvPr id="114" name="Conector reto 113"/>
            <p:cNvCxnSpPr>
              <a:endCxn id="113" idx="1"/>
            </p:cNvCxnSpPr>
            <p:nvPr/>
          </p:nvCxnSpPr>
          <p:spPr>
            <a:xfrm>
              <a:off x="2572877" y="1848535"/>
              <a:ext cx="1044257" cy="789379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115" name="CaixaDeTexto 114"/>
            <p:cNvSpPr txBox="1"/>
            <p:nvPr/>
          </p:nvSpPr>
          <p:spPr>
            <a:xfrm>
              <a:off x="3408940" y="2346888"/>
              <a:ext cx="172473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sp>
          <p:nvSpPr>
            <p:cNvPr id="116" name="Retângulo 115"/>
            <p:cNvSpPr/>
            <p:nvPr/>
          </p:nvSpPr>
          <p:spPr>
            <a:xfrm>
              <a:off x="1914334" y="1715337"/>
              <a:ext cx="817988" cy="313220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Value Accessor</a:t>
              </a:r>
            </a:p>
          </p:txBody>
        </p:sp>
        <p:sp>
          <p:nvSpPr>
            <p:cNvPr id="117" name="Retângulo 116"/>
            <p:cNvSpPr/>
            <p:nvPr/>
          </p:nvSpPr>
          <p:spPr>
            <a:xfrm>
              <a:off x="239827" y="185106"/>
              <a:ext cx="707971" cy="245748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Retângulo 117"/>
            <p:cNvSpPr/>
            <p:nvPr/>
          </p:nvSpPr>
          <p:spPr>
            <a:xfrm>
              <a:off x="239827" y="937002"/>
              <a:ext cx="707971" cy="245748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9" name="Retângulo 118"/>
            <p:cNvSpPr/>
            <p:nvPr/>
          </p:nvSpPr>
          <p:spPr>
            <a:xfrm>
              <a:off x="244504" y="1696116"/>
              <a:ext cx="698617" cy="293746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0" name="Retângulo 119"/>
            <p:cNvSpPr/>
            <p:nvPr/>
          </p:nvSpPr>
          <p:spPr>
            <a:xfrm>
              <a:off x="3473222" y="188092"/>
              <a:ext cx="555952" cy="293746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21" name="Conector reto 120"/>
            <p:cNvCxnSpPr/>
            <p:nvPr/>
          </p:nvCxnSpPr>
          <p:spPr>
            <a:xfrm>
              <a:off x="2163089" y="1219200"/>
              <a:ext cx="2155" cy="504517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dash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122" name="CaixaDeTexto 121"/>
            <p:cNvSpPr txBox="1"/>
            <p:nvPr/>
          </p:nvSpPr>
          <p:spPr>
            <a:xfrm>
              <a:off x="1666152" y="1364698"/>
              <a:ext cx="488322" cy="20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Creates</a:t>
              </a:r>
            </a:p>
          </p:txBody>
        </p:sp>
        <p:cxnSp>
          <p:nvCxnSpPr>
            <p:cNvPr id="78" name="Conector reto 77"/>
            <p:cNvCxnSpPr>
              <a:stCxn id="112" idx="3"/>
              <a:endCxn id="82" idx="1"/>
            </p:cNvCxnSpPr>
            <p:nvPr/>
          </p:nvCxnSpPr>
          <p:spPr>
            <a:xfrm flipV="1">
              <a:off x="2732322" y="937370"/>
              <a:ext cx="567889" cy="11684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106" name="Conector reto 105"/>
            <p:cNvCxnSpPr>
              <a:endCxn id="111" idx="1"/>
            </p:cNvCxnSpPr>
            <p:nvPr/>
          </p:nvCxnSpPr>
          <p:spPr>
            <a:xfrm>
              <a:off x="2573657" y="1028487"/>
              <a:ext cx="726554" cy="43016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112" name="Retângulo 111"/>
            <p:cNvSpPr/>
            <p:nvPr/>
          </p:nvSpPr>
          <p:spPr>
            <a:xfrm>
              <a:off x="1918643" y="897600"/>
              <a:ext cx="813679" cy="31322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Value Set</a:t>
              </a:r>
            </a:p>
          </p:txBody>
        </p:sp>
        <p:sp>
          <p:nvSpPr>
            <p:cNvPr id="73" name="Retângulo 72"/>
            <p:cNvSpPr/>
            <p:nvPr/>
          </p:nvSpPr>
          <p:spPr>
            <a:xfrm>
              <a:off x="3434292" y="160821"/>
              <a:ext cx="633813" cy="348289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Property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675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State Variables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Physical values calculated by the simulation</a:t>
            </a:r>
          </a:p>
          <a:p>
            <a:endParaRPr lang="en-US" noProof="0" dirty="0" smtClean="0"/>
          </a:p>
          <a:p>
            <a:r>
              <a:rPr lang="en-US" noProof="0" dirty="0" smtClean="0"/>
              <a:t>Degrees of freedom</a:t>
            </a:r>
          </a:p>
          <a:p>
            <a:endParaRPr lang="en-US" noProof="0" dirty="0" smtClean="0"/>
          </a:p>
          <a:p>
            <a:r>
              <a:rPr lang="en-US" noProof="0" dirty="0" smtClean="0"/>
              <a:t>Defined in the spatial domain</a:t>
            </a:r>
          </a:p>
          <a:p>
            <a:endParaRPr lang="en-US" noProof="0" dirty="0" smtClean="0"/>
          </a:p>
          <a:p>
            <a:endParaRPr lang="en-US" noProof="0" dirty="0" smtClean="0"/>
          </a:p>
          <a:p>
            <a:pPr marL="0" indent="0">
              <a:buNone/>
            </a:pPr>
            <a:r>
              <a:rPr lang="en-US" noProof="0" dirty="0" smtClean="0"/>
              <a:t>	One state variable can be  </a:t>
            </a:r>
            <a:br>
              <a:rPr lang="en-US" noProof="0" dirty="0" smtClean="0"/>
            </a:br>
            <a:r>
              <a:rPr lang="en-US" noProof="0" dirty="0" smtClean="0"/>
              <a:t>	associated to multiple meshes</a:t>
            </a:r>
            <a:endParaRPr lang="en-US" noProof="0" dirty="0"/>
          </a:p>
        </p:txBody>
      </p:sp>
      <p:sp>
        <p:nvSpPr>
          <p:cNvPr id="4" name="Seta para baixo 3"/>
          <p:cNvSpPr/>
          <p:nvPr/>
        </p:nvSpPr>
        <p:spPr>
          <a:xfrm>
            <a:off x="2520677" y="3240087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Elipse 45"/>
          <p:cNvSpPr/>
          <p:nvPr/>
        </p:nvSpPr>
        <p:spPr>
          <a:xfrm>
            <a:off x="9106815" y="4858875"/>
            <a:ext cx="1148638" cy="4489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Data</a:t>
            </a:r>
          </a:p>
        </p:txBody>
      </p:sp>
      <p:sp>
        <p:nvSpPr>
          <p:cNvPr id="47" name="Retângulo 46"/>
          <p:cNvSpPr/>
          <p:nvPr/>
        </p:nvSpPr>
        <p:spPr>
          <a:xfrm>
            <a:off x="8053293" y="4920751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 Functions</a:t>
            </a:r>
          </a:p>
        </p:txBody>
      </p:sp>
      <p:sp>
        <p:nvSpPr>
          <p:cNvPr id="48" name="Retângulo 47"/>
          <p:cNvSpPr/>
          <p:nvPr/>
        </p:nvSpPr>
        <p:spPr>
          <a:xfrm>
            <a:off x="8726470" y="5693243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Boundary Conditions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10566184" y="4920751"/>
            <a:ext cx="860984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Property Sets</a:t>
            </a:r>
          </a:p>
        </p:txBody>
      </p:sp>
      <p:sp>
        <p:nvSpPr>
          <p:cNvPr id="50" name="Retângulo 49"/>
          <p:cNvSpPr/>
          <p:nvPr/>
        </p:nvSpPr>
        <p:spPr>
          <a:xfrm>
            <a:off x="9897001" y="4146975"/>
            <a:ext cx="760690" cy="325174"/>
          </a:xfrm>
          <a:prstGeom prst="rect">
            <a:avLst/>
          </a:prstGeom>
          <a:gradFill rotWithShape="1">
            <a:gsLst>
              <a:gs pos="0">
                <a:srgbClr val="70AD47">
                  <a:lumMod val="110000"/>
                  <a:satMod val="105000"/>
                  <a:tint val="67000"/>
                </a:srgbClr>
              </a:gs>
              <a:gs pos="50000">
                <a:srgbClr val="70AD47">
                  <a:lumMod val="105000"/>
                  <a:satMod val="103000"/>
                  <a:tint val="73000"/>
                </a:srgbClr>
              </a:gs>
              <a:gs pos="100000">
                <a:srgbClr val="70AD47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kern="0" dirty="0">
                <a:solidFill>
                  <a:prstClr val="black"/>
                </a:solidFill>
                <a:latin typeface="Calibri" panose="020F0502020204030204"/>
                <a:ea typeface="+mn-ea"/>
              </a:rPr>
              <a:t>State Variable</a:t>
            </a:r>
          </a:p>
        </p:txBody>
      </p:sp>
      <p:sp>
        <p:nvSpPr>
          <p:cNvPr id="51" name="Retângulo 50"/>
          <p:cNvSpPr/>
          <p:nvPr/>
        </p:nvSpPr>
        <p:spPr>
          <a:xfrm>
            <a:off x="8726470" y="4152135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kern="0" dirty="0">
                <a:latin typeface="Calibri" panose="020F0502020204030204"/>
                <a:ea typeface="+mn-ea"/>
              </a:rPr>
              <a:t>Meshes</a:t>
            </a:r>
          </a:p>
        </p:txBody>
      </p:sp>
      <p:sp>
        <p:nvSpPr>
          <p:cNvPr id="52" name="Seta para a direita 51"/>
          <p:cNvSpPr/>
          <p:nvPr/>
        </p:nvSpPr>
        <p:spPr>
          <a:xfrm rot="18000000">
            <a:off x="9103080" y="5409428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Seta para a direita 52"/>
          <p:cNvSpPr/>
          <p:nvPr/>
        </p:nvSpPr>
        <p:spPr>
          <a:xfrm>
            <a:off x="8839384" y="4999784"/>
            <a:ext cx="228951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Seta para a direita 53"/>
          <p:cNvSpPr/>
          <p:nvPr/>
        </p:nvSpPr>
        <p:spPr>
          <a:xfrm flipH="1">
            <a:off x="10282724" y="4999456"/>
            <a:ext cx="233843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9897001" y="5685791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Initial Conditions</a:t>
            </a:r>
          </a:p>
        </p:txBody>
      </p:sp>
      <p:sp>
        <p:nvSpPr>
          <p:cNvPr id="56" name="Seta para a direita 55"/>
          <p:cNvSpPr/>
          <p:nvPr/>
        </p:nvSpPr>
        <p:spPr>
          <a:xfrm rot="14400000">
            <a:off x="9923894" y="5404834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Seta para a direita 56"/>
          <p:cNvSpPr/>
          <p:nvPr/>
        </p:nvSpPr>
        <p:spPr>
          <a:xfrm rot="3600000" flipV="1">
            <a:off x="9103080" y="4616922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Seta para a direita 57"/>
          <p:cNvSpPr/>
          <p:nvPr/>
        </p:nvSpPr>
        <p:spPr>
          <a:xfrm rot="7200000" flipV="1">
            <a:off x="9922838" y="4609719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049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Property Sets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Tables with properties</a:t>
            </a:r>
          </a:p>
          <a:p>
            <a:endParaRPr lang="en-US" noProof="0" dirty="0" smtClean="0"/>
          </a:p>
          <a:p>
            <a:r>
              <a:rPr lang="en-US" noProof="0" dirty="0" smtClean="0"/>
              <a:t>Each mesh cell is linked to a line in each table</a:t>
            </a:r>
          </a:p>
          <a:p>
            <a:endParaRPr lang="en-US" noProof="0" dirty="0" smtClean="0"/>
          </a:p>
          <a:p>
            <a:r>
              <a:rPr lang="en-US" noProof="0" dirty="0" smtClean="0"/>
              <a:t>Similar to the attribute concept</a:t>
            </a:r>
          </a:p>
          <a:p>
            <a:pPr lvl="1"/>
            <a:r>
              <a:rPr lang="en-US" noProof="0" dirty="0" smtClean="0"/>
              <a:t>Implementation difference</a:t>
            </a:r>
          </a:p>
          <a:p>
            <a:endParaRPr lang="en-US" noProof="0" dirty="0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573077"/>
              </p:ext>
            </p:extLst>
          </p:nvPr>
        </p:nvGraphicFramePr>
        <p:xfrm>
          <a:off x="3188085" y="4525165"/>
          <a:ext cx="2673994" cy="1235202"/>
        </p:xfrm>
        <a:graphic>
          <a:graphicData uri="http://schemas.openxmlformats.org/drawingml/2006/table">
            <a:tbl>
              <a:tblPr bandRow="1"/>
              <a:tblGrid>
                <a:gridCol w="983572"/>
                <a:gridCol w="629334"/>
                <a:gridCol w="556157"/>
                <a:gridCol w="504931"/>
              </a:tblGrid>
              <a:tr h="3209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Id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mpd="sng">
                      <a:solidFill>
                        <a:sysClr val="windowText" lastClr="000000"/>
                      </a:solidFill>
                      <a:prstDash val="soli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Rho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K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cp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  <a:prstDash val="soli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</a:tr>
              <a:tr h="4311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Shale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 (1)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2700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3.95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f(T)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</a:tr>
              <a:tr h="4311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Sand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 (2)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2720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1.64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f(T)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31" name="Grupo 30"/>
          <p:cNvGrpSpPr/>
          <p:nvPr/>
        </p:nvGrpSpPr>
        <p:grpSpPr>
          <a:xfrm>
            <a:off x="720477" y="3955453"/>
            <a:ext cx="1889481" cy="1752922"/>
            <a:chOff x="482289" y="371949"/>
            <a:chExt cx="1078891" cy="1000916"/>
          </a:xfrm>
        </p:grpSpPr>
        <p:sp>
          <p:nvSpPr>
            <p:cNvPr id="32" name="Triângulo isósceles 31"/>
            <p:cNvSpPr/>
            <p:nvPr/>
          </p:nvSpPr>
          <p:spPr>
            <a:xfrm>
              <a:off x="507724" y="388998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Triângulo isósceles 32"/>
            <p:cNvSpPr/>
            <p:nvPr/>
          </p:nvSpPr>
          <p:spPr>
            <a:xfrm>
              <a:off x="770420" y="863881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Triângulo isósceles 33"/>
            <p:cNvSpPr/>
            <p:nvPr/>
          </p:nvSpPr>
          <p:spPr>
            <a:xfrm>
              <a:off x="1025542" y="388999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Triângulo isósceles 34"/>
            <p:cNvSpPr/>
            <p:nvPr/>
          </p:nvSpPr>
          <p:spPr>
            <a:xfrm rot="10800000">
              <a:off x="511511" y="863881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Triângulo isósceles 35"/>
            <p:cNvSpPr/>
            <p:nvPr/>
          </p:nvSpPr>
          <p:spPr>
            <a:xfrm rot="10800000">
              <a:off x="766631" y="406048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Triângulo isósceles 36"/>
            <p:cNvSpPr/>
            <p:nvPr/>
          </p:nvSpPr>
          <p:spPr>
            <a:xfrm rot="10800000">
              <a:off x="1025541" y="863881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Elipse 37"/>
            <p:cNvSpPr/>
            <p:nvPr/>
          </p:nvSpPr>
          <p:spPr>
            <a:xfrm>
              <a:off x="977430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Elipse 38"/>
            <p:cNvSpPr/>
            <p:nvPr/>
          </p:nvSpPr>
          <p:spPr>
            <a:xfrm>
              <a:off x="1480101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Elipse 39"/>
            <p:cNvSpPr/>
            <p:nvPr/>
          </p:nvSpPr>
          <p:spPr>
            <a:xfrm>
              <a:off x="722302" y="373018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Elipse 40"/>
            <p:cNvSpPr/>
            <p:nvPr/>
          </p:nvSpPr>
          <p:spPr>
            <a:xfrm>
              <a:off x="482289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Elipse 41"/>
            <p:cNvSpPr/>
            <p:nvPr/>
          </p:nvSpPr>
          <p:spPr>
            <a:xfrm>
              <a:off x="726094" y="1291786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Elipse 42"/>
            <p:cNvSpPr/>
            <p:nvPr/>
          </p:nvSpPr>
          <p:spPr>
            <a:xfrm>
              <a:off x="1234402" y="1291786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Elipse 43"/>
            <p:cNvSpPr/>
            <p:nvPr/>
          </p:nvSpPr>
          <p:spPr>
            <a:xfrm>
              <a:off x="1237244" y="371949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45" name="Conector de seta reta 44"/>
          <p:cNvCxnSpPr/>
          <p:nvPr/>
        </p:nvCxnSpPr>
        <p:spPr>
          <a:xfrm flipH="1">
            <a:off x="4492085" y="4267424"/>
            <a:ext cx="235" cy="324136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6" name="Conector de seta reta 45"/>
          <p:cNvCxnSpPr/>
          <p:nvPr/>
        </p:nvCxnSpPr>
        <p:spPr>
          <a:xfrm>
            <a:off x="5058751" y="4267424"/>
            <a:ext cx="0" cy="32956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7" name="Conector de seta reta 46"/>
          <p:cNvCxnSpPr/>
          <p:nvPr/>
        </p:nvCxnSpPr>
        <p:spPr>
          <a:xfrm>
            <a:off x="5553009" y="4267424"/>
            <a:ext cx="2159" cy="32956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8" name="Conector em curva 47"/>
          <p:cNvCxnSpPr/>
          <p:nvPr/>
        </p:nvCxnSpPr>
        <p:spPr>
          <a:xfrm>
            <a:off x="2117414" y="4521274"/>
            <a:ext cx="1070668" cy="495183"/>
          </a:xfrm>
          <a:prstGeom prst="curvedConnector3">
            <a:avLst>
              <a:gd name="adj1" fmla="val 54357"/>
            </a:avLst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9" name="Conector em curva 48"/>
          <p:cNvCxnSpPr/>
          <p:nvPr/>
        </p:nvCxnSpPr>
        <p:spPr>
          <a:xfrm>
            <a:off x="1665218" y="5178880"/>
            <a:ext cx="1511676" cy="225078"/>
          </a:xfrm>
          <a:prstGeom prst="curvedConnector3">
            <a:avLst>
              <a:gd name="adj1" fmla="val 34752"/>
            </a:avLst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0" name="CaixaDeTexto 49"/>
          <p:cNvSpPr txBox="1"/>
          <p:nvPr/>
        </p:nvSpPr>
        <p:spPr>
          <a:xfrm>
            <a:off x="4375821" y="3948500"/>
            <a:ext cx="1321206" cy="318924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Properties</a:t>
            </a:r>
          </a:p>
        </p:txBody>
      </p:sp>
      <p:sp>
        <p:nvSpPr>
          <p:cNvPr id="51" name="Elipse 50"/>
          <p:cNvSpPr/>
          <p:nvPr/>
        </p:nvSpPr>
        <p:spPr>
          <a:xfrm>
            <a:off x="9106815" y="4858875"/>
            <a:ext cx="1148638" cy="4489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Data</a:t>
            </a:r>
          </a:p>
        </p:txBody>
      </p:sp>
      <p:sp>
        <p:nvSpPr>
          <p:cNvPr id="52" name="Retângulo 51"/>
          <p:cNvSpPr/>
          <p:nvPr/>
        </p:nvSpPr>
        <p:spPr>
          <a:xfrm>
            <a:off x="8053293" y="4920751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 Functions</a:t>
            </a:r>
          </a:p>
        </p:txBody>
      </p:sp>
      <p:sp>
        <p:nvSpPr>
          <p:cNvPr id="53" name="Retângulo 52"/>
          <p:cNvSpPr/>
          <p:nvPr/>
        </p:nvSpPr>
        <p:spPr>
          <a:xfrm>
            <a:off x="8726470" y="5693243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Boundary Conditions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10566184" y="4920751"/>
            <a:ext cx="860984" cy="325174"/>
          </a:xfrm>
          <a:prstGeom prst="rect">
            <a:avLst/>
          </a:prstGeom>
          <a:gradFill rotWithShape="1">
            <a:gsLst>
              <a:gs pos="0">
                <a:sysClr val="windowText" lastClr="000000">
                  <a:lumMod val="110000"/>
                  <a:satMod val="105000"/>
                  <a:tint val="67000"/>
                </a:sysClr>
              </a:gs>
              <a:gs pos="50000">
                <a:sysClr val="windowText" lastClr="000000">
                  <a:lumMod val="105000"/>
                  <a:satMod val="103000"/>
                  <a:tint val="73000"/>
                </a:sysClr>
              </a:gs>
              <a:gs pos="100000">
                <a:sysClr val="windowText" lastClr="000000">
                  <a:lumMod val="105000"/>
                  <a:satMod val="109000"/>
                  <a:tint val="81000"/>
                </a:sysClr>
              </a:gs>
            </a:gsLst>
            <a:lin ang="5400000" scaled="0"/>
          </a:gra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kern="0" dirty="0">
                <a:solidFill>
                  <a:prstClr val="black"/>
                </a:solidFill>
                <a:latin typeface="Calibri" panose="020F0502020204030204"/>
                <a:ea typeface="+mn-ea"/>
              </a:rPr>
              <a:t>Property Sets</a:t>
            </a:r>
          </a:p>
        </p:txBody>
      </p:sp>
      <p:sp>
        <p:nvSpPr>
          <p:cNvPr id="55" name="Retângulo 54"/>
          <p:cNvSpPr/>
          <p:nvPr/>
        </p:nvSpPr>
        <p:spPr>
          <a:xfrm>
            <a:off x="9897001" y="4146975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 Variable</a:t>
            </a:r>
          </a:p>
        </p:txBody>
      </p:sp>
      <p:sp>
        <p:nvSpPr>
          <p:cNvPr id="56" name="Retângulo 55"/>
          <p:cNvSpPr/>
          <p:nvPr/>
        </p:nvSpPr>
        <p:spPr>
          <a:xfrm>
            <a:off x="8726470" y="4152135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kern="0" dirty="0">
                <a:latin typeface="Calibri" panose="020F0502020204030204"/>
                <a:ea typeface="+mn-ea"/>
              </a:rPr>
              <a:t>Meshes</a:t>
            </a:r>
          </a:p>
        </p:txBody>
      </p:sp>
      <p:sp>
        <p:nvSpPr>
          <p:cNvPr id="57" name="Seta para a direita 56"/>
          <p:cNvSpPr/>
          <p:nvPr/>
        </p:nvSpPr>
        <p:spPr>
          <a:xfrm rot="18000000">
            <a:off x="9103080" y="5409428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Seta para a direita 57"/>
          <p:cNvSpPr/>
          <p:nvPr/>
        </p:nvSpPr>
        <p:spPr>
          <a:xfrm>
            <a:off x="8839384" y="4999784"/>
            <a:ext cx="228951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Seta para a direita 58"/>
          <p:cNvSpPr/>
          <p:nvPr/>
        </p:nvSpPr>
        <p:spPr>
          <a:xfrm flipH="1">
            <a:off x="10282724" y="4999456"/>
            <a:ext cx="233843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Retângulo 59"/>
          <p:cNvSpPr/>
          <p:nvPr/>
        </p:nvSpPr>
        <p:spPr>
          <a:xfrm>
            <a:off x="9897001" y="5685791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Initial Conditions</a:t>
            </a:r>
          </a:p>
        </p:txBody>
      </p:sp>
      <p:sp>
        <p:nvSpPr>
          <p:cNvPr id="61" name="Seta para a direita 60"/>
          <p:cNvSpPr/>
          <p:nvPr/>
        </p:nvSpPr>
        <p:spPr>
          <a:xfrm rot="14400000">
            <a:off x="9923894" y="5404834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Seta para a direita 61"/>
          <p:cNvSpPr/>
          <p:nvPr/>
        </p:nvSpPr>
        <p:spPr>
          <a:xfrm rot="3600000" flipV="1">
            <a:off x="9103080" y="4616922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Seta para a direita 62"/>
          <p:cNvSpPr/>
          <p:nvPr/>
        </p:nvSpPr>
        <p:spPr>
          <a:xfrm rot="7200000" flipV="1">
            <a:off x="9922838" y="4609719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287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Initial Conditions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State variable values at the beginning of a simulation</a:t>
            </a:r>
          </a:p>
          <a:p>
            <a:endParaRPr lang="en-US" noProof="0" dirty="0" smtClean="0"/>
          </a:p>
          <a:p>
            <a:r>
              <a:rPr lang="en-US" noProof="0" dirty="0" smtClean="0"/>
              <a:t>Can be defined directly in the model description or through </a:t>
            </a:r>
            <a:br>
              <a:rPr lang="en-US" noProof="0" dirty="0" smtClean="0"/>
            </a:br>
            <a:r>
              <a:rPr lang="en-US" noProof="0" dirty="0" smtClean="0"/>
              <a:t>an initialization process during the orchestration</a:t>
            </a:r>
            <a:endParaRPr lang="en-US" noProof="0" dirty="0"/>
          </a:p>
        </p:txBody>
      </p:sp>
      <p:sp>
        <p:nvSpPr>
          <p:cNvPr id="17" name="Elipse 16"/>
          <p:cNvSpPr/>
          <p:nvPr/>
        </p:nvSpPr>
        <p:spPr>
          <a:xfrm>
            <a:off x="9106815" y="4858875"/>
            <a:ext cx="1148638" cy="4489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Data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8053293" y="4920751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 Functions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8726470" y="5693243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Boundary Conditions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566184" y="4920751"/>
            <a:ext cx="860984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Property Sets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9897001" y="4146975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 Variable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8726470" y="4152135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kern="0" dirty="0">
                <a:latin typeface="Calibri" panose="020F0502020204030204"/>
                <a:ea typeface="+mn-ea"/>
              </a:rPr>
              <a:t>Meshes</a:t>
            </a:r>
          </a:p>
        </p:txBody>
      </p:sp>
      <p:sp>
        <p:nvSpPr>
          <p:cNvPr id="36" name="Seta para a direita 35"/>
          <p:cNvSpPr/>
          <p:nvPr/>
        </p:nvSpPr>
        <p:spPr>
          <a:xfrm rot="18000000">
            <a:off x="9103080" y="5409428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Seta para a direita 36"/>
          <p:cNvSpPr/>
          <p:nvPr/>
        </p:nvSpPr>
        <p:spPr>
          <a:xfrm>
            <a:off x="8839384" y="4999784"/>
            <a:ext cx="228951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Seta para a direita 37"/>
          <p:cNvSpPr/>
          <p:nvPr/>
        </p:nvSpPr>
        <p:spPr>
          <a:xfrm flipH="1">
            <a:off x="10282724" y="4999456"/>
            <a:ext cx="233843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9897001" y="5685791"/>
            <a:ext cx="760690" cy="325174"/>
          </a:xfrm>
          <a:prstGeom prst="rect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kern="0" dirty="0">
                <a:solidFill>
                  <a:prstClr val="black"/>
                </a:solidFill>
                <a:latin typeface="Calibri" panose="020F0502020204030204"/>
                <a:ea typeface="+mn-ea"/>
              </a:rPr>
              <a:t>Initial Conditions</a:t>
            </a:r>
          </a:p>
        </p:txBody>
      </p:sp>
      <p:sp>
        <p:nvSpPr>
          <p:cNvPr id="40" name="Seta para a direita 39"/>
          <p:cNvSpPr/>
          <p:nvPr/>
        </p:nvSpPr>
        <p:spPr>
          <a:xfrm rot="14400000">
            <a:off x="9923894" y="5404834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Seta para a direita 40"/>
          <p:cNvSpPr/>
          <p:nvPr/>
        </p:nvSpPr>
        <p:spPr>
          <a:xfrm rot="3600000" flipV="1">
            <a:off x="9103080" y="4616922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Seta para a direita 41"/>
          <p:cNvSpPr/>
          <p:nvPr/>
        </p:nvSpPr>
        <p:spPr>
          <a:xfrm rot="7200000" flipV="1">
            <a:off x="9922838" y="4609719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98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Boundary Conditions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Additional information added to the model to guarantee </a:t>
            </a:r>
            <a:br>
              <a:rPr lang="en-US" noProof="0" dirty="0" smtClean="0"/>
            </a:br>
            <a:r>
              <a:rPr lang="en-US" noProof="0" dirty="0" smtClean="0"/>
              <a:t>that its equations have an unique solution</a:t>
            </a:r>
          </a:p>
          <a:p>
            <a:endParaRPr lang="en-US" noProof="0" dirty="0" smtClean="0"/>
          </a:p>
          <a:p>
            <a:r>
              <a:rPr lang="en-US" noProof="0" dirty="0" smtClean="0"/>
              <a:t>Can be applied over</a:t>
            </a:r>
          </a:p>
          <a:p>
            <a:pPr lvl="1"/>
            <a:r>
              <a:rPr lang="en-US" noProof="0" dirty="0" smtClean="0"/>
              <a:t>Nodes</a:t>
            </a:r>
          </a:p>
          <a:p>
            <a:pPr lvl="1"/>
            <a:r>
              <a:rPr lang="en-US" noProof="0" dirty="0" smtClean="0"/>
              <a:t>Cells</a:t>
            </a:r>
          </a:p>
          <a:p>
            <a:pPr lvl="1"/>
            <a:r>
              <a:rPr lang="en-US" noProof="0" dirty="0" smtClean="0"/>
              <a:t>Borders (edges in 2D, faces in 3D)</a:t>
            </a:r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General syntax, semantics interpreted by physics</a:t>
            </a:r>
            <a:endParaRPr lang="en-US" noProof="0" dirty="0"/>
          </a:p>
        </p:txBody>
      </p:sp>
      <p:sp>
        <p:nvSpPr>
          <p:cNvPr id="17" name="Elipse 16"/>
          <p:cNvSpPr/>
          <p:nvPr/>
        </p:nvSpPr>
        <p:spPr>
          <a:xfrm>
            <a:off x="9106815" y="4858875"/>
            <a:ext cx="1148638" cy="4489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Data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8053293" y="4920751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 Functions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8726470" y="5693243"/>
            <a:ext cx="760690" cy="325174"/>
          </a:xfrm>
          <a:prstGeom prst="rect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" kern="0" dirty="0">
                <a:solidFill>
                  <a:prstClr val="black"/>
                </a:solidFill>
                <a:latin typeface="Calibri" panose="020F0502020204030204"/>
                <a:ea typeface="+mn-ea"/>
              </a:rPr>
              <a:t>Boundary Conditions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566184" y="4920751"/>
            <a:ext cx="860984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Property Sets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9897001" y="4146975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 Variable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8726470" y="4152135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kern="0" dirty="0">
                <a:latin typeface="Calibri" panose="020F0502020204030204"/>
                <a:ea typeface="+mn-ea"/>
              </a:rPr>
              <a:t>Meshes</a:t>
            </a:r>
          </a:p>
        </p:txBody>
      </p:sp>
      <p:sp>
        <p:nvSpPr>
          <p:cNvPr id="36" name="Seta para a direita 35"/>
          <p:cNvSpPr/>
          <p:nvPr/>
        </p:nvSpPr>
        <p:spPr>
          <a:xfrm rot="18000000">
            <a:off x="9103080" y="5409428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Seta para a direita 36"/>
          <p:cNvSpPr/>
          <p:nvPr/>
        </p:nvSpPr>
        <p:spPr>
          <a:xfrm>
            <a:off x="8839384" y="4999784"/>
            <a:ext cx="228951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Seta para a direita 37"/>
          <p:cNvSpPr/>
          <p:nvPr/>
        </p:nvSpPr>
        <p:spPr>
          <a:xfrm flipH="1">
            <a:off x="10282724" y="4999456"/>
            <a:ext cx="233843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9897001" y="5685791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Initial Conditions</a:t>
            </a:r>
          </a:p>
        </p:txBody>
      </p:sp>
      <p:sp>
        <p:nvSpPr>
          <p:cNvPr id="40" name="Seta para a direita 39"/>
          <p:cNvSpPr/>
          <p:nvPr/>
        </p:nvSpPr>
        <p:spPr>
          <a:xfrm rot="14400000">
            <a:off x="9923894" y="5404834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Seta para a direita 40"/>
          <p:cNvSpPr/>
          <p:nvPr/>
        </p:nvSpPr>
        <p:spPr>
          <a:xfrm rot="3600000" flipV="1">
            <a:off x="9103080" y="4616922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Seta para a direita 41"/>
          <p:cNvSpPr/>
          <p:nvPr/>
        </p:nvSpPr>
        <p:spPr>
          <a:xfrm rot="7200000" flipV="1">
            <a:off x="9922838" y="4609719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42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User Functions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363" y="900113"/>
            <a:ext cx="8773521" cy="4500562"/>
          </a:xfrm>
        </p:spPr>
        <p:txBody>
          <a:bodyPr/>
          <a:lstStyle/>
          <a:p>
            <a:r>
              <a:rPr lang="en-US" noProof="0" dirty="0" smtClean="0"/>
              <a:t>Can be associated with mesh attributes, properties or boundary conditions</a:t>
            </a:r>
          </a:p>
          <a:p>
            <a:endParaRPr lang="en-US" sz="1600" noProof="0" dirty="0" smtClean="0"/>
          </a:p>
          <a:p>
            <a:r>
              <a:rPr lang="en-US" noProof="0" dirty="0" smtClean="0"/>
              <a:t>Implemented in </a:t>
            </a:r>
            <a:r>
              <a:rPr lang="en-US" noProof="0" dirty="0" err="1" smtClean="0"/>
              <a:t>Lua</a:t>
            </a:r>
            <a:r>
              <a:rPr lang="en-US" noProof="0" dirty="0" smtClean="0"/>
              <a:t> or in C++</a:t>
            </a:r>
          </a:p>
          <a:p>
            <a:endParaRPr lang="en-US" sz="1600" noProof="0" dirty="0" smtClean="0"/>
          </a:p>
          <a:p>
            <a:r>
              <a:rPr lang="en-US" noProof="0" dirty="0" smtClean="0"/>
              <a:t>Access to mesh associated data</a:t>
            </a:r>
          </a:p>
          <a:p>
            <a:pPr lvl="1"/>
            <a:r>
              <a:rPr lang="en-US" noProof="0" dirty="0" smtClean="0"/>
              <a:t>Interpolations and unit conversions are done automatically</a:t>
            </a:r>
            <a:endParaRPr lang="en-US" noProof="0" dirty="0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511722"/>
              </p:ext>
            </p:extLst>
          </p:nvPr>
        </p:nvGraphicFramePr>
        <p:xfrm>
          <a:off x="2548644" y="4695760"/>
          <a:ext cx="2673994" cy="1235202"/>
        </p:xfrm>
        <a:graphic>
          <a:graphicData uri="http://schemas.openxmlformats.org/drawingml/2006/table">
            <a:tbl>
              <a:tblPr bandRow="1"/>
              <a:tblGrid>
                <a:gridCol w="983572"/>
                <a:gridCol w="629334"/>
                <a:gridCol w="556157"/>
                <a:gridCol w="504931"/>
              </a:tblGrid>
              <a:tr h="3209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Id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mpd="sng">
                      <a:solidFill>
                        <a:sysClr val="windowText" lastClr="000000"/>
                      </a:solidFill>
                      <a:prstDash val="soli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Rho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K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cp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  <a:prstDash val="soli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</a:tr>
              <a:tr h="4311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480060" rtl="0" eaLnBrk="1" latinLnBrk="0" hangingPunct="1"/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Shale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 (1)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2700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3.95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f(T)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lumMod val="75000"/>
                      </a:srgbClr>
                    </a:solidFill>
                  </a:tcPr>
                </a:tc>
              </a:tr>
              <a:tr h="4311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Sand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 (2)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480060" rtl="0" eaLnBrk="1" latinLnBrk="0" hangingPunct="1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2720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1.64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f(T)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4539" marR="64539" marT="64539" marB="64539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31" name="Grupo 30"/>
          <p:cNvGrpSpPr/>
          <p:nvPr/>
        </p:nvGrpSpPr>
        <p:grpSpPr>
          <a:xfrm>
            <a:off x="81036" y="4126048"/>
            <a:ext cx="1889481" cy="1752922"/>
            <a:chOff x="482289" y="371949"/>
            <a:chExt cx="1078891" cy="1000916"/>
          </a:xfrm>
        </p:grpSpPr>
        <p:sp>
          <p:nvSpPr>
            <p:cNvPr id="32" name="Triângulo isósceles 31"/>
            <p:cNvSpPr/>
            <p:nvPr/>
          </p:nvSpPr>
          <p:spPr>
            <a:xfrm>
              <a:off x="507724" y="388998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Triângulo isósceles 32"/>
            <p:cNvSpPr/>
            <p:nvPr/>
          </p:nvSpPr>
          <p:spPr>
            <a:xfrm>
              <a:off x="770420" y="863881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Triângulo isósceles 33"/>
            <p:cNvSpPr/>
            <p:nvPr/>
          </p:nvSpPr>
          <p:spPr>
            <a:xfrm>
              <a:off x="1025542" y="388999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Triângulo isósceles 34"/>
            <p:cNvSpPr/>
            <p:nvPr/>
          </p:nvSpPr>
          <p:spPr>
            <a:xfrm rot="10800000">
              <a:off x="511511" y="863881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Triângulo isósceles 35"/>
            <p:cNvSpPr/>
            <p:nvPr/>
          </p:nvSpPr>
          <p:spPr>
            <a:xfrm rot="10800000">
              <a:off x="766631" y="406048"/>
              <a:ext cx="510245" cy="474882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Triângulo isósceles 36"/>
            <p:cNvSpPr/>
            <p:nvPr/>
          </p:nvSpPr>
          <p:spPr>
            <a:xfrm rot="10800000">
              <a:off x="1025541" y="863881"/>
              <a:ext cx="510245" cy="474882"/>
            </a:xfrm>
            <a:prstGeom prst="triangle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Elipse 37"/>
            <p:cNvSpPr/>
            <p:nvPr/>
          </p:nvSpPr>
          <p:spPr>
            <a:xfrm>
              <a:off x="977430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Elipse 38"/>
            <p:cNvSpPr/>
            <p:nvPr/>
          </p:nvSpPr>
          <p:spPr>
            <a:xfrm>
              <a:off x="1480101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Elipse 39"/>
            <p:cNvSpPr/>
            <p:nvPr/>
          </p:nvSpPr>
          <p:spPr>
            <a:xfrm>
              <a:off x="722302" y="373018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Elipse 40"/>
            <p:cNvSpPr/>
            <p:nvPr/>
          </p:nvSpPr>
          <p:spPr>
            <a:xfrm>
              <a:off x="482289" y="823340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Elipse 41"/>
            <p:cNvSpPr/>
            <p:nvPr/>
          </p:nvSpPr>
          <p:spPr>
            <a:xfrm>
              <a:off x="726094" y="1291786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Elipse 42"/>
            <p:cNvSpPr/>
            <p:nvPr/>
          </p:nvSpPr>
          <p:spPr>
            <a:xfrm>
              <a:off x="1234402" y="1291786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Elipse 43"/>
            <p:cNvSpPr/>
            <p:nvPr/>
          </p:nvSpPr>
          <p:spPr>
            <a:xfrm>
              <a:off x="1237244" y="371949"/>
              <a:ext cx="81079" cy="8107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45" name="Conector de seta reta 44"/>
          <p:cNvCxnSpPr/>
          <p:nvPr/>
        </p:nvCxnSpPr>
        <p:spPr>
          <a:xfrm flipH="1">
            <a:off x="3852644" y="4438019"/>
            <a:ext cx="235" cy="324136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6" name="Conector de seta reta 45"/>
          <p:cNvCxnSpPr/>
          <p:nvPr/>
        </p:nvCxnSpPr>
        <p:spPr>
          <a:xfrm>
            <a:off x="4419310" y="4438019"/>
            <a:ext cx="0" cy="32956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7" name="Conector de seta reta 46"/>
          <p:cNvCxnSpPr/>
          <p:nvPr/>
        </p:nvCxnSpPr>
        <p:spPr>
          <a:xfrm>
            <a:off x="4913568" y="4438019"/>
            <a:ext cx="2159" cy="32956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8" name="Conector em curva 47"/>
          <p:cNvCxnSpPr/>
          <p:nvPr/>
        </p:nvCxnSpPr>
        <p:spPr>
          <a:xfrm>
            <a:off x="1477973" y="4691869"/>
            <a:ext cx="1070668" cy="495183"/>
          </a:xfrm>
          <a:prstGeom prst="curvedConnector3">
            <a:avLst>
              <a:gd name="adj1" fmla="val 54357"/>
            </a:avLst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9" name="Conector em curva 48"/>
          <p:cNvCxnSpPr/>
          <p:nvPr/>
        </p:nvCxnSpPr>
        <p:spPr>
          <a:xfrm>
            <a:off x="1025777" y="5349475"/>
            <a:ext cx="1511676" cy="225078"/>
          </a:xfrm>
          <a:prstGeom prst="curvedConnector3">
            <a:avLst>
              <a:gd name="adj1" fmla="val 34752"/>
            </a:avLst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0" name="CaixaDeTexto 49"/>
          <p:cNvSpPr txBox="1"/>
          <p:nvPr/>
        </p:nvSpPr>
        <p:spPr>
          <a:xfrm>
            <a:off x="3736380" y="4119095"/>
            <a:ext cx="1321206" cy="318924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Properties</a:t>
            </a:r>
          </a:p>
        </p:txBody>
      </p:sp>
      <p:grpSp>
        <p:nvGrpSpPr>
          <p:cNvPr id="51" name="Grupo 50"/>
          <p:cNvGrpSpPr/>
          <p:nvPr/>
        </p:nvGrpSpPr>
        <p:grpSpPr>
          <a:xfrm>
            <a:off x="5905053" y="4443231"/>
            <a:ext cx="1685237" cy="1156304"/>
            <a:chOff x="3402463" y="1553167"/>
            <a:chExt cx="962268" cy="660248"/>
          </a:xfrm>
        </p:grpSpPr>
        <p:sp>
          <p:nvSpPr>
            <p:cNvPr id="52" name="CaixaDeTexto 51"/>
            <p:cNvSpPr txBox="1"/>
            <p:nvPr/>
          </p:nvSpPr>
          <p:spPr>
            <a:xfrm>
              <a:off x="3402463" y="1553167"/>
              <a:ext cx="962268" cy="182105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wrap="square" lIns="36000" tIns="36000" rIns="36000" bIns="36000" rtlCol="0">
              <a:sp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User Function</a:t>
              </a: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3402463" y="1739789"/>
              <a:ext cx="962268" cy="473626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function f(T)</a:t>
              </a:r>
            </a:p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return .....</a:t>
              </a:r>
            </a:p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end</a:t>
              </a:r>
            </a:p>
          </p:txBody>
        </p:sp>
      </p:grpSp>
      <p:cxnSp>
        <p:nvCxnSpPr>
          <p:cNvPr id="54" name="Conector em curva 53"/>
          <p:cNvCxnSpPr/>
          <p:nvPr/>
        </p:nvCxnSpPr>
        <p:spPr>
          <a:xfrm flipV="1">
            <a:off x="5094535" y="5058572"/>
            <a:ext cx="810518" cy="538586"/>
          </a:xfrm>
          <a:prstGeom prst="curvedConnector3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Elipse 54"/>
          <p:cNvSpPr/>
          <p:nvPr/>
        </p:nvSpPr>
        <p:spPr>
          <a:xfrm>
            <a:off x="9106815" y="4858875"/>
            <a:ext cx="1148638" cy="4489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Data</a:t>
            </a:r>
          </a:p>
        </p:txBody>
      </p:sp>
      <p:sp>
        <p:nvSpPr>
          <p:cNvPr id="56" name="Retângulo 55"/>
          <p:cNvSpPr/>
          <p:nvPr/>
        </p:nvSpPr>
        <p:spPr>
          <a:xfrm>
            <a:off x="8053293" y="4920751"/>
            <a:ext cx="760690" cy="325174"/>
          </a:xfrm>
          <a:prstGeom prst="rect">
            <a:avLst/>
          </a:prstGeom>
          <a:gradFill rotWithShape="1">
            <a:gsLst>
              <a:gs pos="0">
                <a:srgbClr val="A5A5A5">
                  <a:lumMod val="110000"/>
                  <a:satMod val="105000"/>
                  <a:tint val="67000"/>
                </a:srgbClr>
              </a:gs>
              <a:gs pos="50000">
                <a:srgbClr val="A5A5A5">
                  <a:lumMod val="105000"/>
                  <a:satMod val="103000"/>
                  <a:tint val="73000"/>
                </a:srgbClr>
              </a:gs>
              <a:gs pos="100000">
                <a:srgbClr val="A5A5A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kern="0" dirty="0">
                <a:solidFill>
                  <a:prstClr val="black"/>
                </a:solidFill>
                <a:latin typeface="Calibri" panose="020F0502020204030204"/>
                <a:ea typeface="+mn-ea"/>
              </a:rPr>
              <a:t>User Functions</a:t>
            </a:r>
          </a:p>
        </p:txBody>
      </p:sp>
      <p:sp>
        <p:nvSpPr>
          <p:cNvPr id="57" name="Retângulo 56"/>
          <p:cNvSpPr/>
          <p:nvPr/>
        </p:nvSpPr>
        <p:spPr>
          <a:xfrm>
            <a:off x="8726470" y="5693243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Boundary Conditions</a:t>
            </a:r>
          </a:p>
        </p:txBody>
      </p:sp>
      <p:sp>
        <p:nvSpPr>
          <p:cNvPr id="58" name="Retângulo 57"/>
          <p:cNvSpPr/>
          <p:nvPr/>
        </p:nvSpPr>
        <p:spPr>
          <a:xfrm>
            <a:off x="10566184" y="4920751"/>
            <a:ext cx="860984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Property Sets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9897001" y="4146975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 Variable</a:t>
            </a:r>
          </a:p>
        </p:txBody>
      </p:sp>
      <p:sp>
        <p:nvSpPr>
          <p:cNvPr id="60" name="Retângulo 59"/>
          <p:cNvSpPr/>
          <p:nvPr/>
        </p:nvSpPr>
        <p:spPr>
          <a:xfrm>
            <a:off x="8726470" y="4152135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kern="0" dirty="0">
                <a:latin typeface="Calibri" panose="020F0502020204030204"/>
                <a:ea typeface="+mn-ea"/>
              </a:rPr>
              <a:t>Meshes</a:t>
            </a:r>
          </a:p>
        </p:txBody>
      </p:sp>
      <p:sp>
        <p:nvSpPr>
          <p:cNvPr id="61" name="Seta para a direita 60"/>
          <p:cNvSpPr/>
          <p:nvPr/>
        </p:nvSpPr>
        <p:spPr>
          <a:xfrm rot="18000000">
            <a:off x="9103080" y="5409428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Seta para a direita 61"/>
          <p:cNvSpPr/>
          <p:nvPr/>
        </p:nvSpPr>
        <p:spPr>
          <a:xfrm>
            <a:off x="8839384" y="4999784"/>
            <a:ext cx="228951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Seta para a direita 62"/>
          <p:cNvSpPr/>
          <p:nvPr/>
        </p:nvSpPr>
        <p:spPr>
          <a:xfrm flipH="1">
            <a:off x="10282724" y="4999456"/>
            <a:ext cx="233843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tângulo 63"/>
          <p:cNvSpPr/>
          <p:nvPr/>
        </p:nvSpPr>
        <p:spPr>
          <a:xfrm>
            <a:off x="9897001" y="5685791"/>
            <a:ext cx="760690" cy="3251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Initial Conditions</a:t>
            </a:r>
          </a:p>
        </p:txBody>
      </p:sp>
      <p:sp>
        <p:nvSpPr>
          <p:cNvPr id="65" name="Seta para a direita 64"/>
          <p:cNvSpPr/>
          <p:nvPr/>
        </p:nvSpPr>
        <p:spPr>
          <a:xfrm rot="14400000">
            <a:off x="9923894" y="5404834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Seta para a direita 65"/>
          <p:cNvSpPr/>
          <p:nvPr/>
        </p:nvSpPr>
        <p:spPr>
          <a:xfrm rot="3600000" flipV="1">
            <a:off x="9103080" y="4616922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Seta para a direita 66"/>
          <p:cNvSpPr/>
          <p:nvPr/>
        </p:nvSpPr>
        <p:spPr>
          <a:xfrm rot="7200000" flipV="1">
            <a:off x="9922838" y="4609719"/>
            <a:ext cx="376000" cy="145943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06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Example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363" y="900113"/>
            <a:ext cx="10799762" cy="2250107"/>
          </a:xfrm>
        </p:spPr>
        <p:txBody>
          <a:bodyPr/>
          <a:lstStyle/>
          <a:p>
            <a:r>
              <a:rPr lang="en-US" noProof="0" dirty="0" err="1" smtClean="0"/>
              <a:t>Felippa</a:t>
            </a:r>
            <a:r>
              <a:rPr lang="en-US" noProof="0" dirty="0" smtClean="0"/>
              <a:t>, section 21.6</a:t>
            </a:r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r>
              <a:rPr lang="en-US" noProof="0" dirty="0" err="1" smtClean="0"/>
              <a:t>bridge.lua</a:t>
            </a:r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sz="1200" noProof="0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537" y="702492"/>
            <a:ext cx="6182588" cy="2448267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432445" y="3600127"/>
            <a:ext cx="97930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 Simulation description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Simulation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name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’Bridge’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’Bridge model based on 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Felippa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example found 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             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’in section 21.6, figures 21.13 through 21.16’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dofile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’$SIMULATIONDIR/$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SIMULATIONNAME_model.lua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dofile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’$SIMULATIONDIR/$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SIMULATIONNAME_solution.lua</a:t>
            </a:r>
            <a:r>
              <a:rPr lang="pt-BR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pt-BR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pt-B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ctrTitle"/>
          </p:nvPr>
        </p:nvSpPr>
        <p:spPr>
          <a:xfrm>
            <a:off x="360363" y="3060700"/>
            <a:ext cx="10801350" cy="358775"/>
          </a:xfrm>
        </p:spPr>
        <p:txBody>
          <a:bodyPr/>
          <a:lstStyle/>
          <a:p>
            <a:r>
              <a:rPr lang="en-US" altLang="pt-BR" noProof="0" dirty="0" smtClean="0">
                <a:ea typeface="ＭＳ Ｐゴシック" pitchFamily="34" charset="-128"/>
              </a:rPr>
              <a:t>Introduction to </a:t>
            </a:r>
            <a:r>
              <a:rPr lang="en-US" altLang="pt-BR" noProof="0" dirty="0" err="1" smtClean="0">
                <a:ea typeface="ＭＳ Ｐゴシック" pitchFamily="34" charset="-128"/>
              </a:rPr>
              <a:t>GeMA</a:t>
            </a:r>
            <a:endParaRPr lang="en-US" altLang="pt-BR" noProof="0" dirty="0" smtClean="0">
              <a:ea typeface="ＭＳ Ｐゴシック" pitchFamily="34" charset="-128"/>
            </a:endParaRPr>
          </a:p>
        </p:txBody>
      </p:sp>
      <p:sp>
        <p:nvSpPr>
          <p:cNvPr id="16387" name="Subtítulo 2"/>
          <p:cNvSpPr>
            <a:spLocks noGrp="1"/>
          </p:cNvSpPr>
          <p:nvPr>
            <p:ph type="subTitle" idx="1"/>
          </p:nvPr>
        </p:nvSpPr>
        <p:spPr>
          <a:xfrm>
            <a:off x="360363" y="3779838"/>
            <a:ext cx="10801350" cy="1439862"/>
          </a:xfrm>
        </p:spPr>
        <p:txBody>
          <a:bodyPr/>
          <a:lstStyle/>
          <a:p>
            <a:r>
              <a:rPr lang="en-US" altLang="pt-BR" noProof="0" dirty="0" smtClean="0">
                <a:solidFill>
                  <a:schemeClr val="bg1"/>
                </a:solidFill>
                <a:ea typeface="ＭＳ Ｐゴシック" pitchFamily="34" charset="-128"/>
              </a:rPr>
              <a:t>Carlos Augusto Teixeira Mendes</a:t>
            </a:r>
          </a:p>
          <a:p>
            <a:r>
              <a:rPr lang="en-US" altLang="pt-BR" noProof="0" dirty="0" smtClean="0">
                <a:solidFill>
                  <a:schemeClr val="bg1"/>
                </a:solidFill>
                <a:ea typeface="ＭＳ Ｐゴシック" pitchFamily="34" charset="-128"/>
              </a:rPr>
              <a:t>13/07/2017</a:t>
            </a:r>
          </a:p>
        </p:txBody>
      </p:sp>
    </p:spTree>
    <p:extLst>
      <p:ext uri="{BB962C8B-B14F-4D97-AF65-F5344CB8AC3E}">
        <p14:creationId xmlns:p14="http://schemas.microsoft.com/office/powerpoint/2010/main" val="275984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Example – </a:t>
            </a:r>
            <a:r>
              <a:rPr lang="en-US" noProof="0" dirty="0" err="1" smtClean="0"/>
              <a:t>bridge_model.lua</a:t>
            </a:r>
            <a:r>
              <a:rPr lang="en-US" noProof="0" dirty="0" smtClean="0"/>
              <a:t> (1/5)</a:t>
            </a:r>
            <a:endParaRPr lang="en-US" noProof="0" dirty="0"/>
          </a:p>
        </p:txBody>
      </p:sp>
      <p:sp>
        <p:nvSpPr>
          <p:cNvPr id="4" name="Retângulo 3"/>
          <p:cNvSpPr/>
          <p:nvPr/>
        </p:nvSpPr>
        <p:spPr>
          <a:xfrm>
            <a:off x="648469" y="999122"/>
            <a:ext cx="1072958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State variables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StateVar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ux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’Displacement in the X direction’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format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’8.4f’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StateVar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uy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’Displacement in the Y direction’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format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’8.4f’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Sets of properties associated to model elements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PropertySet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 id  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GemaStdPropertySet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’Material parameters’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 properties  =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  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’E’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’Elasticity modulus’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 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’A’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’Cross section area’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 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 values =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  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’Bottom’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E = 1000, A = 2.0},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  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’Top’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   E = 1000, A = 10.0},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  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’Batten’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E = 1000, A = 3.0},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   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’Diagonal’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E = 1000, A = 1.0},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9145413" y="1871935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8137301" y="2520007"/>
            <a:ext cx="2664296" cy="34163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 description for a data set: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description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unit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functions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sparse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defVal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ruleSet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format</a:t>
            </a:r>
          </a:p>
        </p:txBody>
      </p:sp>
      <p:sp>
        <p:nvSpPr>
          <p:cNvPr id="8" name="Seta para baixo 7"/>
          <p:cNvSpPr/>
          <p:nvPr/>
        </p:nvSpPr>
        <p:spPr>
          <a:xfrm rot="16200000">
            <a:off x="6805153" y="3348099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98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Example – </a:t>
            </a:r>
            <a:r>
              <a:rPr lang="en-US" noProof="0" dirty="0" err="1" smtClean="0"/>
              <a:t>bridge_model.lua</a:t>
            </a:r>
            <a:r>
              <a:rPr lang="en-US" noProof="0" dirty="0" smtClean="0"/>
              <a:t> (2/5)</a:t>
            </a:r>
            <a:endParaRPr lang="en-US" noProof="0" dirty="0"/>
          </a:p>
        </p:txBody>
      </p:sp>
      <p:sp>
        <p:nvSpPr>
          <p:cNvPr id="4" name="Retângulo 3"/>
          <p:cNvSpPr/>
          <p:nvPr/>
        </p:nvSpPr>
        <p:spPr>
          <a:xfrm>
            <a:off x="648469" y="663198"/>
            <a:ext cx="849634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List of mesh node coordinates (X, Y)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mesh_nodes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  { 0.0, 0.0}, {10.0, 5.0}, {10.0, 0.0}, {20.0, 8.0},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   {20.0, 0.0}, {30.0, 9.0}, {30.0, 0.0}, {40.0, 8.0},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   {40.0, 0.0}, {50.0, 5.0}, {50.0, 0.0}, {60.0, 0.0},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29 }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List of nodes and properties per mesh element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mesh_elements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   { 1, 3,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’Bottom’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   { 3, 5,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’Bottom’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   { 5, 7,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’Bottom’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36   { 7, 9,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’Bottom’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   { 9, 11,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’Bottom’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   {11, 12,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’Bottom’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39   { 1, 2,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’Top’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   { 2, 4,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’Top’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41   { 4, 6,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’Top’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   { 6, 8,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’Top’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43   { 8, 10,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’Top’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   {10, 12,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’Top’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45   { 2, 3,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’Batten’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46   { 4, 5,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’Batten’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47   { 6, 7,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’Batten’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48   { 8, 9,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’Batten’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  {10, 11,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’Batten’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   { 2, 5,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’Diagonal’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51   { 4, 7,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’Diagonal’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52   { 7, 8,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’Diagonal’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53   { 9, 10,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’Diagonal’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54 }</a:t>
            </a:r>
            <a:endParaRPr lang="en-US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4536901" y="3600127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545013" y="3312095"/>
            <a:ext cx="468052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Tables with mesh node and cell definitions can be dynamically constructed through functions</a:t>
            </a:r>
          </a:p>
        </p:txBody>
      </p:sp>
    </p:spTree>
    <p:extLst>
      <p:ext uri="{BB962C8B-B14F-4D97-AF65-F5344CB8AC3E}">
        <p14:creationId xmlns:p14="http://schemas.microsoft.com/office/powerpoint/2010/main" val="15648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Example – </a:t>
            </a:r>
            <a:r>
              <a:rPr lang="en-US" noProof="0" dirty="0" err="1" smtClean="0"/>
              <a:t>bridge_model.lua</a:t>
            </a:r>
            <a:r>
              <a:rPr lang="en-US" noProof="0" dirty="0" smtClean="0"/>
              <a:t> (3/5)</a:t>
            </a:r>
            <a:endParaRPr lang="en-US" noProof="0" dirty="0"/>
          </a:p>
        </p:txBody>
      </p:sp>
      <p:sp>
        <p:nvSpPr>
          <p:cNvPr id="5" name="Retângulo 4"/>
          <p:cNvSpPr/>
          <p:nvPr/>
        </p:nvSpPr>
        <p:spPr>
          <a:xfrm>
            <a:off x="648469" y="863823"/>
            <a:ext cx="842434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56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 Mesh definition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57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Mesh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58 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General plugin attributes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59   id  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bridgeMesh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60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GemaStdMesh.elem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61  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’Bridge mesh discretization’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62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63 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Number of coordinate dimensions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64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coordinateDim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65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66 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Lists with state vars. stored per node and 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67 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properties stored per mesh element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68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stateVars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= {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ux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uy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69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cellProperties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70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71 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Geometry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72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nodeData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mesh_nodes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73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cellData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{{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cellType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’bar2’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cellList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mesh_elements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74 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have direita 5"/>
          <p:cNvSpPr/>
          <p:nvPr/>
        </p:nvSpPr>
        <p:spPr>
          <a:xfrm>
            <a:off x="7523913" y="1511895"/>
            <a:ext cx="216024" cy="72008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7921277" y="1655911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785373" y="1410269"/>
            <a:ext cx="2592288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Standard fields, common to all plugin types</a:t>
            </a:r>
          </a:p>
        </p:txBody>
      </p:sp>
      <p:sp>
        <p:nvSpPr>
          <p:cNvPr id="3" name="Chave direita 2"/>
          <p:cNvSpPr/>
          <p:nvPr/>
        </p:nvSpPr>
        <p:spPr>
          <a:xfrm>
            <a:off x="7517222" y="2592015"/>
            <a:ext cx="216024" cy="2232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7920255" y="3456111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8785373" y="3168079"/>
            <a:ext cx="2592288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Fields interpreted by the </a:t>
            </a:r>
            <a:r>
              <a:rPr lang="en-US" dirty="0" err="1" smtClean="0"/>
              <a:t>GemaStdMesh</a:t>
            </a:r>
            <a:r>
              <a:rPr lang="en-US" dirty="0" smtClean="0"/>
              <a:t> plugin</a:t>
            </a:r>
          </a:p>
        </p:txBody>
      </p:sp>
    </p:spTree>
    <p:extLst>
      <p:ext uri="{BB962C8B-B14F-4D97-AF65-F5344CB8AC3E}">
        <p14:creationId xmlns:p14="http://schemas.microsoft.com/office/powerpoint/2010/main" val="5848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Example – </a:t>
            </a:r>
            <a:r>
              <a:rPr lang="en-US" noProof="0" dirty="0" err="1" smtClean="0"/>
              <a:t>bridge_model.lua</a:t>
            </a:r>
            <a:r>
              <a:rPr lang="en-US" noProof="0" dirty="0" smtClean="0"/>
              <a:t> (4/5)</a:t>
            </a:r>
            <a:endParaRPr lang="en-US" noProof="0" dirty="0"/>
          </a:p>
        </p:txBody>
      </p:sp>
      <p:sp>
        <p:nvSpPr>
          <p:cNvPr id="3" name="Retângulo 2"/>
          <p:cNvSpPr/>
          <p:nvPr/>
        </p:nvSpPr>
        <p:spPr>
          <a:xfrm>
            <a:off x="648469" y="863823"/>
            <a:ext cx="87843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76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Boundary conditions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77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BoundaryCondition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78   id  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’bc1’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79  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’External forces applied to model nodes’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80   type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’node forces’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81   mesh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bridgeMesh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82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83   properties =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84    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’f’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’External force applied on the node’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dim = 2},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85   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86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87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nodeValues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88   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node, </a:t>
            </a:r>
            <a:r>
              <a:rPr lang="en-US" sz="1400" dirty="0" err="1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fy</a:t>
            </a:r>
            <a:endParaRPr lang="en-US" sz="1400" dirty="0" smtClean="0">
              <a:solidFill>
                <a:srgbClr val="4D00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89     { 3, {0.0, -10.0}},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90     { 5, {0.0, -10.0}},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91     { 7, {0.0, -16.0}},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92     { 9, {0.0, -10.0}},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93     {11, {0.0, -10.0}},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94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95 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0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Example – </a:t>
            </a:r>
            <a:r>
              <a:rPr lang="en-US" noProof="0" dirty="0" err="1" smtClean="0"/>
              <a:t>bridge_model.lua</a:t>
            </a:r>
            <a:r>
              <a:rPr lang="en-US" noProof="0" dirty="0" smtClean="0"/>
              <a:t> (5/5)</a:t>
            </a:r>
            <a:endParaRPr lang="en-US" noProof="0" dirty="0"/>
          </a:p>
        </p:txBody>
      </p:sp>
      <p:sp>
        <p:nvSpPr>
          <p:cNvPr id="3" name="Retângulo 2"/>
          <p:cNvSpPr/>
          <p:nvPr/>
        </p:nvSpPr>
        <p:spPr>
          <a:xfrm>
            <a:off x="648469" y="1007839"/>
            <a:ext cx="10441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97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Boundary conditions (continued)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98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BoundaryCondition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99    id  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’bc2’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  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’Prescribed node displacements’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   type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’node displacements’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102   mesh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bridgeMesh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103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104   properties =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105    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ux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’Fixed node displacement in the X direction’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defVal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-9999},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106    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uy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’Fixed node displacement in the Y direction’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defVal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-9999},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107   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108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109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nodeValues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   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node, </a:t>
            </a:r>
            <a:r>
              <a:rPr lang="en-US" sz="1400" dirty="0" err="1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ux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uy</a:t>
            </a:r>
            <a:endParaRPr lang="en-US" sz="1400" dirty="0" smtClean="0">
              <a:solidFill>
                <a:srgbClr val="4D00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     { 1, 0.0, 0.0},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Node fixed in both directions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112     {12,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nil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0.0},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Node fixed in y but free to move in x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113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114 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25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Components</a:t>
            </a:r>
            <a:endParaRPr lang="en-US" noProof="0" dirty="0"/>
          </a:p>
        </p:txBody>
      </p:sp>
      <p:grpSp>
        <p:nvGrpSpPr>
          <p:cNvPr id="152" name="Grupo 151"/>
          <p:cNvGrpSpPr/>
          <p:nvPr/>
        </p:nvGrpSpPr>
        <p:grpSpPr>
          <a:xfrm>
            <a:off x="3816821" y="1409330"/>
            <a:ext cx="4115323" cy="3596657"/>
            <a:chOff x="558566" y="1826577"/>
            <a:chExt cx="2436889" cy="2129761"/>
          </a:xfrm>
        </p:grpSpPr>
        <p:sp>
          <p:nvSpPr>
            <p:cNvPr id="145" name="Retângulo 144"/>
            <p:cNvSpPr/>
            <p:nvPr/>
          </p:nvSpPr>
          <p:spPr>
            <a:xfrm>
              <a:off x="558566" y="1826579"/>
              <a:ext cx="829492" cy="3356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Data</a:t>
              </a:r>
              <a:endParaRPr kumimoji="0" lang="en-US" sz="2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Retângulo 145"/>
            <p:cNvSpPr/>
            <p:nvPr/>
          </p:nvSpPr>
          <p:spPr>
            <a:xfrm>
              <a:off x="2165963" y="1826577"/>
              <a:ext cx="829492" cy="335689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Solution Method</a:t>
              </a:r>
            </a:p>
          </p:txBody>
        </p:sp>
        <p:sp>
          <p:nvSpPr>
            <p:cNvPr id="147" name="Retângulo 146"/>
            <p:cNvSpPr/>
            <p:nvPr/>
          </p:nvSpPr>
          <p:spPr>
            <a:xfrm>
              <a:off x="1315407" y="3620649"/>
              <a:ext cx="829492" cy="3356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>
                  <a:solidFill>
                    <a:prstClr val="black"/>
                  </a:solidFill>
                  <a:latin typeface="Calibri" panose="020F0502020204030204"/>
                </a:rPr>
                <a:t>Results Monitor</a:t>
              </a:r>
            </a:p>
          </p:txBody>
        </p:sp>
        <p:sp>
          <p:nvSpPr>
            <p:cNvPr id="148" name="Elipse 147"/>
            <p:cNvSpPr/>
            <p:nvPr/>
          </p:nvSpPr>
          <p:spPr>
            <a:xfrm>
              <a:off x="1152525" y="2551731"/>
              <a:ext cx="1164172" cy="51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Simulation</a:t>
              </a: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9" name="Seta para a direita 148"/>
            <p:cNvSpPr/>
            <p:nvPr/>
          </p:nvSpPr>
          <p:spPr>
            <a:xfrm rot="3688956">
              <a:off x="1013707" y="2294117"/>
              <a:ext cx="403443" cy="173728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Seta para a direita 149"/>
            <p:cNvSpPr/>
            <p:nvPr/>
          </p:nvSpPr>
          <p:spPr>
            <a:xfrm rot="17911044" flipH="1">
              <a:off x="2059159" y="2291978"/>
              <a:ext cx="403443" cy="173728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Seta para a direita 150"/>
            <p:cNvSpPr/>
            <p:nvPr/>
          </p:nvSpPr>
          <p:spPr>
            <a:xfrm rot="16200000" flipV="1">
              <a:off x="1528434" y="3238152"/>
              <a:ext cx="403443" cy="173728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55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Solution method – How it will be simulated ?</a:t>
            </a:r>
            <a:endParaRPr lang="en-US" noProof="0" dirty="0"/>
          </a:p>
        </p:txBody>
      </p:sp>
      <p:grpSp>
        <p:nvGrpSpPr>
          <p:cNvPr id="40" name="Grupo 39"/>
          <p:cNvGrpSpPr/>
          <p:nvPr/>
        </p:nvGrpSpPr>
        <p:grpSpPr>
          <a:xfrm>
            <a:off x="2084056" y="1151855"/>
            <a:ext cx="6845332" cy="4121994"/>
            <a:chOff x="7223467" y="1074770"/>
            <a:chExt cx="4041311" cy="2433521"/>
          </a:xfrm>
        </p:grpSpPr>
        <p:sp>
          <p:nvSpPr>
            <p:cNvPr id="18" name="Elipse 17"/>
            <p:cNvSpPr/>
            <p:nvPr/>
          </p:nvSpPr>
          <p:spPr>
            <a:xfrm>
              <a:off x="8785373" y="2509069"/>
              <a:ext cx="1369620" cy="535292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Solution Method</a:t>
              </a:r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7512745" y="3120558"/>
              <a:ext cx="947509" cy="387733"/>
            </a:xfrm>
            <a:prstGeom prst="rect">
              <a:avLst/>
            </a:prstGeom>
            <a:gradFill rotWithShape="1">
              <a:gsLst>
                <a:gs pos="0">
                  <a:srgbClr val="A5A5A5">
                    <a:lumMod val="110000"/>
                    <a:satMod val="105000"/>
                    <a:tint val="67000"/>
                  </a:srgbClr>
                </a:gs>
                <a:gs pos="50000">
                  <a:srgbClr val="A5A5A5">
                    <a:lumMod val="105000"/>
                    <a:satMod val="103000"/>
                    <a:tint val="73000"/>
                  </a:srgbClr>
                </a:gs>
                <a:gs pos="100000">
                  <a:srgbClr val="A5A5A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Numeric Solvers</a:t>
              </a:r>
            </a:p>
          </p:txBody>
        </p:sp>
        <p:sp>
          <p:nvSpPr>
            <p:cNvPr id="20" name="Retângulo 19"/>
            <p:cNvSpPr/>
            <p:nvPr/>
          </p:nvSpPr>
          <p:spPr>
            <a:xfrm>
              <a:off x="10357742" y="3120557"/>
              <a:ext cx="907036" cy="387733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Physics</a:t>
              </a:r>
            </a:p>
          </p:txBody>
        </p:sp>
        <p:sp>
          <p:nvSpPr>
            <p:cNvPr id="21" name="Retângulo 20"/>
            <p:cNvSpPr/>
            <p:nvPr/>
          </p:nvSpPr>
          <p:spPr>
            <a:xfrm>
              <a:off x="10031896" y="1780382"/>
              <a:ext cx="907036" cy="387733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Processes</a:t>
              </a:r>
            </a:p>
          </p:txBody>
        </p:sp>
        <p:sp>
          <p:nvSpPr>
            <p:cNvPr id="22" name="Seta para a direita 21"/>
            <p:cNvSpPr/>
            <p:nvPr/>
          </p:nvSpPr>
          <p:spPr>
            <a:xfrm rot="19561356">
              <a:off x="8470606" y="3057235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Seta para a direita 22"/>
            <p:cNvSpPr/>
            <p:nvPr/>
          </p:nvSpPr>
          <p:spPr>
            <a:xfrm rot="2038644" flipH="1">
              <a:off x="9872868" y="3086163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Seta para a direita 23"/>
            <p:cNvSpPr/>
            <p:nvPr/>
          </p:nvSpPr>
          <p:spPr>
            <a:xfrm rot="2881290">
              <a:off x="8524870" y="2320656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Seta para a direita 24"/>
            <p:cNvSpPr/>
            <p:nvPr/>
          </p:nvSpPr>
          <p:spPr>
            <a:xfrm rot="8281290">
              <a:off x="9884878" y="2292719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6" name="Grupo 25"/>
            <p:cNvGrpSpPr/>
            <p:nvPr/>
          </p:nvGrpSpPr>
          <p:grpSpPr>
            <a:xfrm>
              <a:off x="7223467" y="1074770"/>
              <a:ext cx="1451499" cy="1662499"/>
              <a:chOff x="709483" y="2504838"/>
              <a:chExt cx="1451498" cy="1662499"/>
            </a:xfrm>
          </p:grpSpPr>
          <p:sp>
            <p:nvSpPr>
              <p:cNvPr id="27" name="Retângulo 26"/>
              <p:cNvSpPr/>
              <p:nvPr/>
            </p:nvSpPr>
            <p:spPr>
              <a:xfrm>
                <a:off x="910094" y="2717171"/>
                <a:ext cx="1099682" cy="1450165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function</a:t>
                </a: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 script()</a:t>
                </a: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  </a:t>
                </a: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b="1" kern="0" dirty="0" smtClean="0">
                  <a:solidFill>
                    <a:srgbClr val="4472C4"/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end</a:t>
                </a:r>
              </a:p>
            </p:txBody>
          </p:sp>
          <p:pic>
            <p:nvPicPr>
              <p:cNvPr id="28" name="Imagem 2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38567" y="2504838"/>
                <a:ext cx="422414" cy="422414"/>
              </a:xfrm>
              <a:prstGeom prst="rect">
                <a:avLst/>
              </a:prstGeom>
            </p:spPr>
          </p:pic>
          <p:sp>
            <p:nvSpPr>
              <p:cNvPr id="29" name="CaixaDeTexto 28"/>
              <p:cNvSpPr txBox="1"/>
              <p:nvPr/>
            </p:nvSpPr>
            <p:spPr>
              <a:xfrm rot="16200000">
                <a:off x="84338" y="3342318"/>
                <a:ext cx="1450164" cy="199874"/>
              </a:xfrm>
              <a:prstGeom prst="rect">
                <a:avLst/>
              </a:prstGeom>
              <a:gradFill rotWithShape="1">
                <a:gsLst>
                  <a:gs pos="0">
                    <a:srgbClr val="ED7D31">
                      <a:lumMod val="110000"/>
                      <a:satMod val="105000"/>
                      <a:tint val="67000"/>
                    </a:srgbClr>
                  </a:gs>
                  <a:gs pos="50000">
                    <a:srgbClr val="ED7D31">
                      <a:lumMod val="105000"/>
                      <a:satMod val="103000"/>
                      <a:tint val="73000"/>
                    </a:srgbClr>
                  </a:gs>
                  <a:gs pos="100000">
                    <a:srgbClr val="ED7D31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wrap="square" lIns="36000" rIns="36000" rtlCol="0">
                <a:spAutoFit/>
              </a:bodyPr>
              <a:lstStyle/>
              <a:p>
                <a:pPr marL="0" marR="0" lvl="0" indent="0" algn="ctr" defTabSz="35403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Orchestration Script</a:t>
                </a:r>
              </a:p>
            </p:txBody>
          </p:sp>
          <p:cxnSp>
            <p:nvCxnSpPr>
              <p:cNvPr id="30" name="Conector reto 29"/>
              <p:cNvCxnSpPr/>
              <p:nvPr/>
            </p:nvCxnSpPr>
            <p:spPr>
              <a:xfrm>
                <a:off x="1085850" y="3256048"/>
                <a:ext cx="500449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" name="Conector reto 30"/>
              <p:cNvCxnSpPr/>
              <p:nvPr/>
            </p:nvCxnSpPr>
            <p:spPr>
              <a:xfrm>
                <a:off x="1085850" y="3375890"/>
                <a:ext cx="676650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" name="Conector reto 31"/>
              <p:cNvCxnSpPr/>
              <p:nvPr/>
            </p:nvCxnSpPr>
            <p:spPr>
              <a:xfrm>
                <a:off x="1085850" y="3495732"/>
                <a:ext cx="622386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" name="Conector reto 32"/>
              <p:cNvCxnSpPr/>
              <p:nvPr/>
            </p:nvCxnSpPr>
            <p:spPr>
              <a:xfrm>
                <a:off x="1085850" y="3615574"/>
                <a:ext cx="385762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" name="Conector reto 33"/>
              <p:cNvCxnSpPr/>
              <p:nvPr/>
            </p:nvCxnSpPr>
            <p:spPr>
              <a:xfrm>
                <a:off x="1085850" y="3735416"/>
                <a:ext cx="676650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" name="Conector reto 34"/>
              <p:cNvCxnSpPr/>
              <p:nvPr/>
            </p:nvCxnSpPr>
            <p:spPr>
              <a:xfrm>
                <a:off x="1085850" y="3855258"/>
                <a:ext cx="622386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36" name="Forma livre 35"/>
              <p:cNvSpPr/>
              <p:nvPr/>
            </p:nvSpPr>
            <p:spPr>
              <a:xfrm>
                <a:off x="1779285" y="3460750"/>
                <a:ext cx="85926" cy="419100"/>
              </a:xfrm>
              <a:custGeom>
                <a:avLst/>
                <a:gdLst>
                  <a:gd name="connsiteX0" fmla="*/ 0 w 85926"/>
                  <a:gd name="connsiteY0" fmla="*/ 419100 h 419100"/>
                  <a:gd name="connsiteX1" fmla="*/ 85725 w 85926"/>
                  <a:gd name="connsiteY1" fmla="*/ 200025 h 419100"/>
                  <a:gd name="connsiteX2" fmla="*/ 19050 w 85926"/>
                  <a:gd name="connsiteY2" fmla="*/ 0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926" h="419100">
                    <a:moveTo>
                      <a:pt x="0" y="419100"/>
                    </a:moveTo>
                    <a:cubicBezTo>
                      <a:pt x="41275" y="344487"/>
                      <a:pt x="82550" y="269875"/>
                      <a:pt x="85725" y="200025"/>
                    </a:cubicBezTo>
                    <a:cubicBezTo>
                      <a:pt x="88900" y="130175"/>
                      <a:pt x="53975" y="65087"/>
                      <a:pt x="19050" y="0"/>
                    </a:cubicBezTo>
                  </a:path>
                </a:pathLst>
              </a:custGeom>
              <a:noFill/>
              <a:ln w="28575" cap="flat" cmpd="sng" algn="ctr">
                <a:solidFill>
                  <a:srgbClr val="4472C4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5403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97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" name="Forma livre 36"/>
              <p:cNvSpPr/>
              <p:nvPr/>
            </p:nvSpPr>
            <p:spPr>
              <a:xfrm flipH="1" flipV="1">
                <a:off x="995363" y="3181017"/>
                <a:ext cx="85926" cy="419100"/>
              </a:xfrm>
              <a:custGeom>
                <a:avLst/>
                <a:gdLst>
                  <a:gd name="connsiteX0" fmla="*/ 0 w 85926"/>
                  <a:gd name="connsiteY0" fmla="*/ 419100 h 419100"/>
                  <a:gd name="connsiteX1" fmla="*/ 85725 w 85926"/>
                  <a:gd name="connsiteY1" fmla="*/ 200025 h 419100"/>
                  <a:gd name="connsiteX2" fmla="*/ 19050 w 85926"/>
                  <a:gd name="connsiteY2" fmla="*/ 0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926" h="419100">
                    <a:moveTo>
                      <a:pt x="0" y="419100"/>
                    </a:moveTo>
                    <a:cubicBezTo>
                      <a:pt x="41275" y="344487"/>
                      <a:pt x="82550" y="269875"/>
                      <a:pt x="85725" y="200025"/>
                    </a:cubicBezTo>
                    <a:cubicBezTo>
                      <a:pt x="88900" y="130175"/>
                      <a:pt x="53975" y="65087"/>
                      <a:pt x="19050" y="0"/>
                    </a:cubicBezTo>
                  </a:path>
                </a:pathLst>
              </a:custGeom>
              <a:noFill/>
              <a:ln w="28575" cap="flat" cmpd="sng" algn="ctr">
                <a:solidFill>
                  <a:srgbClr val="4472C4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5403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97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38" name="Conector reto 37"/>
              <p:cNvCxnSpPr/>
              <p:nvPr/>
            </p:nvCxnSpPr>
            <p:spPr>
              <a:xfrm>
                <a:off x="1085850" y="3136206"/>
                <a:ext cx="500449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" name="Conector reto 38"/>
              <p:cNvCxnSpPr/>
              <p:nvPr/>
            </p:nvCxnSpPr>
            <p:spPr>
              <a:xfrm>
                <a:off x="1085850" y="3975100"/>
                <a:ext cx="622386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3842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Orchestration Script</a:t>
            </a:r>
            <a:endParaRPr lang="en-US" noProof="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Defines the sequence </a:t>
            </a:r>
            <a:r>
              <a:rPr lang="en-US" dirty="0"/>
              <a:t>of executed processes</a:t>
            </a:r>
            <a:endParaRPr lang="en-US" noProof="0" dirty="0" smtClean="0"/>
          </a:p>
          <a:p>
            <a:endParaRPr lang="en-US" noProof="0" dirty="0" smtClean="0"/>
          </a:p>
          <a:p>
            <a:r>
              <a:rPr lang="en-US" noProof="0" dirty="0" smtClean="0"/>
              <a:t>Main simulation loop</a:t>
            </a:r>
          </a:p>
          <a:p>
            <a:endParaRPr lang="en-US" noProof="0" dirty="0" smtClean="0"/>
          </a:p>
          <a:p>
            <a:r>
              <a:rPr lang="en-US" noProof="0" dirty="0" smtClean="0"/>
              <a:t>Using </a:t>
            </a:r>
            <a:r>
              <a:rPr lang="en-US" noProof="0" dirty="0" err="1" smtClean="0"/>
              <a:t>Lua</a:t>
            </a:r>
            <a:r>
              <a:rPr lang="en-US" noProof="0" dirty="0" smtClean="0"/>
              <a:t> allows: </a:t>
            </a:r>
          </a:p>
          <a:p>
            <a:pPr lvl="1"/>
            <a:r>
              <a:rPr lang="en-US" noProof="0" dirty="0" smtClean="0"/>
              <a:t>The use of complex operations as needed</a:t>
            </a:r>
          </a:p>
          <a:p>
            <a:pPr lvl="1"/>
            <a:endParaRPr lang="en-US" noProof="0" dirty="0" smtClean="0"/>
          </a:p>
          <a:p>
            <a:pPr lvl="1"/>
            <a:r>
              <a:rPr lang="en-US" noProof="0" dirty="0" smtClean="0"/>
              <a:t>Configurable by users with limited </a:t>
            </a:r>
            <a:br>
              <a:rPr lang="en-US" noProof="0" dirty="0" smtClean="0"/>
            </a:br>
            <a:r>
              <a:rPr lang="en-US" noProof="0" dirty="0" smtClean="0"/>
              <a:t>programming experience</a:t>
            </a:r>
            <a:endParaRPr lang="en-US" noProof="0" dirty="0"/>
          </a:p>
        </p:txBody>
      </p:sp>
      <p:grpSp>
        <p:nvGrpSpPr>
          <p:cNvPr id="50" name="Grupo 49"/>
          <p:cNvGrpSpPr/>
          <p:nvPr/>
        </p:nvGrpSpPr>
        <p:grpSpPr>
          <a:xfrm>
            <a:off x="8041173" y="4022533"/>
            <a:ext cx="3398608" cy="2011760"/>
            <a:chOff x="7153659" y="1074770"/>
            <a:chExt cx="4111119" cy="2433521"/>
          </a:xfrm>
        </p:grpSpPr>
        <p:sp>
          <p:nvSpPr>
            <p:cNvPr id="51" name="Elipse 50"/>
            <p:cNvSpPr/>
            <p:nvPr/>
          </p:nvSpPr>
          <p:spPr>
            <a:xfrm>
              <a:off x="8785373" y="2509069"/>
              <a:ext cx="1369620" cy="53529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Solution Method</a:t>
              </a:r>
            </a:p>
          </p:txBody>
        </p:sp>
        <p:sp>
          <p:nvSpPr>
            <p:cNvPr id="52" name="Retângulo 51"/>
            <p:cNvSpPr/>
            <p:nvPr/>
          </p:nvSpPr>
          <p:spPr>
            <a:xfrm>
              <a:off x="7512745" y="3120558"/>
              <a:ext cx="947509" cy="3877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Numeric Solvers</a:t>
              </a: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10357742" y="3120557"/>
              <a:ext cx="907036" cy="3877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Physics</a:t>
              </a:r>
            </a:p>
          </p:txBody>
        </p:sp>
        <p:sp>
          <p:nvSpPr>
            <p:cNvPr id="54" name="Retângulo 53"/>
            <p:cNvSpPr/>
            <p:nvPr/>
          </p:nvSpPr>
          <p:spPr>
            <a:xfrm>
              <a:off x="10031896" y="1780382"/>
              <a:ext cx="907036" cy="3877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kern="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Processes</a:t>
              </a:r>
              <a:endParaRPr lang="en-US" sz="1100" kern="0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5" name="Seta para a direita 54"/>
            <p:cNvSpPr/>
            <p:nvPr/>
          </p:nvSpPr>
          <p:spPr>
            <a:xfrm rot="19561356">
              <a:off x="8470606" y="3057235"/>
              <a:ext cx="448337" cy="174020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Seta para a direita 55"/>
            <p:cNvSpPr/>
            <p:nvPr/>
          </p:nvSpPr>
          <p:spPr>
            <a:xfrm rot="2038644" flipH="1">
              <a:off x="9872868" y="3086163"/>
              <a:ext cx="448337" cy="174020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Seta para a direita 56"/>
            <p:cNvSpPr/>
            <p:nvPr/>
          </p:nvSpPr>
          <p:spPr>
            <a:xfrm rot="2881290">
              <a:off x="8524870" y="2320656"/>
              <a:ext cx="448337" cy="174020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Seta para a direita 57"/>
            <p:cNvSpPr/>
            <p:nvPr/>
          </p:nvSpPr>
          <p:spPr>
            <a:xfrm rot="8281290">
              <a:off x="9884878" y="2292719"/>
              <a:ext cx="448337" cy="174020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9" name="Grupo 58"/>
            <p:cNvGrpSpPr/>
            <p:nvPr/>
          </p:nvGrpSpPr>
          <p:grpSpPr>
            <a:xfrm>
              <a:off x="7153659" y="1074770"/>
              <a:ext cx="1521307" cy="1662498"/>
              <a:chOff x="639675" y="2504838"/>
              <a:chExt cx="1521306" cy="1662498"/>
            </a:xfrm>
          </p:grpSpPr>
          <p:sp>
            <p:nvSpPr>
              <p:cNvPr id="60" name="Retângulo 59"/>
              <p:cNvSpPr/>
              <p:nvPr/>
            </p:nvSpPr>
            <p:spPr>
              <a:xfrm>
                <a:off x="910094" y="2717171"/>
                <a:ext cx="1099682" cy="1450165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00" b="1" i="0" u="none" strike="noStrike" kern="0" cap="none" spc="0" normalizeH="0" baseline="0" dirty="0" smtClean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dirty="0" smtClean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function</a:t>
                </a:r>
                <a:r>
                  <a:rPr kumimoji="0" lang="en-US" sz="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 script()</a:t>
                </a: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  </a:t>
                </a: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354036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dirty="0" smtClean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end</a:t>
                </a:r>
                <a:endParaRPr kumimoji="0" lang="en-US" sz="800" b="1" i="0" u="none" strike="noStrike" kern="0" cap="none" spc="0" normalizeH="0" baseline="0" dirty="0" smtClean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</p:txBody>
          </p:sp>
          <p:pic>
            <p:nvPicPr>
              <p:cNvPr id="61" name="Imagem 6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38567" y="2504838"/>
                <a:ext cx="422414" cy="422414"/>
              </a:xfrm>
              <a:prstGeom prst="rect">
                <a:avLst/>
              </a:prstGeom>
            </p:spPr>
          </p:pic>
          <p:sp>
            <p:nvSpPr>
              <p:cNvPr id="62" name="CaixaDeTexto 61"/>
              <p:cNvSpPr txBox="1"/>
              <p:nvPr/>
            </p:nvSpPr>
            <p:spPr>
              <a:xfrm rot="16200000">
                <a:off x="54206" y="3302642"/>
                <a:ext cx="1450163" cy="279225"/>
              </a:xfrm>
              <a:prstGeom prst="rect">
                <a:avLst/>
              </a:prstGeom>
              <a:gradFill rotWithShape="1">
                <a:gsLst>
                  <a:gs pos="0">
                    <a:srgbClr val="ED7D31">
                      <a:lumMod val="110000"/>
                      <a:satMod val="105000"/>
                      <a:tint val="67000"/>
                    </a:srgbClr>
                  </a:gs>
                  <a:gs pos="50000">
                    <a:srgbClr val="ED7D31">
                      <a:lumMod val="105000"/>
                      <a:satMod val="103000"/>
                      <a:tint val="73000"/>
                    </a:srgbClr>
                  </a:gs>
                  <a:gs pos="100000">
                    <a:srgbClr val="ED7D31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wrap="square" lIns="36000" rIns="36000" rtlCol="0">
                <a:spAutoFit/>
              </a:bodyPr>
              <a:lstStyle/>
              <a:p>
                <a:pPr marL="0" marR="0" lvl="0" indent="0" algn="ctr" defTabSz="35403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Orchestration Script</a:t>
                </a:r>
              </a:p>
            </p:txBody>
          </p:sp>
          <p:cxnSp>
            <p:nvCxnSpPr>
              <p:cNvPr id="63" name="Conector reto 62"/>
              <p:cNvCxnSpPr/>
              <p:nvPr/>
            </p:nvCxnSpPr>
            <p:spPr>
              <a:xfrm>
                <a:off x="1085850" y="3256048"/>
                <a:ext cx="500449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4" name="Conector reto 63"/>
              <p:cNvCxnSpPr/>
              <p:nvPr/>
            </p:nvCxnSpPr>
            <p:spPr>
              <a:xfrm>
                <a:off x="1085850" y="3375890"/>
                <a:ext cx="676650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5" name="Conector reto 64"/>
              <p:cNvCxnSpPr/>
              <p:nvPr/>
            </p:nvCxnSpPr>
            <p:spPr>
              <a:xfrm>
                <a:off x="1085850" y="3495732"/>
                <a:ext cx="622386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6" name="Conector reto 65"/>
              <p:cNvCxnSpPr/>
              <p:nvPr/>
            </p:nvCxnSpPr>
            <p:spPr>
              <a:xfrm>
                <a:off x="1085850" y="3615574"/>
                <a:ext cx="385762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7" name="Conector reto 66"/>
              <p:cNvCxnSpPr/>
              <p:nvPr/>
            </p:nvCxnSpPr>
            <p:spPr>
              <a:xfrm>
                <a:off x="1085850" y="3735416"/>
                <a:ext cx="676650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8" name="Conector reto 67"/>
              <p:cNvCxnSpPr/>
              <p:nvPr/>
            </p:nvCxnSpPr>
            <p:spPr>
              <a:xfrm>
                <a:off x="1085850" y="3855258"/>
                <a:ext cx="622386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69" name="Forma livre 68"/>
              <p:cNvSpPr/>
              <p:nvPr/>
            </p:nvSpPr>
            <p:spPr>
              <a:xfrm>
                <a:off x="1779285" y="3460750"/>
                <a:ext cx="85926" cy="419100"/>
              </a:xfrm>
              <a:custGeom>
                <a:avLst/>
                <a:gdLst>
                  <a:gd name="connsiteX0" fmla="*/ 0 w 85926"/>
                  <a:gd name="connsiteY0" fmla="*/ 419100 h 419100"/>
                  <a:gd name="connsiteX1" fmla="*/ 85725 w 85926"/>
                  <a:gd name="connsiteY1" fmla="*/ 200025 h 419100"/>
                  <a:gd name="connsiteX2" fmla="*/ 19050 w 85926"/>
                  <a:gd name="connsiteY2" fmla="*/ 0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926" h="419100">
                    <a:moveTo>
                      <a:pt x="0" y="419100"/>
                    </a:moveTo>
                    <a:cubicBezTo>
                      <a:pt x="41275" y="344487"/>
                      <a:pt x="82550" y="269875"/>
                      <a:pt x="85725" y="200025"/>
                    </a:cubicBezTo>
                    <a:cubicBezTo>
                      <a:pt x="88900" y="130175"/>
                      <a:pt x="53975" y="65087"/>
                      <a:pt x="19050" y="0"/>
                    </a:cubicBezTo>
                  </a:path>
                </a:pathLst>
              </a:custGeom>
              <a:noFill/>
              <a:ln w="19050" cap="flat" cmpd="sng" algn="ctr">
                <a:solidFill>
                  <a:srgbClr val="4472C4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5403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97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0" name="Forma livre 69"/>
              <p:cNvSpPr/>
              <p:nvPr/>
            </p:nvSpPr>
            <p:spPr>
              <a:xfrm flipH="1" flipV="1">
                <a:off x="995363" y="3181017"/>
                <a:ext cx="85926" cy="419100"/>
              </a:xfrm>
              <a:custGeom>
                <a:avLst/>
                <a:gdLst>
                  <a:gd name="connsiteX0" fmla="*/ 0 w 85926"/>
                  <a:gd name="connsiteY0" fmla="*/ 419100 h 419100"/>
                  <a:gd name="connsiteX1" fmla="*/ 85725 w 85926"/>
                  <a:gd name="connsiteY1" fmla="*/ 200025 h 419100"/>
                  <a:gd name="connsiteX2" fmla="*/ 19050 w 85926"/>
                  <a:gd name="connsiteY2" fmla="*/ 0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926" h="419100">
                    <a:moveTo>
                      <a:pt x="0" y="419100"/>
                    </a:moveTo>
                    <a:cubicBezTo>
                      <a:pt x="41275" y="344487"/>
                      <a:pt x="82550" y="269875"/>
                      <a:pt x="85725" y="200025"/>
                    </a:cubicBezTo>
                    <a:cubicBezTo>
                      <a:pt x="88900" y="130175"/>
                      <a:pt x="53975" y="65087"/>
                      <a:pt x="19050" y="0"/>
                    </a:cubicBezTo>
                  </a:path>
                </a:pathLst>
              </a:custGeom>
              <a:noFill/>
              <a:ln w="19050" cap="flat" cmpd="sng" algn="ctr">
                <a:solidFill>
                  <a:srgbClr val="4472C4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5403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97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71" name="Conector reto 70"/>
              <p:cNvCxnSpPr/>
              <p:nvPr/>
            </p:nvCxnSpPr>
            <p:spPr>
              <a:xfrm>
                <a:off x="1085850" y="3136206"/>
                <a:ext cx="500449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2" name="Conector reto 71"/>
              <p:cNvCxnSpPr/>
              <p:nvPr/>
            </p:nvCxnSpPr>
            <p:spPr>
              <a:xfrm>
                <a:off x="1085850" y="3975100"/>
                <a:ext cx="622386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04363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Processes</a:t>
            </a:r>
            <a:endParaRPr lang="en-US" noProof="0" dirty="0"/>
          </a:p>
        </p:txBody>
      </p:sp>
      <p:sp>
        <p:nvSpPr>
          <p:cNvPr id="51" name="Elipse 50"/>
          <p:cNvSpPr/>
          <p:nvPr/>
        </p:nvSpPr>
        <p:spPr>
          <a:xfrm>
            <a:off x="9390090" y="5208249"/>
            <a:ext cx="1132247" cy="44251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Solution Method</a:t>
            </a:r>
          </a:p>
        </p:txBody>
      </p:sp>
      <p:sp>
        <p:nvSpPr>
          <p:cNvPr id="52" name="Retângulo 51"/>
          <p:cNvSpPr/>
          <p:nvPr/>
        </p:nvSpPr>
        <p:spPr>
          <a:xfrm>
            <a:off x="8338025" y="5713759"/>
            <a:ext cx="783293" cy="3205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Numeric Solvers</a:t>
            </a:r>
          </a:p>
        </p:txBody>
      </p:sp>
      <p:sp>
        <p:nvSpPr>
          <p:cNvPr id="53" name="Retângulo 52"/>
          <p:cNvSpPr/>
          <p:nvPr/>
        </p:nvSpPr>
        <p:spPr>
          <a:xfrm>
            <a:off x="10689946" y="5713758"/>
            <a:ext cx="749835" cy="3205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10420574" y="4605853"/>
            <a:ext cx="749835" cy="320534"/>
          </a:xfrm>
          <a:prstGeom prst="rect">
            <a:avLst/>
          </a:prstGeom>
          <a:gradFill rotWithShape="1">
            <a:gsLst>
              <a:gs pos="0">
                <a:srgbClr val="70AD47">
                  <a:lumMod val="110000"/>
                  <a:satMod val="105000"/>
                  <a:tint val="67000"/>
                </a:srgbClr>
              </a:gs>
              <a:gs pos="50000">
                <a:srgbClr val="70AD47">
                  <a:lumMod val="105000"/>
                  <a:satMod val="103000"/>
                  <a:tint val="73000"/>
                </a:srgbClr>
              </a:gs>
              <a:gs pos="100000">
                <a:srgbClr val="70AD47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kern="0" dirty="0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Processes</a:t>
            </a:r>
            <a:endParaRPr lang="en-US" sz="1100" kern="0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5" name="Seta para a direita 54"/>
          <p:cNvSpPr/>
          <p:nvPr/>
        </p:nvSpPr>
        <p:spPr>
          <a:xfrm rot="19561356">
            <a:off x="9129876" y="5661411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Seta para a direita 55"/>
          <p:cNvSpPr/>
          <p:nvPr/>
        </p:nvSpPr>
        <p:spPr>
          <a:xfrm rot="2038644" flipH="1">
            <a:off x="10289107" y="5685325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Seta para a direita 56"/>
          <p:cNvSpPr/>
          <p:nvPr/>
        </p:nvSpPr>
        <p:spPr>
          <a:xfrm rot="2881290">
            <a:off x="9174735" y="5052491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Seta para a direita 57"/>
          <p:cNvSpPr/>
          <p:nvPr/>
        </p:nvSpPr>
        <p:spPr>
          <a:xfrm rot="8281290">
            <a:off x="10299036" y="5029396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9" name="Grupo 58"/>
          <p:cNvGrpSpPr/>
          <p:nvPr/>
        </p:nvGrpSpPr>
        <p:grpSpPr>
          <a:xfrm>
            <a:off x="8041172" y="4022533"/>
            <a:ext cx="1257645" cy="1374365"/>
            <a:chOff x="639674" y="2504838"/>
            <a:chExt cx="1521307" cy="1662498"/>
          </a:xfrm>
        </p:grpSpPr>
        <p:sp>
          <p:nvSpPr>
            <p:cNvPr id="60" name="Retângulo 59"/>
            <p:cNvSpPr/>
            <p:nvPr/>
          </p:nvSpPr>
          <p:spPr>
            <a:xfrm>
              <a:off x="910094" y="2717171"/>
              <a:ext cx="1099682" cy="14501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function</a:t>
              </a:r>
              <a:r>
                <a:rPr kumimoji="0" lang="en-US" sz="6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 script()</a:t>
              </a: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  </a:t>
              </a: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end</a:t>
              </a:r>
              <a:endParaRPr kumimoji="0" lang="en-US" sz="800" b="1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</p:txBody>
        </p:sp>
        <p:pic>
          <p:nvPicPr>
            <p:cNvPr id="61" name="Imagem 60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8567" y="2504838"/>
              <a:ext cx="422414" cy="4224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CaixaDeTexto 61"/>
            <p:cNvSpPr txBox="1"/>
            <p:nvPr/>
          </p:nvSpPr>
          <p:spPr>
            <a:xfrm rot="16200000">
              <a:off x="54206" y="3302642"/>
              <a:ext cx="1450162" cy="2792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wrap="square" lIns="36000" rIns="36000" rtlCol="0">
              <a:spAutoFit/>
            </a:bodyPr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Orchestration Script</a:t>
              </a:r>
            </a:p>
          </p:txBody>
        </p:sp>
        <p:cxnSp>
          <p:nvCxnSpPr>
            <p:cNvPr id="63" name="Conector reto 62"/>
            <p:cNvCxnSpPr/>
            <p:nvPr/>
          </p:nvCxnSpPr>
          <p:spPr>
            <a:xfrm>
              <a:off x="1085850" y="3256048"/>
              <a:ext cx="500449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64" name="Conector reto 63"/>
            <p:cNvCxnSpPr/>
            <p:nvPr/>
          </p:nvCxnSpPr>
          <p:spPr>
            <a:xfrm>
              <a:off x="1085850" y="3375890"/>
              <a:ext cx="67665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65" name="Conector reto 64"/>
            <p:cNvCxnSpPr/>
            <p:nvPr/>
          </p:nvCxnSpPr>
          <p:spPr>
            <a:xfrm>
              <a:off x="1085850" y="3495732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66" name="Conector reto 65"/>
            <p:cNvCxnSpPr/>
            <p:nvPr/>
          </p:nvCxnSpPr>
          <p:spPr>
            <a:xfrm>
              <a:off x="1085850" y="3615574"/>
              <a:ext cx="385762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67" name="Conector reto 66"/>
            <p:cNvCxnSpPr/>
            <p:nvPr/>
          </p:nvCxnSpPr>
          <p:spPr>
            <a:xfrm>
              <a:off x="1085850" y="3735416"/>
              <a:ext cx="67665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68" name="Conector reto 67"/>
            <p:cNvCxnSpPr/>
            <p:nvPr/>
          </p:nvCxnSpPr>
          <p:spPr>
            <a:xfrm>
              <a:off x="1085850" y="3855258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sp>
          <p:nvSpPr>
            <p:cNvPr id="69" name="Forma livre 68"/>
            <p:cNvSpPr/>
            <p:nvPr/>
          </p:nvSpPr>
          <p:spPr>
            <a:xfrm>
              <a:off x="1779285" y="3460750"/>
              <a:ext cx="85926" cy="419100"/>
            </a:xfrm>
            <a:custGeom>
              <a:avLst/>
              <a:gdLst>
                <a:gd name="connsiteX0" fmla="*/ 0 w 85926"/>
                <a:gd name="connsiteY0" fmla="*/ 419100 h 419100"/>
                <a:gd name="connsiteX1" fmla="*/ 85725 w 85926"/>
                <a:gd name="connsiteY1" fmla="*/ 200025 h 419100"/>
                <a:gd name="connsiteX2" fmla="*/ 19050 w 85926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926" h="419100">
                  <a:moveTo>
                    <a:pt x="0" y="419100"/>
                  </a:moveTo>
                  <a:cubicBezTo>
                    <a:pt x="41275" y="344487"/>
                    <a:pt x="82550" y="269875"/>
                    <a:pt x="85725" y="200025"/>
                  </a:cubicBezTo>
                  <a:cubicBezTo>
                    <a:pt x="88900" y="130175"/>
                    <a:pt x="53975" y="65087"/>
                    <a:pt x="19050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Forma livre 69"/>
            <p:cNvSpPr/>
            <p:nvPr/>
          </p:nvSpPr>
          <p:spPr>
            <a:xfrm flipH="1" flipV="1">
              <a:off x="995363" y="3181017"/>
              <a:ext cx="85926" cy="419100"/>
            </a:xfrm>
            <a:custGeom>
              <a:avLst/>
              <a:gdLst>
                <a:gd name="connsiteX0" fmla="*/ 0 w 85926"/>
                <a:gd name="connsiteY0" fmla="*/ 419100 h 419100"/>
                <a:gd name="connsiteX1" fmla="*/ 85725 w 85926"/>
                <a:gd name="connsiteY1" fmla="*/ 200025 h 419100"/>
                <a:gd name="connsiteX2" fmla="*/ 19050 w 85926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926" h="419100">
                  <a:moveTo>
                    <a:pt x="0" y="419100"/>
                  </a:moveTo>
                  <a:cubicBezTo>
                    <a:pt x="41275" y="344487"/>
                    <a:pt x="82550" y="269875"/>
                    <a:pt x="85725" y="200025"/>
                  </a:cubicBezTo>
                  <a:cubicBezTo>
                    <a:pt x="88900" y="130175"/>
                    <a:pt x="53975" y="65087"/>
                    <a:pt x="19050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1" name="Conector reto 70"/>
            <p:cNvCxnSpPr/>
            <p:nvPr/>
          </p:nvCxnSpPr>
          <p:spPr>
            <a:xfrm>
              <a:off x="1085850" y="3136206"/>
              <a:ext cx="500449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72" name="Conector reto 71"/>
            <p:cNvCxnSpPr/>
            <p:nvPr/>
          </p:nvCxnSpPr>
          <p:spPr>
            <a:xfrm>
              <a:off x="1085850" y="3975100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</p:grp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49341" y="900582"/>
            <a:ext cx="10799762" cy="4496316"/>
          </a:xfrm>
        </p:spPr>
        <p:txBody>
          <a:bodyPr/>
          <a:lstStyle/>
          <a:p>
            <a:r>
              <a:rPr lang="en-US" noProof="0" dirty="0" smtClean="0"/>
              <a:t>High level action executed by the orchestration script</a:t>
            </a:r>
          </a:p>
          <a:p>
            <a:r>
              <a:rPr lang="en-US" noProof="0" dirty="0" smtClean="0"/>
              <a:t>Implemented in C++ or in </a:t>
            </a:r>
            <a:r>
              <a:rPr lang="en-US" noProof="0" dirty="0" err="1" smtClean="0"/>
              <a:t>Lua</a:t>
            </a:r>
            <a:endParaRPr lang="en-US" noProof="0" dirty="0"/>
          </a:p>
        </p:txBody>
      </p:sp>
      <p:grpSp>
        <p:nvGrpSpPr>
          <p:cNvPr id="96" name="Grupo 95"/>
          <p:cNvGrpSpPr/>
          <p:nvPr/>
        </p:nvGrpSpPr>
        <p:grpSpPr>
          <a:xfrm>
            <a:off x="219769" y="2023088"/>
            <a:ext cx="6696744" cy="3690670"/>
            <a:chOff x="140738" y="120947"/>
            <a:chExt cx="4609200" cy="2540195"/>
          </a:xfrm>
        </p:grpSpPr>
        <p:cxnSp>
          <p:nvCxnSpPr>
            <p:cNvPr id="97" name="Conector reto 96"/>
            <p:cNvCxnSpPr/>
            <p:nvPr/>
          </p:nvCxnSpPr>
          <p:spPr>
            <a:xfrm flipH="1">
              <a:off x="2619727" y="377301"/>
              <a:ext cx="584" cy="260183"/>
            </a:xfrm>
            <a:prstGeom prst="line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98" name="Conector reto 97"/>
            <p:cNvCxnSpPr/>
            <p:nvPr/>
          </p:nvCxnSpPr>
          <p:spPr>
            <a:xfrm>
              <a:off x="580316" y="637483"/>
              <a:ext cx="3907174" cy="0"/>
            </a:xfrm>
            <a:prstGeom prst="line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99" name="Conector reto 98"/>
            <p:cNvCxnSpPr>
              <a:endCxn id="105" idx="0"/>
            </p:cNvCxnSpPr>
            <p:nvPr/>
          </p:nvCxnSpPr>
          <p:spPr>
            <a:xfrm>
              <a:off x="580317" y="637484"/>
              <a:ext cx="0" cy="532399"/>
            </a:xfrm>
            <a:prstGeom prst="line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0" name="Conector reto 99"/>
            <p:cNvCxnSpPr>
              <a:endCxn id="107" idx="0"/>
            </p:cNvCxnSpPr>
            <p:nvPr/>
          </p:nvCxnSpPr>
          <p:spPr>
            <a:xfrm>
              <a:off x="1274594" y="637483"/>
              <a:ext cx="0" cy="1384940"/>
            </a:xfrm>
            <a:prstGeom prst="line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1" name="Conector reto 100"/>
            <p:cNvCxnSpPr>
              <a:endCxn id="108" idx="0"/>
            </p:cNvCxnSpPr>
            <p:nvPr/>
          </p:nvCxnSpPr>
          <p:spPr>
            <a:xfrm>
              <a:off x="1941753" y="637484"/>
              <a:ext cx="0" cy="532399"/>
            </a:xfrm>
            <a:prstGeom prst="line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2" name="Conector reto 101"/>
            <p:cNvCxnSpPr>
              <a:endCxn id="109" idx="0"/>
            </p:cNvCxnSpPr>
            <p:nvPr/>
          </p:nvCxnSpPr>
          <p:spPr>
            <a:xfrm>
              <a:off x="2620312" y="637483"/>
              <a:ext cx="0" cy="1384940"/>
            </a:xfrm>
            <a:prstGeom prst="line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3" name="Conector reto 102"/>
            <p:cNvCxnSpPr>
              <a:endCxn id="110" idx="0"/>
            </p:cNvCxnSpPr>
            <p:nvPr/>
          </p:nvCxnSpPr>
          <p:spPr>
            <a:xfrm>
              <a:off x="3303189" y="637484"/>
              <a:ext cx="0" cy="532399"/>
            </a:xfrm>
            <a:prstGeom prst="line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4" name="Conector reto 103"/>
            <p:cNvCxnSpPr>
              <a:endCxn id="112" idx="0"/>
            </p:cNvCxnSpPr>
            <p:nvPr/>
          </p:nvCxnSpPr>
          <p:spPr>
            <a:xfrm>
              <a:off x="4487491" y="637484"/>
              <a:ext cx="0" cy="532399"/>
            </a:xfrm>
            <a:prstGeom prst="line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05" name="Retângulo 104"/>
            <p:cNvSpPr/>
            <p:nvPr/>
          </p:nvSpPr>
          <p:spPr>
            <a:xfrm>
              <a:off x="140738" y="1169882"/>
              <a:ext cx="879159" cy="629844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Data transfer between meshes</a:t>
              </a:r>
            </a:p>
          </p:txBody>
        </p:sp>
        <p:sp>
          <p:nvSpPr>
            <p:cNvPr id="106" name="Retângulo 105"/>
            <p:cNvSpPr/>
            <p:nvPr/>
          </p:nvSpPr>
          <p:spPr>
            <a:xfrm>
              <a:off x="2236365" y="120947"/>
              <a:ext cx="767894" cy="31322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Processes</a:t>
              </a:r>
            </a:p>
          </p:txBody>
        </p:sp>
        <p:sp>
          <p:nvSpPr>
            <p:cNvPr id="107" name="Retângulo 106"/>
            <p:cNvSpPr/>
            <p:nvPr/>
          </p:nvSpPr>
          <p:spPr>
            <a:xfrm>
              <a:off x="835015" y="2022423"/>
              <a:ext cx="879159" cy="629844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Mesh refinement/</a:t>
              </a:r>
              <a:b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reorganization</a:t>
              </a:r>
            </a:p>
          </p:txBody>
        </p:sp>
        <p:sp>
          <p:nvSpPr>
            <p:cNvPr id="108" name="Retângulo 107"/>
            <p:cNvSpPr/>
            <p:nvPr/>
          </p:nvSpPr>
          <p:spPr>
            <a:xfrm>
              <a:off x="1502174" y="1169882"/>
              <a:ext cx="879159" cy="629844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Finite Element</a:t>
              </a:r>
              <a:r>
                <a:rPr kumimoji="0" lang="en-US" sz="16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Analysis</a:t>
              </a:r>
              <a:endPara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Retângulo 108"/>
            <p:cNvSpPr/>
            <p:nvPr/>
          </p:nvSpPr>
          <p:spPr>
            <a:xfrm>
              <a:off x="2180733" y="2022423"/>
              <a:ext cx="879159" cy="629844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Analysis by other methods</a:t>
              </a:r>
            </a:p>
          </p:txBody>
        </p:sp>
        <p:sp>
          <p:nvSpPr>
            <p:cNvPr id="110" name="Retângulo 109"/>
            <p:cNvSpPr/>
            <p:nvPr/>
          </p:nvSpPr>
          <p:spPr>
            <a:xfrm>
              <a:off x="2863610" y="1169882"/>
              <a:ext cx="879159" cy="629844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Connection with external simulators</a:t>
              </a:r>
            </a:p>
          </p:txBody>
        </p:sp>
        <p:sp>
          <p:nvSpPr>
            <p:cNvPr id="111" name="Retângulo 110"/>
            <p:cNvSpPr/>
            <p:nvPr/>
          </p:nvSpPr>
          <p:spPr>
            <a:xfrm>
              <a:off x="3526450" y="2031298"/>
              <a:ext cx="879159" cy="629844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Data Input and Output</a:t>
              </a:r>
            </a:p>
          </p:txBody>
        </p:sp>
        <p:sp>
          <p:nvSpPr>
            <p:cNvPr id="112" name="Retângulo 111"/>
            <p:cNvSpPr/>
            <p:nvPr/>
          </p:nvSpPr>
          <p:spPr>
            <a:xfrm>
              <a:off x="4225045" y="1169882"/>
              <a:ext cx="524893" cy="629844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. . .</a:t>
              </a:r>
            </a:p>
          </p:txBody>
        </p:sp>
        <p:cxnSp>
          <p:nvCxnSpPr>
            <p:cNvPr id="113" name="Conector reto 112"/>
            <p:cNvCxnSpPr>
              <a:endCxn id="111" idx="0"/>
            </p:cNvCxnSpPr>
            <p:nvPr/>
          </p:nvCxnSpPr>
          <p:spPr>
            <a:xfrm>
              <a:off x="3966029" y="637484"/>
              <a:ext cx="0" cy="1393815"/>
            </a:xfrm>
            <a:prstGeom prst="line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7143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Orchestration Examples</a:t>
            </a:r>
            <a:endParaRPr lang="en-US" noProof="0" dirty="0"/>
          </a:p>
        </p:txBody>
      </p:sp>
      <p:grpSp>
        <p:nvGrpSpPr>
          <p:cNvPr id="3" name="Grupo 2"/>
          <p:cNvGrpSpPr/>
          <p:nvPr/>
        </p:nvGrpSpPr>
        <p:grpSpPr>
          <a:xfrm>
            <a:off x="764437" y="903391"/>
            <a:ext cx="964152" cy="992389"/>
            <a:chOff x="113135" y="658377"/>
            <a:chExt cx="869146" cy="894601"/>
          </a:xfrm>
        </p:grpSpPr>
        <p:sp>
          <p:nvSpPr>
            <p:cNvPr id="4" name="Retângulo 3"/>
            <p:cNvSpPr/>
            <p:nvPr/>
          </p:nvSpPr>
          <p:spPr>
            <a:xfrm>
              <a:off x="113135" y="658377"/>
              <a:ext cx="869146" cy="317444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Temperature</a:t>
              </a:r>
              <a:r>
                <a:rPr kumimoji="0" lang="en-US" sz="11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Calculation</a:t>
              </a: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Retângulo 4"/>
            <p:cNvSpPr/>
            <p:nvPr/>
          </p:nvSpPr>
          <p:spPr>
            <a:xfrm>
              <a:off x="113135" y="1235534"/>
              <a:ext cx="869146" cy="317444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Save results</a:t>
              </a:r>
            </a:p>
          </p:txBody>
        </p:sp>
        <p:cxnSp>
          <p:nvCxnSpPr>
            <p:cNvPr id="6" name="Conector de seta reta 5"/>
            <p:cNvCxnSpPr>
              <a:stCxn id="4" idx="2"/>
              <a:endCxn id="5" idx="0"/>
            </p:cNvCxnSpPr>
            <p:nvPr/>
          </p:nvCxnSpPr>
          <p:spPr>
            <a:xfrm>
              <a:off x="547708" y="975822"/>
              <a:ext cx="0" cy="25971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10" name="Grupo 9"/>
          <p:cNvGrpSpPr/>
          <p:nvPr/>
        </p:nvGrpSpPr>
        <p:grpSpPr>
          <a:xfrm>
            <a:off x="3956083" y="903391"/>
            <a:ext cx="1449669" cy="3661847"/>
            <a:chOff x="160582" y="1511027"/>
            <a:chExt cx="1306820" cy="3301012"/>
          </a:xfrm>
        </p:grpSpPr>
        <p:sp>
          <p:nvSpPr>
            <p:cNvPr id="11" name="Retângulo 10"/>
            <p:cNvSpPr/>
            <p:nvPr/>
          </p:nvSpPr>
          <p:spPr>
            <a:xfrm>
              <a:off x="410057" y="2262843"/>
              <a:ext cx="1057345" cy="317444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Init.</a:t>
              </a:r>
              <a:r>
                <a:rPr kumimoji="0" lang="en-US" sz="11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transient analysis</a:t>
              </a: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410057" y="2839670"/>
              <a:ext cx="1057345" cy="176024"/>
            </a:xfrm>
            <a:prstGeom prst="rect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 = 0s</a:t>
              </a:r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410056" y="4045053"/>
              <a:ext cx="1057346" cy="317444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Save results in t</a:t>
              </a:r>
            </a:p>
          </p:txBody>
        </p:sp>
        <p:sp>
          <p:nvSpPr>
            <p:cNvPr id="14" name="Retângulo 13"/>
            <p:cNvSpPr/>
            <p:nvPr/>
          </p:nvSpPr>
          <p:spPr>
            <a:xfrm>
              <a:off x="410056" y="3287300"/>
              <a:ext cx="1057346" cy="486147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0591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Temperature </a:t>
              </a:r>
              <a:r>
                <a:rPr lang="en-US" sz="1100" kern="0" dirty="0" smtClean="0">
                  <a:solidFill>
                    <a:prstClr val="black"/>
                  </a:solidFill>
                  <a:latin typeface="Calibri" panose="020F0502020204030204"/>
                </a:rPr>
                <a:t>calculation </a:t>
              </a: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at time</a:t>
              </a:r>
              <a:r>
                <a:rPr kumimoji="0" lang="en-US" sz="11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t</a:t>
              </a: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tângulo 14"/>
            <p:cNvSpPr/>
            <p:nvPr/>
          </p:nvSpPr>
          <p:spPr>
            <a:xfrm>
              <a:off x="410056" y="4636015"/>
              <a:ext cx="1057346" cy="176024"/>
            </a:xfrm>
            <a:prstGeom prst="rect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 = t + </a:t>
              </a:r>
              <a:r>
                <a:rPr kumimoji="0" lang="el-G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Δ</a:t>
              </a:r>
              <a:r>
                <a:rPr kumimoji="0" lang="pt-B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</a:p>
          </p:txBody>
        </p:sp>
        <p:cxnSp>
          <p:nvCxnSpPr>
            <p:cNvPr id="16" name="Conector de seta reta 15"/>
            <p:cNvCxnSpPr/>
            <p:nvPr/>
          </p:nvCxnSpPr>
          <p:spPr>
            <a:xfrm>
              <a:off x="936709" y="2579957"/>
              <a:ext cx="0" cy="25971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7" name="Conector de seta reta 16"/>
            <p:cNvCxnSpPr/>
            <p:nvPr/>
          </p:nvCxnSpPr>
          <p:spPr>
            <a:xfrm>
              <a:off x="936709" y="3015694"/>
              <a:ext cx="0" cy="25971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8" name="Conector de seta reta 17"/>
            <p:cNvCxnSpPr/>
            <p:nvPr/>
          </p:nvCxnSpPr>
          <p:spPr>
            <a:xfrm>
              <a:off x="938019" y="3781053"/>
              <a:ext cx="0" cy="25971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9" name="Conector de seta reta 18"/>
            <p:cNvCxnSpPr/>
            <p:nvPr/>
          </p:nvCxnSpPr>
          <p:spPr>
            <a:xfrm>
              <a:off x="936709" y="4369564"/>
              <a:ext cx="0" cy="25971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0" name="Retângulo 19"/>
            <p:cNvSpPr/>
            <p:nvPr/>
          </p:nvSpPr>
          <p:spPr>
            <a:xfrm>
              <a:off x="408036" y="1511027"/>
              <a:ext cx="1057346" cy="486147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Initial Temperature</a:t>
              </a:r>
              <a:r>
                <a:rPr kumimoji="0" lang="en-US" sz="11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Calculation</a:t>
              </a:r>
            </a:p>
          </p:txBody>
        </p:sp>
        <p:cxnSp>
          <p:nvCxnSpPr>
            <p:cNvPr id="21" name="Conector de seta reta 20"/>
            <p:cNvCxnSpPr/>
            <p:nvPr/>
          </p:nvCxnSpPr>
          <p:spPr>
            <a:xfrm>
              <a:off x="937880" y="2003130"/>
              <a:ext cx="0" cy="25971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2" name="Forma livre 21"/>
            <p:cNvSpPr/>
            <p:nvPr/>
          </p:nvSpPr>
          <p:spPr>
            <a:xfrm>
              <a:off x="160582" y="3581400"/>
              <a:ext cx="449018" cy="1150620"/>
            </a:xfrm>
            <a:custGeom>
              <a:avLst/>
              <a:gdLst>
                <a:gd name="connsiteX0" fmla="*/ 449018 w 449018"/>
                <a:gd name="connsiteY0" fmla="*/ 1150620 h 1150620"/>
                <a:gd name="connsiteX1" fmla="*/ 68018 w 449018"/>
                <a:gd name="connsiteY1" fmla="*/ 922020 h 1150620"/>
                <a:gd name="connsiteX2" fmla="*/ 14678 w 449018"/>
                <a:gd name="connsiteY2" fmla="*/ 281940 h 1150620"/>
                <a:gd name="connsiteX3" fmla="*/ 235658 w 449018"/>
                <a:gd name="connsiteY3" fmla="*/ 0 h 1150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018" h="1150620">
                  <a:moveTo>
                    <a:pt x="449018" y="1150620"/>
                  </a:moveTo>
                  <a:cubicBezTo>
                    <a:pt x="294713" y="1108710"/>
                    <a:pt x="140408" y="1066800"/>
                    <a:pt x="68018" y="922020"/>
                  </a:cubicBezTo>
                  <a:cubicBezTo>
                    <a:pt x="-4372" y="777240"/>
                    <a:pt x="-13262" y="435610"/>
                    <a:pt x="14678" y="281940"/>
                  </a:cubicBezTo>
                  <a:cubicBezTo>
                    <a:pt x="42618" y="128270"/>
                    <a:pt x="139138" y="64135"/>
                    <a:pt x="235658" y="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7633245" y="903391"/>
            <a:ext cx="3220378" cy="5173001"/>
            <a:chOff x="1938280" y="148779"/>
            <a:chExt cx="2903046" cy="4663260"/>
          </a:xfrm>
        </p:grpSpPr>
        <p:sp>
          <p:nvSpPr>
            <p:cNvPr id="24" name="Retângulo 23"/>
            <p:cNvSpPr/>
            <p:nvPr/>
          </p:nvSpPr>
          <p:spPr>
            <a:xfrm>
              <a:off x="2464109" y="1005495"/>
              <a:ext cx="1332000" cy="451328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Deposition and </a:t>
              </a:r>
              <a:r>
                <a:rPr kumimoji="0" lang="en-US" sz="1100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decompaction</a:t>
              </a: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calculation</a:t>
              </a:r>
            </a:p>
          </p:txBody>
        </p:sp>
        <p:sp>
          <p:nvSpPr>
            <p:cNvPr id="25" name="Retângulo 24"/>
            <p:cNvSpPr/>
            <p:nvPr/>
          </p:nvSpPr>
          <p:spPr>
            <a:xfrm>
              <a:off x="2464109" y="1648980"/>
              <a:ext cx="1332000" cy="180000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Porosity calculation</a:t>
              </a:r>
            </a:p>
          </p:txBody>
        </p:sp>
        <p:sp>
          <p:nvSpPr>
            <p:cNvPr id="26" name="Retângulo 25"/>
            <p:cNvSpPr/>
            <p:nvPr/>
          </p:nvSpPr>
          <p:spPr>
            <a:xfrm>
              <a:off x="2464109" y="148779"/>
              <a:ext cx="1332000" cy="324000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Init.</a:t>
              </a: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transient analysis</a:t>
              </a:r>
            </a:p>
          </p:txBody>
        </p:sp>
        <p:sp>
          <p:nvSpPr>
            <p:cNvPr id="27" name="Retângulo 26"/>
            <p:cNvSpPr/>
            <p:nvPr/>
          </p:nvSpPr>
          <p:spPr>
            <a:xfrm>
              <a:off x="2464109" y="651480"/>
              <a:ext cx="1332000" cy="180000"/>
            </a:xfrm>
            <a:prstGeom prst="rect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 = 0s</a:t>
              </a:r>
            </a:p>
          </p:txBody>
        </p:sp>
        <p:cxnSp>
          <p:nvCxnSpPr>
            <p:cNvPr id="28" name="Conector de seta reta 27"/>
            <p:cNvCxnSpPr/>
            <p:nvPr/>
          </p:nvCxnSpPr>
          <p:spPr>
            <a:xfrm>
              <a:off x="3130109" y="472779"/>
              <a:ext cx="0" cy="1687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9" name="Retângulo 28"/>
            <p:cNvSpPr/>
            <p:nvPr/>
          </p:nvSpPr>
          <p:spPr>
            <a:xfrm>
              <a:off x="2464109" y="2530577"/>
              <a:ext cx="1332000" cy="32400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0591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prstClr val="black"/>
                  </a:solidFill>
                  <a:latin typeface="Calibri" panose="020F0502020204030204"/>
                </a:rPr>
                <a:t>Temperature calculation at time t</a:t>
              </a:r>
            </a:p>
          </p:txBody>
        </p:sp>
        <p:sp>
          <p:nvSpPr>
            <p:cNvPr id="30" name="Retângulo 29"/>
            <p:cNvSpPr/>
            <p:nvPr/>
          </p:nvSpPr>
          <p:spPr>
            <a:xfrm>
              <a:off x="2464109" y="3916724"/>
              <a:ext cx="1332000" cy="180000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Ro Calculation</a:t>
              </a:r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2464109" y="3036713"/>
              <a:ext cx="1332000" cy="324000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HC conversion rate calculation</a:t>
              </a:r>
            </a:p>
          </p:txBody>
        </p:sp>
        <p:cxnSp>
          <p:nvCxnSpPr>
            <p:cNvPr id="32" name="Conector de seta reta 31"/>
            <p:cNvCxnSpPr/>
            <p:nvPr/>
          </p:nvCxnSpPr>
          <p:spPr>
            <a:xfrm>
              <a:off x="3130109" y="831480"/>
              <a:ext cx="0" cy="1687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3" name="Conector de seta reta 32"/>
            <p:cNvCxnSpPr/>
            <p:nvPr/>
          </p:nvCxnSpPr>
          <p:spPr>
            <a:xfrm>
              <a:off x="3130109" y="1476271"/>
              <a:ext cx="0" cy="1687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4" name="Conector de seta reta 33"/>
            <p:cNvCxnSpPr/>
            <p:nvPr/>
          </p:nvCxnSpPr>
          <p:spPr>
            <a:xfrm>
              <a:off x="3130109" y="1828980"/>
              <a:ext cx="0" cy="1687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5" name="Retângulo 34"/>
            <p:cNvSpPr/>
            <p:nvPr/>
          </p:nvSpPr>
          <p:spPr>
            <a:xfrm>
              <a:off x="2464109" y="3544567"/>
              <a:ext cx="1332000" cy="180000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Residue Calculation</a:t>
              </a:r>
            </a:p>
          </p:txBody>
        </p:sp>
        <p:sp>
          <p:nvSpPr>
            <p:cNvPr id="36" name="Retângulo 35"/>
            <p:cNvSpPr/>
            <p:nvPr/>
          </p:nvSpPr>
          <p:spPr>
            <a:xfrm>
              <a:off x="2464109" y="4632039"/>
              <a:ext cx="1332000" cy="180000"/>
            </a:xfrm>
            <a:prstGeom prst="rect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 = t + </a:t>
              </a:r>
              <a:r>
                <a:rPr kumimoji="0" lang="el-G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Δ</a:t>
              </a:r>
              <a:r>
                <a:rPr kumimoji="0" lang="pt-B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</a:p>
          </p:txBody>
        </p:sp>
        <p:sp>
          <p:nvSpPr>
            <p:cNvPr id="37" name="Retângulo 36"/>
            <p:cNvSpPr/>
            <p:nvPr/>
          </p:nvSpPr>
          <p:spPr>
            <a:xfrm>
              <a:off x="2464109" y="4272039"/>
              <a:ext cx="1332000" cy="180000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Save results in t</a:t>
              </a:r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2464109" y="1999044"/>
              <a:ext cx="1332000" cy="349554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Update mesh if a new layer was deposited</a:t>
              </a:r>
            </a:p>
          </p:txBody>
        </p:sp>
        <p:cxnSp>
          <p:nvCxnSpPr>
            <p:cNvPr id="39" name="Conector de seta reta 38"/>
            <p:cNvCxnSpPr/>
            <p:nvPr/>
          </p:nvCxnSpPr>
          <p:spPr>
            <a:xfrm>
              <a:off x="3130109" y="3740567"/>
              <a:ext cx="0" cy="1687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0" name="Conector de seta reta 39"/>
            <p:cNvCxnSpPr/>
            <p:nvPr/>
          </p:nvCxnSpPr>
          <p:spPr>
            <a:xfrm>
              <a:off x="3130109" y="3363597"/>
              <a:ext cx="0" cy="1687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1" name="Conector de seta reta 40"/>
            <p:cNvCxnSpPr/>
            <p:nvPr/>
          </p:nvCxnSpPr>
          <p:spPr>
            <a:xfrm>
              <a:off x="3130109" y="2361443"/>
              <a:ext cx="0" cy="1687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2" name="Conector de seta reta 41"/>
            <p:cNvCxnSpPr/>
            <p:nvPr/>
          </p:nvCxnSpPr>
          <p:spPr>
            <a:xfrm>
              <a:off x="3130109" y="4098136"/>
              <a:ext cx="0" cy="1687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3" name="Conector de seta reta 42"/>
            <p:cNvCxnSpPr/>
            <p:nvPr/>
          </p:nvCxnSpPr>
          <p:spPr>
            <a:xfrm>
              <a:off x="3130109" y="2861682"/>
              <a:ext cx="0" cy="1687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4" name="Conector de seta reta 43"/>
            <p:cNvCxnSpPr/>
            <p:nvPr/>
          </p:nvCxnSpPr>
          <p:spPr>
            <a:xfrm>
              <a:off x="3130109" y="4452039"/>
              <a:ext cx="0" cy="1687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45" name="Forma livre 44"/>
            <p:cNvSpPr/>
            <p:nvPr/>
          </p:nvSpPr>
          <p:spPr>
            <a:xfrm>
              <a:off x="2254833" y="2674100"/>
              <a:ext cx="206432" cy="977171"/>
            </a:xfrm>
            <a:custGeom>
              <a:avLst/>
              <a:gdLst>
                <a:gd name="connsiteX0" fmla="*/ 273249 w 273249"/>
                <a:gd name="connsiteY0" fmla="*/ 1215483 h 1215483"/>
                <a:gd name="connsiteX1" fmla="*/ 44 w 273249"/>
                <a:gd name="connsiteY1" fmla="*/ 485078 h 1215483"/>
                <a:gd name="connsiteX2" fmla="*/ 256522 w 273249"/>
                <a:gd name="connsiteY2" fmla="*/ 0 h 1215483"/>
                <a:gd name="connsiteX0" fmla="*/ 323417 w 323417"/>
                <a:gd name="connsiteY0" fmla="*/ 1215483 h 1215483"/>
                <a:gd name="connsiteX1" fmla="*/ 32 w 323417"/>
                <a:gd name="connsiteY1" fmla="*/ 646771 h 1215483"/>
                <a:gd name="connsiteX2" fmla="*/ 306690 w 323417"/>
                <a:gd name="connsiteY2" fmla="*/ 0 h 1215483"/>
                <a:gd name="connsiteX0" fmla="*/ 329016 w 329016"/>
                <a:gd name="connsiteY0" fmla="*/ 1209908 h 1209908"/>
                <a:gd name="connsiteX1" fmla="*/ 56 w 329016"/>
                <a:gd name="connsiteY1" fmla="*/ 646771 h 1209908"/>
                <a:gd name="connsiteX2" fmla="*/ 306714 w 329016"/>
                <a:gd name="connsiteY2" fmla="*/ 0 h 1209908"/>
                <a:gd name="connsiteX0" fmla="*/ 329016 w 329016"/>
                <a:gd name="connsiteY0" fmla="*/ 1209908 h 1209908"/>
                <a:gd name="connsiteX1" fmla="*/ 56 w 329016"/>
                <a:gd name="connsiteY1" fmla="*/ 646771 h 1209908"/>
                <a:gd name="connsiteX2" fmla="*/ 306714 w 329016"/>
                <a:gd name="connsiteY2" fmla="*/ 0 h 1209908"/>
                <a:gd name="connsiteX0" fmla="*/ 328992 w 328992"/>
                <a:gd name="connsiteY0" fmla="*/ 1154152 h 1154152"/>
                <a:gd name="connsiteX1" fmla="*/ 32 w 328992"/>
                <a:gd name="connsiteY1" fmla="*/ 591015 h 1154152"/>
                <a:gd name="connsiteX2" fmla="*/ 312266 w 328992"/>
                <a:gd name="connsiteY2" fmla="*/ 0 h 1154152"/>
                <a:gd name="connsiteX0" fmla="*/ 329015 w 329015"/>
                <a:gd name="connsiteY0" fmla="*/ 1154152 h 1154152"/>
                <a:gd name="connsiteX1" fmla="*/ 55 w 329015"/>
                <a:gd name="connsiteY1" fmla="*/ 591015 h 1154152"/>
                <a:gd name="connsiteX2" fmla="*/ 312289 w 329015"/>
                <a:gd name="connsiteY2" fmla="*/ 0 h 1154152"/>
                <a:gd name="connsiteX0" fmla="*/ 234557 w 234557"/>
                <a:gd name="connsiteY0" fmla="*/ 1154152 h 1154152"/>
                <a:gd name="connsiteX1" fmla="*/ 382 w 234557"/>
                <a:gd name="connsiteY1" fmla="*/ 585440 h 1154152"/>
                <a:gd name="connsiteX2" fmla="*/ 217831 w 234557"/>
                <a:gd name="connsiteY2" fmla="*/ 0 h 1154152"/>
                <a:gd name="connsiteX0" fmla="*/ 234280 w 234280"/>
                <a:gd name="connsiteY0" fmla="*/ 588076 h 588076"/>
                <a:gd name="connsiteX1" fmla="*/ 105 w 234280"/>
                <a:gd name="connsiteY1" fmla="*/ 19364 h 588076"/>
                <a:gd name="connsiteX2" fmla="*/ 224929 w 234280"/>
                <a:gd name="connsiteY2" fmla="*/ 97602 h 588076"/>
                <a:gd name="connsiteX0" fmla="*/ 186220 w 186220"/>
                <a:gd name="connsiteY0" fmla="*/ 490474 h 490474"/>
                <a:gd name="connsiteX1" fmla="*/ 3664 w 186220"/>
                <a:gd name="connsiteY1" fmla="*/ 260975 h 490474"/>
                <a:gd name="connsiteX2" fmla="*/ 176869 w 186220"/>
                <a:gd name="connsiteY2" fmla="*/ 0 h 490474"/>
                <a:gd name="connsiteX0" fmla="*/ 186220 w 186220"/>
                <a:gd name="connsiteY0" fmla="*/ 490474 h 490474"/>
                <a:gd name="connsiteX1" fmla="*/ 3664 w 186220"/>
                <a:gd name="connsiteY1" fmla="*/ 260975 h 490474"/>
                <a:gd name="connsiteX2" fmla="*/ 176869 w 186220"/>
                <a:gd name="connsiteY2" fmla="*/ 0 h 490474"/>
                <a:gd name="connsiteX0" fmla="*/ 193307 w 193307"/>
                <a:gd name="connsiteY0" fmla="*/ 977171 h 977171"/>
                <a:gd name="connsiteX1" fmla="*/ 10751 w 193307"/>
                <a:gd name="connsiteY1" fmla="*/ 747672 h 977171"/>
                <a:gd name="connsiteX2" fmla="*/ 161834 w 193307"/>
                <a:gd name="connsiteY2" fmla="*/ 0 h 977171"/>
                <a:gd name="connsiteX0" fmla="*/ 204123 w 204123"/>
                <a:gd name="connsiteY0" fmla="*/ 977171 h 977171"/>
                <a:gd name="connsiteX1" fmla="*/ 6818 w 204123"/>
                <a:gd name="connsiteY1" fmla="*/ 482201 h 977171"/>
                <a:gd name="connsiteX2" fmla="*/ 172650 w 204123"/>
                <a:gd name="connsiteY2" fmla="*/ 0 h 977171"/>
                <a:gd name="connsiteX0" fmla="*/ 209944 w 209944"/>
                <a:gd name="connsiteY0" fmla="*/ 977171 h 977171"/>
                <a:gd name="connsiteX1" fmla="*/ 5265 w 209944"/>
                <a:gd name="connsiteY1" fmla="*/ 415833 h 977171"/>
                <a:gd name="connsiteX2" fmla="*/ 178471 w 209944"/>
                <a:gd name="connsiteY2" fmla="*/ 0 h 977171"/>
                <a:gd name="connsiteX0" fmla="*/ 209944 w 209944"/>
                <a:gd name="connsiteY0" fmla="*/ 977171 h 977171"/>
                <a:gd name="connsiteX1" fmla="*/ 5265 w 209944"/>
                <a:gd name="connsiteY1" fmla="*/ 415833 h 977171"/>
                <a:gd name="connsiteX2" fmla="*/ 178471 w 209944"/>
                <a:gd name="connsiteY2" fmla="*/ 0 h 977171"/>
                <a:gd name="connsiteX0" fmla="*/ 206432 w 206432"/>
                <a:gd name="connsiteY0" fmla="*/ 977171 h 977171"/>
                <a:gd name="connsiteX1" fmla="*/ 1753 w 206432"/>
                <a:gd name="connsiteY1" fmla="*/ 415833 h 977171"/>
                <a:gd name="connsiteX2" fmla="*/ 174959 w 206432"/>
                <a:gd name="connsiteY2" fmla="*/ 0 h 977171"/>
                <a:gd name="connsiteX0" fmla="*/ 206432 w 206432"/>
                <a:gd name="connsiteY0" fmla="*/ 977171 h 977171"/>
                <a:gd name="connsiteX1" fmla="*/ 1753 w 206432"/>
                <a:gd name="connsiteY1" fmla="*/ 415833 h 977171"/>
                <a:gd name="connsiteX2" fmla="*/ 174959 w 206432"/>
                <a:gd name="connsiteY2" fmla="*/ 0 h 977171"/>
                <a:gd name="connsiteX0" fmla="*/ 206432 w 206432"/>
                <a:gd name="connsiteY0" fmla="*/ 977171 h 977171"/>
                <a:gd name="connsiteX1" fmla="*/ 1753 w 206432"/>
                <a:gd name="connsiteY1" fmla="*/ 489575 h 977171"/>
                <a:gd name="connsiteX2" fmla="*/ 174959 w 206432"/>
                <a:gd name="connsiteY2" fmla="*/ 0 h 977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432" h="977171">
                  <a:moveTo>
                    <a:pt x="206432" y="977171"/>
                  </a:moveTo>
                  <a:cubicBezTo>
                    <a:pt x="37590" y="871174"/>
                    <a:pt x="6998" y="622940"/>
                    <a:pt x="1753" y="489575"/>
                  </a:cubicBezTo>
                  <a:cubicBezTo>
                    <a:pt x="-3492" y="356210"/>
                    <a:pt x="-8811" y="171825"/>
                    <a:pt x="174959" y="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CaixaDeTexto 45"/>
            <p:cNvSpPr txBox="1"/>
            <p:nvPr/>
          </p:nvSpPr>
          <p:spPr>
            <a:xfrm rot="16200000">
              <a:off x="1653077" y="3044768"/>
              <a:ext cx="1040722" cy="235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Error &gt; tolerance</a:t>
              </a:r>
            </a:p>
          </p:txBody>
        </p:sp>
        <p:cxnSp>
          <p:nvCxnSpPr>
            <p:cNvPr id="47" name="Conector reto 46"/>
            <p:cNvCxnSpPr/>
            <p:nvPr/>
          </p:nvCxnSpPr>
          <p:spPr>
            <a:xfrm>
              <a:off x="3923328" y="2530146"/>
              <a:ext cx="0" cy="1194421"/>
            </a:xfrm>
            <a:prstGeom prst="line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48" name="CaixaDeTexto 47"/>
            <p:cNvSpPr txBox="1"/>
            <p:nvPr/>
          </p:nvSpPr>
          <p:spPr>
            <a:xfrm>
              <a:off x="3869966" y="2869645"/>
              <a:ext cx="971360" cy="5410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Non-linear loop</a:t>
              </a:r>
            </a:p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Thermal cond. </a:t>
              </a:r>
              <a:b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</a:b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= k(φ, T, </a:t>
              </a:r>
              <a:r>
                <a:rPr kumimoji="0" lang="en-US" sz="1100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Sw</a:t>
              </a:r>
              <a:r>
                <a: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)</a:t>
              </a:r>
            </a:p>
          </p:txBody>
        </p:sp>
        <p:sp>
          <p:nvSpPr>
            <p:cNvPr id="49" name="Forma livre 48"/>
            <p:cNvSpPr/>
            <p:nvPr/>
          </p:nvSpPr>
          <p:spPr>
            <a:xfrm>
              <a:off x="1938280" y="1120140"/>
              <a:ext cx="873499" cy="3619500"/>
            </a:xfrm>
            <a:custGeom>
              <a:avLst/>
              <a:gdLst>
                <a:gd name="connsiteX0" fmla="*/ 785270 w 785270"/>
                <a:gd name="connsiteY0" fmla="*/ 3611880 h 3611880"/>
                <a:gd name="connsiteX1" fmla="*/ 152810 w 785270"/>
                <a:gd name="connsiteY1" fmla="*/ 3276600 h 3611880"/>
                <a:gd name="connsiteX2" fmla="*/ 38510 w 785270"/>
                <a:gd name="connsiteY2" fmla="*/ 2286000 h 3611880"/>
                <a:gd name="connsiteX3" fmla="*/ 38510 w 785270"/>
                <a:gd name="connsiteY3" fmla="*/ 426720 h 3611880"/>
                <a:gd name="connsiteX4" fmla="*/ 495710 w 785270"/>
                <a:gd name="connsiteY4" fmla="*/ 0 h 3611880"/>
                <a:gd name="connsiteX0" fmla="*/ 783630 w 783630"/>
                <a:gd name="connsiteY0" fmla="*/ 3611880 h 3611880"/>
                <a:gd name="connsiteX1" fmla="*/ 113070 w 783630"/>
                <a:gd name="connsiteY1" fmla="*/ 3284220 h 3611880"/>
                <a:gd name="connsiteX2" fmla="*/ 36870 w 783630"/>
                <a:gd name="connsiteY2" fmla="*/ 2286000 h 3611880"/>
                <a:gd name="connsiteX3" fmla="*/ 36870 w 783630"/>
                <a:gd name="connsiteY3" fmla="*/ 426720 h 3611880"/>
                <a:gd name="connsiteX4" fmla="*/ 494070 w 783630"/>
                <a:gd name="connsiteY4" fmla="*/ 0 h 3611880"/>
                <a:gd name="connsiteX0" fmla="*/ 797299 w 797299"/>
                <a:gd name="connsiteY0" fmla="*/ 3611880 h 3611880"/>
                <a:gd name="connsiteX1" fmla="*/ 126739 w 797299"/>
                <a:gd name="connsiteY1" fmla="*/ 3284220 h 3611880"/>
                <a:gd name="connsiteX2" fmla="*/ 20059 w 797299"/>
                <a:gd name="connsiteY2" fmla="*/ 2308860 h 3611880"/>
                <a:gd name="connsiteX3" fmla="*/ 50539 w 797299"/>
                <a:gd name="connsiteY3" fmla="*/ 426720 h 3611880"/>
                <a:gd name="connsiteX4" fmla="*/ 507739 w 797299"/>
                <a:gd name="connsiteY4" fmla="*/ 0 h 3611880"/>
                <a:gd name="connsiteX0" fmla="*/ 873499 w 873499"/>
                <a:gd name="connsiteY0" fmla="*/ 3619500 h 3619500"/>
                <a:gd name="connsiteX1" fmla="*/ 126739 w 873499"/>
                <a:gd name="connsiteY1" fmla="*/ 3284220 h 3619500"/>
                <a:gd name="connsiteX2" fmla="*/ 20059 w 873499"/>
                <a:gd name="connsiteY2" fmla="*/ 2308860 h 3619500"/>
                <a:gd name="connsiteX3" fmla="*/ 50539 w 873499"/>
                <a:gd name="connsiteY3" fmla="*/ 426720 h 3619500"/>
                <a:gd name="connsiteX4" fmla="*/ 507739 w 873499"/>
                <a:gd name="connsiteY4" fmla="*/ 0 h 361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3499" h="3619500">
                  <a:moveTo>
                    <a:pt x="873499" y="3619500"/>
                  </a:moveTo>
                  <a:cubicBezTo>
                    <a:pt x="619499" y="3562350"/>
                    <a:pt x="268979" y="3502660"/>
                    <a:pt x="126739" y="3284220"/>
                  </a:cubicBezTo>
                  <a:cubicBezTo>
                    <a:pt x="-15501" y="3065780"/>
                    <a:pt x="32759" y="2785110"/>
                    <a:pt x="20059" y="2308860"/>
                  </a:cubicBezTo>
                  <a:cubicBezTo>
                    <a:pt x="7359" y="1832610"/>
                    <a:pt x="-30741" y="811530"/>
                    <a:pt x="50539" y="426720"/>
                  </a:cubicBezTo>
                  <a:cubicBezTo>
                    <a:pt x="131819" y="41910"/>
                    <a:pt x="317239" y="22860"/>
                    <a:pt x="507739" y="0"/>
                  </a:cubicBezTo>
                </a:path>
              </a:pathLst>
            </a:cu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986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noProof="0" dirty="0" err="1" smtClean="0">
                <a:ea typeface="ＭＳ Ｐゴシック" pitchFamily="34" charset="-128"/>
              </a:rPr>
              <a:t>GeMA</a:t>
            </a:r>
            <a:endParaRPr lang="en-US" altLang="pt-BR" noProof="0" dirty="0" smtClean="0">
              <a:ea typeface="ＭＳ Ｐゴシック" pitchFamily="34" charset="-128"/>
            </a:endParaRP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noProof="0" dirty="0" smtClean="0"/>
              <a:t>Geo Modelling Analysis Framework</a:t>
            </a:r>
          </a:p>
          <a:p>
            <a:endParaRPr lang="en-US" sz="3200" noProof="0" dirty="0" smtClean="0"/>
          </a:p>
          <a:p>
            <a:r>
              <a:rPr lang="en-US" sz="3200" noProof="0" dirty="0" smtClean="0"/>
              <a:t>Framework x Application</a:t>
            </a:r>
          </a:p>
          <a:p>
            <a:endParaRPr lang="en-US" sz="32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161013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 Process</a:t>
            </a:r>
            <a:endParaRPr lang="en-US" noProof="0" dirty="0"/>
          </a:p>
        </p:txBody>
      </p:sp>
      <p:grpSp>
        <p:nvGrpSpPr>
          <p:cNvPr id="21" name="Grupo 20"/>
          <p:cNvGrpSpPr/>
          <p:nvPr/>
        </p:nvGrpSpPr>
        <p:grpSpPr>
          <a:xfrm>
            <a:off x="2520677" y="1151855"/>
            <a:ext cx="6336704" cy="4081662"/>
            <a:chOff x="121378" y="546340"/>
            <a:chExt cx="3566824" cy="2297499"/>
          </a:xfrm>
        </p:grpSpPr>
        <p:sp>
          <p:nvSpPr>
            <p:cNvPr id="22" name="Retângulo 21"/>
            <p:cNvSpPr/>
            <p:nvPr/>
          </p:nvSpPr>
          <p:spPr>
            <a:xfrm>
              <a:off x="1478892" y="1381733"/>
              <a:ext cx="800585" cy="452505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Finite Element Analysis</a:t>
              </a:r>
            </a:p>
          </p:txBody>
        </p:sp>
        <p:cxnSp>
          <p:nvCxnSpPr>
            <p:cNvPr id="23" name="Conector de seta reta 22"/>
            <p:cNvCxnSpPr>
              <a:stCxn id="33" idx="1"/>
            </p:cNvCxnSpPr>
            <p:nvPr/>
          </p:nvCxnSpPr>
          <p:spPr>
            <a:xfrm flipH="1">
              <a:off x="2332689" y="1607985"/>
              <a:ext cx="554927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4" name="Conector de seta reta 23"/>
            <p:cNvCxnSpPr>
              <a:stCxn id="32" idx="3"/>
            </p:cNvCxnSpPr>
            <p:nvPr/>
          </p:nvCxnSpPr>
          <p:spPr>
            <a:xfrm>
              <a:off x="921963" y="1607985"/>
              <a:ext cx="487313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5" name="Conector de seta reta 24"/>
            <p:cNvCxnSpPr/>
            <p:nvPr/>
          </p:nvCxnSpPr>
          <p:spPr>
            <a:xfrm flipH="1">
              <a:off x="2185974" y="998845"/>
              <a:ext cx="511199" cy="348080"/>
            </a:xfrm>
            <a:prstGeom prst="straightConnector1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6" name="Conector de seta reta 25"/>
            <p:cNvCxnSpPr/>
            <p:nvPr/>
          </p:nvCxnSpPr>
          <p:spPr>
            <a:xfrm>
              <a:off x="1165619" y="998845"/>
              <a:ext cx="452505" cy="348080"/>
            </a:xfrm>
            <a:prstGeom prst="straightConnector1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7" name="Conector de seta reta 26"/>
            <p:cNvCxnSpPr/>
            <p:nvPr/>
          </p:nvCxnSpPr>
          <p:spPr>
            <a:xfrm flipV="1">
              <a:off x="1478892" y="1869046"/>
              <a:ext cx="243656" cy="522288"/>
            </a:xfrm>
            <a:prstGeom prst="straightConnector1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8" name="Retângulo 27"/>
            <p:cNvSpPr/>
            <p:nvPr/>
          </p:nvSpPr>
          <p:spPr>
            <a:xfrm>
              <a:off x="858038" y="2391334"/>
              <a:ext cx="800585" cy="452505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lumMod val="110000"/>
                    <a:satMod val="105000"/>
                    <a:tint val="67000"/>
                  </a:sysClr>
                </a:gs>
                <a:gs pos="50000">
                  <a:sysClr val="windowText" lastClr="000000">
                    <a:lumMod val="105000"/>
                    <a:satMod val="103000"/>
                    <a:tint val="73000"/>
                  </a:sysClr>
                </a:gs>
                <a:gs pos="100000">
                  <a:sysClr val="windowText" lastClr="000000">
                    <a:lumMod val="105000"/>
                    <a:satMod val="109000"/>
                    <a:tint val="81000"/>
                  </a:sysClr>
                </a:gs>
              </a:gsLst>
              <a:lin ang="5400000" scaled="0"/>
            </a:gradFill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Numeric Solver</a:t>
              </a:r>
            </a:p>
          </p:txBody>
        </p:sp>
        <p:grpSp>
          <p:nvGrpSpPr>
            <p:cNvPr id="29" name="Grupo 28"/>
            <p:cNvGrpSpPr/>
            <p:nvPr/>
          </p:nvGrpSpPr>
          <p:grpSpPr>
            <a:xfrm>
              <a:off x="2115992" y="2269185"/>
              <a:ext cx="940183" cy="574654"/>
              <a:chOff x="5544257" y="4464223"/>
              <a:chExt cx="1944972" cy="1188797"/>
            </a:xfrm>
          </p:grpSpPr>
          <p:sp>
            <p:nvSpPr>
              <p:cNvPr id="35" name="Retângulo 34"/>
              <p:cNvSpPr/>
              <p:nvPr/>
            </p:nvSpPr>
            <p:spPr>
              <a:xfrm>
                <a:off x="5833045" y="4464223"/>
                <a:ext cx="1656184" cy="936104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" name="Retângulo 35"/>
              <p:cNvSpPr/>
              <p:nvPr/>
            </p:nvSpPr>
            <p:spPr>
              <a:xfrm>
                <a:off x="5689029" y="4608239"/>
                <a:ext cx="1656184" cy="936104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" name="Retângulo 36"/>
              <p:cNvSpPr/>
              <p:nvPr/>
            </p:nvSpPr>
            <p:spPr>
              <a:xfrm>
                <a:off x="5544257" y="4716916"/>
                <a:ext cx="1656184" cy="936104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Physics</a:t>
                </a:r>
              </a:p>
            </p:txBody>
          </p:sp>
        </p:grpSp>
        <p:sp>
          <p:nvSpPr>
            <p:cNvPr id="30" name="Retângulo 29"/>
            <p:cNvSpPr/>
            <p:nvPr/>
          </p:nvSpPr>
          <p:spPr>
            <a:xfrm>
              <a:off x="504266" y="546340"/>
              <a:ext cx="800585" cy="452505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Mesh</a:t>
              </a:r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2557941" y="546340"/>
              <a:ext cx="822421" cy="452505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State Variables (DOF)</a:t>
              </a:r>
            </a:p>
          </p:txBody>
        </p:sp>
        <p:sp>
          <p:nvSpPr>
            <p:cNvPr id="32" name="Retângulo 31"/>
            <p:cNvSpPr/>
            <p:nvPr/>
          </p:nvSpPr>
          <p:spPr>
            <a:xfrm>
              <a:off x="121378" y="1381733"/>
              <a:ext cx="800585" cy="452505"/>
            </a:xfrm>
            <a:prstGeom prst="rect">
              <a:avLst/>
            </a:prstGeom>
            <a:gradFill rotWithShape="1">
              <a:gsLst>
                <a:gs pos="0">
                  <a:srgbClr val="4472C4">
                    <a:lumMod val="110000"/>
                    <a:satMod val="105000"/>
                    <a:tint val="67000"/>
                  </a:srgbClr>
                </a:gs>
                <a:gs pos="50000">
                  <a:srgbClr val="4472C4">
                    <a:lumMod val="105000"/>
                    <a:satMod val="103000"/>
                    <a:tint val="73000"/>
                  </a:srgbClr>
                </a:gs>
                <a:gs pos="100000">
                  <a:srgbClr val="4472C4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Boundary Conditions</a:t>
              </a:r>
            </a:p>
          </p:txBody>
        </p:sp>
        <p:sp>
          <p:nvSpPr>
            <p:cNvPr id="33" name="Retângulo 32"/>
            <p:cNvSpPr/>
            <p:nvPr/>
          </p:nvSpPr>
          <p:spPr>
            <a:xfrm>
              <a:off x="2887617" y="1381733"/>
              <a:ext cx="800585" cy="452505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Initial Conditions</a:t>
              </a:r>
            </a:p>
          </p:txBody>
        </p:sp>
        <p:cxnSp>
          <p:nvCxnSpPr>
            <p:cNvPr id="34" name="Conector de seta reta 33"/>
            <p:cNvCxnSpPr/>
            <p:nvPr/>
          </p:nvCxnSpPr>
          <p:spPr>
            <a:xfrm flipH="1" flipV="1">
              <a:off x="2070628" y="1869046"/>
              <a:ext cx="208848" cy="522288"/>
            </a:xfrm>
            <a:prstGeom prst="straightConnector1">
              <a:avLst/>
            </a:prstGeom>
            <a:noFill/>
            <a:ln w="3810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0634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Physics</a:t>
            </a:r>
            <a:endParaRPr lang="en-US" noProof="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49341" y="900581"/>
            <a:ext cx="10799762" cy="4496317"/>
          </a:xfrm>
        </p:spPr>
        <p:txBody>
          <a:bodyPr/>
          <a:lstStyle/>
          <a:p>
            <a:r>
              <a:rPr lang="en-US" dirty="0"/>
              <a:t>Specialize analysis </a:t>
            </a:r>
            <a:r>
              <a:rPr lang="en-US" dirty="0" smtClean="0"/>
              <a:t>processes </a:t>
            </a:r>
            <a:r>
              <a:rPr lang="en-US" dirty="0"/>
              <a:t>for a </a:t>
            </a:r>
            <a:r>
              <a:rPr lang="en-US" dirty="0" smtClean="0"/>
              <a:t>set</a:t>
            </a:r>
            <a:r>
              <a:rPr lang="en-US" noProof="0" dirty="0" smtClean="0"/>
              <a:t> of discrete equations</a:t>
            </a:r>
          </a:p>
          <a:p>
            <a:endParaRPr lang="en-US" noProof="0" dirty="0" smtClean="0"/>
          </a:p>
          <a:p>
            <a:r>
              <a:rPr lang="en-US" noProof="0" dirty="0" smtClean="0"/>
              <a:t>Each analysis process type has specific interfaces</a:t>
            </a:r>
          </a:p>
          <a:p>
            <a:endParaRPr lang="en-US" noProof="0" dirty="0" smtClean="0"/>
          </a:p>
          <a:p>
            <a:r>
              <a:rPr lang="en-US" noProof="0" dirty="0" smtClean="0"/>
              <a:t>FEM Physics</a:t>
            </a:r>
          </a:p>
          <a:p>
            <a:pPr lvl="1"/>
            <a:r>
              <a:rPr lang="en-US" dirty="0"/>
              <a:t>Define, for each </a:t>
            </a:r>
            <a:r>
              <a:rPr lang="en-US" dirty="0" smtClean="0"/>
              <a:t>element, </a:t>
            </a:r>
            <a:r>
              <a:rPr lang="en-US" noProof="0" dirty="0" smtClean="0"/>
              <a:t>local matrices that will be</a:t>
            </a:r>
            <a:br>
              <a:rPr lang="en-US" noProof="0" dirty="0" smtClean="0"/>
            </a:br>
            <a:r>
              <a:rPr lang="en-US" noProof="0" dirty="0" smtClean="0"/>
              <a:t>combined in the global stiffness matrix</a:t>
            </a:r>
          </a:p>
          <a:p>
            <a:pPr lvl="1"/>
            <a:endParaRPr lang="en-US" noProof="0" dirty="0" smtClean="0"/>
          </a:p>
          <a:p>
            <a:pPr lvl="1"/>
            <a:r>
              <a:rPr lang="en-US" noProof="0" dirty="0" smtClean="0"/>
              <a:t>Multiple physics can cooperate in the solution of a </a:t>
            </a:r>
            <a:br>
              <a:rPr lang="en-US" noProof="0" dirty="0" smtClean="0"/>
            </a:br>
            <a:r>
              <a:rPr lang="en-US" noProof="0" dirty="0" smtClean="0"/>
              <a:t>tightly coupled problem</a:t>
            </a:r>
            <a:endParaRPr lang="en-US" noProof="0" dirty="0"/>
          </a:p>
        </p:txBody>
      </p:sp>
      <p:sp>
        <p:nvSpPr>
          <p:cNvPr id="26" name="Elipse 25"/>
          <p:cNvSpPr/>
          <p:nvPr/>
        </p:nvSpPr>
        <p:spPr>
          <a:xfrm>
            <a:off x="9390090" y="5208249"/>
            <a:ext cx="1132247" cy="44251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Solution Method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8338025" y="5713759"/>
            <a:ext cx="783293" cy="3205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Numeric Solvers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689946" y="5713758"/>
            <a:ext cx="749835" cy="320534"/>
          </a:xfrm>
          <a:prstGeom prst="rect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kern="0" dirty="0">
                <a:solidFill>
                  <a:prstClr val="black"/>
                </a:solidFill>
                <a:latin typeface="Calibri" panose="020F0502020204030204"/>
                <a:ea typeface="+mn-ea"/>
              </a:rPr>
              <a:t>Physics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420574" y="4605853"/>
            <a:ext cx="749835" cy="3205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" kern="0" dirty="0">
                <a:latin typeface="Calibri" panose="020F0502020204030204"/>
                <a:ea typeface="+mn-ea"/>
              </a:rPr>
              <a:t>Processes</a:t>
            </a:r>
          </a:p>
        </p:txBody>
      </p:sp>
      <p:sp>
        <p:nvSpPr>
          <p:cNvPr id="30" name="Seta para a direita 29"/>
          <p:cNvSpPr/>
          <p:nvPr/>
        </p:nvSpPr>
        <p:spPr>
          <a:xfrm rot="19561356">
            <a:off x="9129876" y="5661411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Seta para a direita 30"/>
          <p:cNvSpPr/>
          <p:nvPr/>
        </p:nvSpPr>
        <p:spPr>
          <a:xfrm rot="2038644" flipH="1">
            <a:off x="10289107" y="5685325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Seta para a direita 31"/>
          <p:cNvSpPr/>
          <p:nvPr/>
        </p:nvSpPr>
        <p:spPr>
          <a:xfrm rot="2881290">
            <a:off x="9174735" y="5052491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Seta para a direita 32"/>
          <p:cNvSpPr/>
          <p:nvPr/>
        </p:nvSpPr>
        <p:spPr>
          <a:xfrm rot="8281290">
            <a:off x="10299036" y="5029396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4" name="Grupo 33"/>
          <p:cNvGrpSpPr/>
          <p:nvPr/>
        </p:nvGrpSpPr>
        <p:grpSpPr>
          <a:xfrm>
            <a:off x="8041172" y="4022533"/>
            <a:ext cx="1257645" cy="1374365"/>
            <a:chOff x="639674" y="2504838"/>
            <a:chExt cx="1521307" cy="1662498"/>
          </a:xfrm>
        </p:grpSpPr>
        <p:sp>
          <p:nvSpPr>
            <p:cNvPr id="35" name="Retângulo 34"/>
            <p:cNvSpPr/>
            <p:nvPr/>
          </p:nvSpPr>
          <p:spPr>
            <a:xfrm>
              <a:off x="910094" y="2717171"/>
              <a:ext cx="1099682" cy="14501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function</a:t>
              </a:r>
              <a:r>
                <a:rPr kumimoji="0" lang="en-US" sz="6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 script()</a:t>
              </a: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  </a:t>
              </a: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end</a:t>
              </a:r>
              <a:endParaRPr kumimoji="0" lang="en-US" sz="800" b="1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</p:txBody>
        </p:sp>
        <p:pic>
          <p:nvPicPr>
            <p:cNvPr id="36" name="Imagem 3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8567" y="2504838"/>
              <a:ext cx="422414" cy="4224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CaixaDeTexto 36"/>
            <p:cNvSpPr txBox="1"/>
            <p:nvPr/>
          </p:nvSpPr>
          <p:spPr>
            <a:xfrm rot="16200000">
              <a:off x="54206" y="3302642"/>
              <a:ext cx="1450162" cy="2792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wrap="square" lIns="36000" rIns="36000" rtlCol="0">
              <a:spAutoFit/>
            </a:bodyPr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Orchestration Script</a:t>
              </a:r>
            </a:p>
          </p:txBody>
        </p:sp>
        <p:cxnSp>
          <p:nvCxnSpPr>
            <p:cNvPr id="38" name="Conector reto 37"/>
            <p:cNvCxnSpPr/>
            <p:nvPr/>
          </p:nvCxnSpPr>
          <p:spPr>
            <a:xfrm>
              <a:off x="1085850" y="3256048"/>
              <a:ext cx="500449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39" name="Conector reto 38"/>
            <p:cNvCxnSpPr/>
            <p:nvPr/>
          </p:nvCxnSpPr>
          <p:spPr>
            <a:xfrm>
              <a:off x="1085850" y="3375890"/>
              <a:ext cx="67665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0" name="Conector reto 39"/>
            <p:cNvCxnSpPr/>
            <p:nvPr/>
          </p:nvCxnSpPr>
          <p:spPr>
            <a:xfrm>
              <a:off x="1085850" y="3495732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1" name="Conector reto 40"/>
            <p:cNvCxnSpPr/>
            <p:nvPr/>
          </p:nvCxnSpPr>
          <p:spPr>
            <a:xfrm>
              <a:off x="1085850" y="3615574"/>
              <a:ext cx="385762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2" name="Conector reto 41"/>
            <p:cNvCxnSpPr/>
            <p:nvPr/>
          </p:nvCxnSpPr>
          <p:spPr>
            <a:xfrm>
              <a:off x="1085850" y="3735416"/>
              <a:ext cx="67665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3" name="Conector reto 42"/>
            <p:cNvCxnSpPr/>
            <p:nvPr/>
          </p:nvCxnSpPr>
          <p:spPr>
            <a:xfrm>
              <a:off x="1085850" y="3855258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sp>
          <p:nvSpPr>
            <p:cNvPr id="44" name="Forma livre 43"/>
            <p:cNvSpPr/>
            <p:nvPr/>
          </p:nvSpPr>
          <p:spPr>
            <a:xfrm>
              <a:off x="1779285" y="3460750"/>
              <a:ext cx="85926" cy="419100"/>
            </a:xfrm>
            <a:custGeom>
              <a:avLst/>
              <a:gdLst>
                <a:gd name="connsiteX0" fmla="*/ 0 w 85926"/>
                <a:gd name="connsiteY0" fmla="*/ 419100 h 419100"/>
                <a:gd name="connsiteX1" fmla="*/ 85725 w 85926"/>
                <a:gd name="connsiteY1" fmla="*/ 200025 h 419100"/>
                <a:gd name="connsiteX2" fmla="*/ 19050 w 85926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926" h="419100">
                  <a:moveTo>
                    <a:pt x="0" y="419100"/>
                  </a:moveTo>
                  <a:cubicBezTo>
                    <a:pt x="41275" y="344487"/>
                    <a:pt x="82550" y="269875"/>
                    <a:pt x="85725" y="200025"/>
                  </a:cubicBezTo>
                  <a:cubicBezTo>
                    <a:pt x="88900" y="130175"/>
                    <a:pt x="53975" y="65087"/>
                    <a:pt x="19050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orma livre 44"/>
            <p:cNvSpPr/>
            <p:nvPr/>
          </p:nvSpPr>
          <p:spPr>
            <a:xfrm flipH="1" flipV="1">
              <a:off x="995363" y="3181017"/>
              <a:ext cx="85926" cy="419100"/>
            </a:xfrm>
            <a:custGeom>
              <a:avLst/>
              <a:gdLst>
                <a:gd name="connsiteX0" fmla="*/ 0 w 85926"/>
                <a:gd name="connsiteY0" fmla="*/ 419100 h 419100"/>
                <a:gd name="connsiteX1" fmla="*/ 85725 w 85926"/>
                <a:gd name="connsiteY1" fmla="*/ 200025 h 419100"/>
                <a:gd name="connsiteX2" fmla="*/ 19050 w 85926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926" h="419100">
                  <a:moveTo>
                    <a:pt x="0" y="419100"/>
                  </a:moveTo>
                  <a:cubicBezTo>
                    <a:pt x="41275" y="344487"/>
                    <a:pt x="82550" y="269875"/>
                    <a:pt x="85725" y="200025"/>
                  </a:cubicBezTo>
                  <a:cubicBezTo>
                    <a:pt x="88900" y="130175"/>
                    <a:pt x="53975" y="65087"/>
                    <a:pt x="19050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6" name="Conector reto 45"/>
            <p:cNvCxnSpPr/>
            <p:nvPr/>
          </p:nvCxnSpPr>
          <p:spPr>
            <a:xfrm>
              <a:off x="1085850" y="3136206"/>
              <a:ext cx="500449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7" name="Conector reto 46"/>
            <p:cNvCxnSpPr/>
            <p:nvPr/>
          </p:nvCxnSpPr>
          <p:spPr>
            <a:xfrm>
              <a:off x="1085850" y="3975100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9783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Physics x Processes</a:t>
            </a:r>
            <a:endParaRPr lang="en-US" noProof="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49341" y="900581"/>
            <a:ext cx="10799762" cy="4496317"/>
          </a:xfrm>
        </p:spPr>
        <p:txBody>
          <a:bodyPr/>
          <a:lstStyle/>
          <a:p>
            <a:r>
              <a:rPr lang="en-US" noProof="0" dirty="0" smtClean="0"/>
              <a:t>Steps needed in a FEM analysis are basically the same, independently of the equations being solved.</a:t>
            </a:r>
          </a:p>
          <a:p>
            <a:pPr lvl="1"/>
            <a:r>
              <a:rPr lang="en-US" noProof="0" dirty="0" smtClean="0"/>
              <a:t>The distinction between a stress and a temperature analysis are basically the equations that are solved to calculate local element matrices.</a:t>
            </a:r>
          </a:p>
          <a:p>
            <a:endParaRPr lang="en-US" noProof="0" dirty="0" smtClean="0"/>
          </a:p>
          <a:p>
            <a:r>
              <a:rPr lang="en-US" noProof="0" dirty="0" smtClean="0"/>
              <a:t>In </a:t>
            </a:r>
            <a:r>
              <a:rPr lang="en-US" noProof="0" dirty="0" err="1" smtClean="0"/>
              <a:t>GeMA</a:t>
            </a:r>
            <a:r>
              <a:rPr lang="en-US" noProof="0" dirty="0" smtClean="0"/>
              <a:t>:</a:t>
            </a:r>
          </a:p>
          <a:p>
            <a:pPr lvl="1"/>
            <a:r>
              <a:rPr lang="en-US" dirty="0" smtClean="0"/>
              <a:t>The global steps of a FEM analysis are the process</a:t>
            </a:r>
          </a:p>
          <a:p>
            <a:pPr lvl="1"/>
            <a:r>
              <a:rPr lang="en-US" dirty="0" smtClean="0"/>
              <a:t>The routines </a:t>
            </a:r>
            <a:r>
              <a:rPr lang="en-US" smtClean="0"/>
              <a:t>used to calculate </a:t>
            </a:r>
            <a:r>
              <a:rPr lang="en-US" dirty="0" smtClean="0"/>
              <a:t>local element matrices are </a:t>
            </a:r>
            <a:br>
              <a:rPr lang="en-US" dirty="0" smtClean="0"/>
            </a:br>
            <a:r>
              <a:rPr lang="en-US" dirty="0" smtClean="0"/>
              <a:t>the physics</a:t>
            </a:r>
            <a:endParaRPr lang="en-US" noProof="0" dirty="0" smtClean="0"/>
          </a:p>
        </p:txBody>
      </p:sp>
      <p:sp>
        <p:nvSpPr>
          <p:cNvPr id="26" name="Elipse 25"/>
          <p:cNvSpPr/>
          <p:nvPr/>
        </p:nvSpPr>
        <p:spPr>
          <a:xfrm>
            <a:off x="9390090" y="5208249"/>
            <a:ext cx="1132247" cy="44251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Solution Method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8338025" y="5713759"/>
            <a:ext cx="783293" cy="3205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Numeric Solvers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689946" y="5713758"/>
            <a:ext cx="749835" cy="320534"/>
          </a:xfrm>
          <a:prstGeom prst="rect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kern="0" dirty="0">
                <a:solidFill>
                  <a:prstClr val="black"/>
                </a:solidFill>
                <a:latin typeface="Calibri" panose="020F0502020204030204"/>
                <a:ea typeface="+mn-ea"/>
              </a:rPr>
              <a:t>Physics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420574" y="4605853"/>
            <a:ext cx="749835" cy="3205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" kern="0" dirty="0">
                <a:latin typeface="Calibri" panose="020F0502020204030204"/>
                <a:ea typeface="+mn-ea"/>
              </a:rPr>
              <a:t>Processes</a:t>
            </a:r>
          </a:p>
        </p:txBody>
      </p:sp>
      <p:sp>
        <p:nvSpPr>
          <p:cNvPr id="30" name="Seta para a direita 29"/>
          <p:cNvSpPr/>
          <p:nvPr/>
        </p:nvSpPr>
        <p:spPr>
          <a:xfrm rot="19561356">
            <a:off x="9129876" y="5661411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Seta para a direita 30"/>
          <p:cNvSpPr/>
          <p:nvPr/>
        </p:nvSpPr>
        <p:spPr>
          <a:xfrm rot="2038644" flipH="1">
            <a:off x="10289107" y="5685325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Seta para a direita 31"/>
          <p:cNvSpPr/>
          <p:nvPr/>
        </p:nvSpPr>
        <p:spPr>
          <a:xfrm rot="2881290">
            <a:off x="9174735" y="5052491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Seta para a direita 32"/>
          <p:cNvSpPr/>
          <p:nvPr/>
        </p:nvSpPr>
        <p:spPr>
          <a:xfrm rot="8281290">
            <a:off x="10299036" y="5029396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4" name="Grupo 33"/>
          <p:cNvGrpSpPr/>
          <p:nvPr/>
        </p:nvGrpSpPr>
        <p:grpSpPr>
          <a:xfrm>
            <a:off x="8041172" y="4022533"/>
            <a:ext cx="1257645" cy="1374365"/>
            <a:chOff x="639674" y="2504838"/>
            <a:chExt cx="1521307" cy="1662498"/>
          </a:xfrm>
        </p:grpSpPr>
        <p:sp>
          <p:nvSpPr>
            <p:cNvPr id="35" name="Retângulo 34"/>
            <p:cNvSpPr/>
            <p:nvPr/>
          </p:nvSpPr>
          <p:spPr>
            <a:xfrm>
              <a:off x="910094" y="2717171"/>
              <a:ext cx="1099682" cy="14501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function</a:t>
              </a:r>
              <a:r>
                <a:rPr kumimoji="0" lang="en-US" sz="6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 script()</a:t>
              </a: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  </a:t>
              </a: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end</a:t>
              </a:r>
              <a:endParaRPr kumimoji="0" lang="en-US" sz="800" b="1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</p:txBody>
        </p:sp>
        <p:pic>
          <p:nvPicPr>
            <p:cNvPr id="36" name="Imagem 3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8567" y="2504838"/>
              <a:ext cx="422414" cy="4224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CaixaDeTexto 36"/>
            <p:cNvSpPr txBox="1"/>
            <p:nvPr/>
          </p:nvSpPr>
          <p:spPr>
            <a:xfrm rot="16200000">
              <a:off x="54206" y="3302642"/>
              <a:ext cx="1450162" cy="2792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wrap="square" lIns="36000" rIns="36000" rtlCol="0">
              <a:spAutoFit/>
            </a:bodyPr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Orchestration Script</a:t>
              </a:r>
            </a:p>
          </p:txBody>
        </p:sp>
        <p:cxnSp>
          <p:nvCxnSpPr>
            <p:cNvPr id="38" name="Conector reto 37"/>
            <p:cNvCxnSpPr/>
            <p:nvPr/>
          </p:nvCxnSpPr>
          <p:spPr>
            <a:xfrm>
              <a:off x="1085850" y="3256048"/>
              <a:ext cx="500449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39" name="Conector reto 38"/>
            <p:cNvCxnSpPr/>
            <p:nvPr/>
          </p:nvCxnSpPr>
          <p:spPr>
            <a:xfrm>
              <a:off x="1085850" y="3375890"/>
              <a:ext cx="67665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0" name="Conector reto 39"/>
            <p:cNvCxnSpPr/>
            <p:nvPr/>
          </p:nvCxnSpPr>
          <p:spPr>
            <a:xfrm>
              <a:off x="1085850" y="3495732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1" name="Conector reto 40"/>
            <p:cNvCxnSpPr/>
            <p:nvPr/>
          </p:nvCxnSpPr>
          <p:spPr>
            <a:xfrm>
              <a:off x="1085850" y="3615574"/>
              <a:ext cx="385762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2" name="Conector reto 41"/>
            <p:cNvCxnSpPr/>
            <p:nvPr/>
          </p:nvCxnSpPr>
          <p:spPr>
            <a:xfrm>
              <a:off x="1085850" y="3735416"/>
              <a:ext cx="67665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3" name="Conector reto 42"/>
            <p:cNvCxnSpPr/>
            <p:nvPr/>
          </p:nvCxnSpPr>
          <p:spPr>
            <a:xfrm>
              <a:off x="1085850" y="3855258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sp>
          <p:nvSpPr>
            <p:cNvPr id="44" name="Forma livre 43"/>
            <p:cNvSpPr/>
            <p:nvPr/>
          </p:nvSpPr>
          <p:spPr>
            <a:xfrm>
              <a:off x="1779285" y="3460750"/>
              <a:ext cx="85926" cy="419100"/>
            </a:xfrm>
            <a:custGeom>
              <a:avLst/>
              <a:gdLst>
                <a:gd name="connsiteX0" fmla="*/ 0 w 85926"/>
                <a:gd name="connsiteY0" fmla="*/ 419100 h 419100"/>
                <a:gd name="connsiteX1" fmla="*/ 85725 w 85926"/>
                <a:gd name="connsiteY1" fmla="*/ 200025 h 419100"/>
                <a:gd name="connsiteX2" fmla="*/ 19050 w 85926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926" h="419100">
                  <a:moveTo>
                    <a:pt x="0" y="419100"/>
                  </a:moveTo>
                  <a:cubicBezTo>
                    <a:pt x="41275" y="344487"/>
                    <a:pt x="82550" y="269875"/>
                    <a:pt x="85725" y="200025"/>
                  </a:cubicBezTo>
                  <a:cubicBezTo>
                    <a:pt x="88900" y="130175"/>
                    <a:pt x="53975" y="65087"/>
                    <a:pt x="19050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orma livre 44"/>
            <p:cNvSpPr/>
            <p:nvPr/>
          </p:nvSpPr>
          <p:spPr>
            <a:xfrm flipH="1" flipV="1">
              <a:off x="995363" y="3181017"/>
              <a:ext cx="85926" cy="419100"/>
            </a:xfrm>
            <a:custGeom>
              <a:avLst/>
              <a:gdLst>
                <a:gd name="connsiteX0" fmla="*/ 0 w 85926"/>
                <a:gd name="connsiteY0" fmla="*/ 419100 h 419100"/>
                <a:gd name="connsiteX1" fmla="*/ 85725 w 85926"/>
                <a:gd name="connsiteY1" fmla="*/ 200025 h 419100"/>
                <a:gd name="connsiteX2" fmla="*/ 19050 w 85926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926" h="419100">
                  <a:moveTo>
                    <a:pt x="0" y="419100"/>
                  </a:moveTo>
                  <a:cubicBezTo>
                    <a:pt x="41275" y="344487"/>
                    <a:pt x="82550" y="269875"/>
                    <a:pt x="85725" y="200025"/>
                  </a:cubicBezTo>
                  <a:cubicBezTo>
                    <a:pt x="88900" y="130175"/>
                    <a:pt x="53975" y="65087"/>
                    <a:pt x="19050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6" name="Conector reto 45"/>
            <p:cNvCxnSpPr/>
            <p:nvPr/>
          </p:nvCxnSpPr>
          <p:spPr>
            <a:xfrm>
              <a:off x="1085850" y="3136206"/>
              <a:ext cx="500449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7" name="Conector reto 46"/>
            <p:cNvCxnSpPr/>
            <p:nvPr/>
          </p:nvCxnSpPr>
          <p:spPr>
            <a:xfrm>
              <a:off x="1085850" y="3975100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03412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Breaking a coupled Physics</a:t>
            </a:r>
            <a:endParaRPr lang="en-US" noProof="0" dirty="0"/>
          </a:p>
        </p:txBody>
      </p:sp>
      <p:grpSp>
        <p:nvGrpSpPr>
          <p:cNvPr id="3" name="Grupo 2"/>
          <p:cNvGrpSpPr/>
          <p:nvPr/>
        </p:nvGrpSpPr>
        <p:grpSpPr>
          <a:xfrm>
            <a:off x="2160637" y="863823"/>
            <a:ext cx="7056784" cy="5040561"/>
            <a:chOff x="70294" y="117421"/>
            <a:chExt cx="4587445" cy="3276747"/>
          </a:xfrm>
        </p:grpSpPr>
        <p:grpSp>
          <p:nvGrpSpPr>
            <p:cNvPr id="4" name="Grupo 3"/>
            <p:cNvGrpSpPr/>
            <p:nvPr/>
          </p:nvGrpSpPr>
          <p:grpSpPr>
            <a:xfrm>
              <a:off x="70294" y="458710"/>
              <a:ext cx="1276629" cy="924280"/>
              <a:chOff x="225504" y="368219"/>
              <a:chExt cx="1276629" cy="924280"/>
            </a:xfrm>
          </p:grpSpPr>
          <p:sp>
            <p:nvSpPr>
              <p:cNvPr id="47" name="CaixaDeTexto 46"/>
              <p:cNvSpPr txBox="1"/>
              <p:nvPr/>
            </p:nvSpPr>
            <p:spPr>
              <a:xfrm>
                <a:off x="473665" y="368219"/>
                <a:ext cx="488941" cy="220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(u</a:t>
                </a:r>
                <a:r>
                  <a:rPr kumimoji="0" lang="en-US" sz="1600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1</a:t>
                </a: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, T</a:t>
                </a:r>
                <a:r>
                  <a:rPr kumimoji="0" lang="en-US" sz="1600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1</a:t>
                </a: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)</a:t>
                </a:r>
                <a:endParaRPr kumimoji="0" lang="en-US" sz="1600" b="0" i="0" u="none" strike="noStrike" kern="0" cap="none" spc="0" normalizeH="0" baseline="-2500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grpSp>
            <p:nvGrpSpPr>
              <p:cNvPr id="48" name="Grupo 47"/>
              <p:cNvGrpSpPr/>
              <p:nvPr/>
            </p:nvGrpSpPr>
            <p:grpSpPr>
              <a:xfrm>
                <a:off x="483702" y="619125"/>
                <a:ext cx="570029" cy="493829"/>
                <a:chOff x="1489810" y="702410"/>
                <a:chExt cx="570029" cy="493829"/>
              </a:xfrm>
            </p:grpSpPr>
            <p:sp>
              <p:nvSpPr>
                <p:cNvPr id="51" name="Triângulo isósceles 50"/>
                <p:cNvSpPr/>
                <p:nvPr/>
              </p:nvSpPr>
              <p:spPr>
                <a:xfrm>
                  <a:off x="1530350" y="742950"/>
                  <a:ext cx="488950" cy="412750"/>
                </a:xfrm>
                <a:prstGeom prst="triangle">
                  <a:avLst>
                    <a:gd name="adj" fmla="val 48701"/>
                  </a:avLst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rgbClr val="A5A5A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Elipse 51"/>
                <p:cNvSpPr/>
                <p:nvPr/>
              </p:nvSpPr>
              <p:spPr>
                <a:xfrm>
                  <a:off x="1978760" y="1115159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1727935" y="702410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1489810" y="1115160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9" name="CaixaDeTexto 48"/>
              <p:cNvSpPr txBox="1"/>
              <p:nvPr/>
            </p:nvSpPr>
            <p:spPr>
              <a:xfrm>
                <a:off x="225504" y="1072413"/>
                <a:ext cx="488941" cy="220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(u</a:t>
                </a:r>
                <a:r>
                  <a:rPr kumimoji="0" lang="en-US" sz="1600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2</a:t>
                </a: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, T</a:t>
                </a:r>
                <a:r>
                  <a:rPr kumimoji="0" lang="en-US" sz="1600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2</a:t>
                </a: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)</a:t>
                </a:r>
                <a:endParaRPr kumimoji="0" lang="en-US" sz="1600" b="0" i="0" u="none" strike="noStrike" kern="0" cap="none" spc="0" normalizeH="0" baseline="-2500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50" name="CaixaDeTexto 49"/>
              <p:cNvSpPr txBox="1"/>
              <p:nvPr/>
            </p:nvSpPr>
            <p:spPr>
              <a:xfrm>
                <a:off x="1013192" y="941610"/>
                <a:ext cx="488941" cy="220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(u</a:t>
                </a:r>
                <a:r>
                  <a:rPr kumimoji="0" lang="en-US" sz="1600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3</a:t>
                </a: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, T</a:t>
                </a:r>
                <a:r>
                  <a:rPr kumimoji="0" lang="en-US" sz="1600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3</a:t>
                </a: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)</a:t>
                </a:r>
                <a:endParaRPr kumimoji="0" lang="en-US" sz="1600" b="0" i="0" u="none" strike="noStrike" kern="0" cap="none" spc="0" normalizeH="0" baseline="-2500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</p:grpSp>
        <p:grpSp>
          <p:nvGrpSpPr>
            <p:cNvPr id="5" name="Grupo 4"/>
            <p:cNvGrpSpPr/>
            <p:nvPr/>
          </p:nvGrpSpPr>
          <p:grpSpPr>
            <a:xfrm>
              <a:off x="2950338" y="117421"/>
              <a:ext cx="1437170" cy="1529038"/>
              <a:chOff x="1687030" y="1087162"/>
              <a:chExt cx="1437170" cy="1529038"/>
            </a:xfrm>
          </p:grpSpPr>
          <p:grpSp>
            <p:nvGrpSpPr>
              <p:cNvPr id="34" name="Grupo 33"/>
              <p:cNvGrpSpPr/>
              <p:nvPr/>
            </p:nvGrpSpPr>
            <p:grpSpPr>
              <a:xfrm>
                <a:off x="1687030" y="1087162"/>
                <a:ext cx="1318686" cy="1507797"/>
                <a:chOff x="1687030" y="1087162"/>
                <a:chExt cx="1318686" cy="1507797"/>
              </a:xfrm>
            </p:grpSpPr>
            <p:sp>
              <p:nvSpPr>
                <p:cNvPr id="43" name="CaixaDeTexto 42"/>
                <p:cNvSpPr txBox="1"/>
                <p:nvPr/>
              </p:nvSpPr>
              <p:spPr>
                <a:xfrm>
                  <a:off x="2120732" y="1087162"/>
                  <a:ext cx="383691" cy="3801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u</a:t>
                  </a:r>
                </a:p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1 2 3</a:t>
                  </a:r>
                </a:p>
              </p:txBody>
            </p:sp>
            <p:sp>
              <p:nvSpPr>
                <p:cNvPr id="44" name="CaixaDeTexto 43"/>
                <p:cNvSpPr txBox="1"/>
                <p:nvPr/>
              </p:nvSpPr>
              <p:spPr>
                <a:xfrm>
                  <a:off x="2622025" y="1087162"/>
                  <a:ext cx="383691" cy="3801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T</a:t>
                  </a:r>
                </a:p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1 2 3</a:t>
                  </a:r>
                </a:p>
              </p:txBody>
            </p:sp>
            <p:sp>
              <p:nvSpPr>
                <p:cNvPr id="45" name="CaixaDeTexto 44"/>
                <p:cNvSpPr txBox="1"/>
                <p:nvPr/>
              </p:nvSpPr>
              <p:spPr>
                <a:xfrm>
                  <a:off x="1687030" y="1456726"/>
                  <a:ext cx="287820" cy="5402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1</a:t>
                  </a:r>
                </a:p>
                <a:p>
                  <a:pPr marL="0" marR="0" lvl="0" indent="0" algn="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u 2</a:t>
                  </a:r>
                </a:p>
                <a:p>
                  <a:pPr marL="0" marR="0" lvl="0" indent="0" algn="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3</a:t>
                  </a:r>
                </a:p>
              </p:txBody>
            </p:sp>
            <p:sp>
              <p:nvSpPr>
                <p:cNvPr id="46" name="CaixaDeTexto 45"/>
                <p:cNvSpPr txBox="1"/>
                <p:nvPr/>
              </p:nvSpPr>
              <p:spPr>
                <a:xfrm>
                  <a:off x="1692240" y="2054748"/>
                  <a:ext cx="282610" cy="5402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1</a:t>
                  </a:r>
                </a:p>
                <a:p>
                  <a:pPr marL="0" marR="0" lvl="0" indent="0" algn="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T 2</a:t>
                  </a:r>
                </a:p>
                <a:p>
                  <a:pPr marL="0" marR="0" lvl="0" indent="0" algn="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3</a:t>
                  </a:r>
                </a:p>
              </p:txBody>
            </p:sp>
          </p:grpSp>
          <p:grpSp>
            <p:nvGrpSpPr>
              <p:cNvPr id="35" name="Grupo 34"/>
              <p:cNvGrpSpPr/>
              <p:nvPr/>
            </p:nvGrpSpPr>
            <p:grpSpPr>
              <a:xfrm>
                <a:off x="1974850" y="1498600"/>
                <a:ext cx="1149350" cy="1117600"/>
                <a:chOff x="1974850" y="1498600"/>
                <a:chExt cx="1149350" cy="1117600"/>
              </a:xfrm>
            </p:grpSpPr>
            <p:sp>
              <p:nvSpPr>
                <p:cNvPr id="36" name="Colchete duplo 35"/>
                <p:cNvSpPr/>
                <p:nvPr/>
              </p:nvSpPr>
              <p:spPr>
                <a:xfrm>
                  <a:off x="1974850" y="1498600"/>
                  <a:ext cx="1149350" cy="1117600"/>
                </a:xfrm>
                <a:prstGeom prst="bracketPair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Retângulo de cantos arredondados 36"/>
                <p:cNvSpPr/>
                <p:nvPr/>
              </p:nvSpPr>
              <p:spPr>
                <a:xfrm>
                  <a:off x="2028825" y="1543050"/>
                  <a:ext cx="495300" cy="469900"/>
                </a:xfrm>
                <a:prstGeom prst="roundRect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u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ij</a:t>
                  </a:r>
                  <a:endParaRPr kumimoji="0" lang="en-US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38" name="Conector reto 37"/>
                <p:cNvCxnSpPr>
                  <a:stCxn id="36" idx="1"/>
                  <a:endCxn id="36" idx="3"/>
                </p:cNvCxnSpPr>
                <p:nvPr/>
              </p:nvCxnSpPr>
              <p:spPr>
                <a:xfrm>
                  <a:off x="1974850" y="2057400"/>
                  <a:ext cx="114935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dash"/>
                  <a:miter lim="800000"/>
                </a:ln>
                <a:effectLst/>
              </p:spPr>
            </p:cxnSp>
            <p:cxnSp>
              <p:nvCxnSpPr>
                <p:cNvPr id="39" name="Conector reto 38"/>
                <p:cNvCxnSpPr/>
                <p:nvPr/>
              </p:nvCxnSpPr>
              <p:spPr>
                <a:xfrm>
                  <a:off x="2549525" y="1498600"/>
                  <a:ext cx="0" cy="11176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dash"/>
                  <a:miter lim="800000"/>
                </a:ln>
                <a:effectLst/>
              </p:spPr>
            </p:cxnSp>
            <p:sp>
              <p:nvSpPr>
                <p:cNvPr id="40" name="Retângulo de cantos arredondados 39"/>
                <p:cNvSpPr/>
                <p:nvPr/>
              </p:nvSpPr>
              <p:spPr>
                <a:xfrm>
                  <a:off x="2581275" y="2095500"/>
                  <a:ext cx="495300" cy="469900"/>
                </a:xfrm>
                <a:prstGeom prst="roundRect">
                  <a:avLst/>
                </a:prstGeom>
                <a:solidFill>
                  <a:srgbClr val="ED7D31"/>
                </a:solidFill>
                <a:ln w="12700" cap="flat" cmpd="sng" algn="ctr">
                  <a:solidFill>
                    <a:srgbClr val="ED7D31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ij</a:t>
                  </a:r>
                  <a:endParaRPr kumimoji="0" lang="en-US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etângulo de cantos arredondados 40"/>
                <p:cNvSpPr/>
                <p:nvPr/>
              </p:nvSpPr>
              <p:spPr>
                <a:xfrm>
                  <a:off x="2581275" y="1543050"/>
                  <a:ext cx="495300" cy="469900"/>
                </a:xfrm>
                <a:prstGeom prst="roundRect">
                  <a:avLst/>
                </a:prstGeom>
                <a:solidFill>
                  <a:srgbClr val="70AD47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rIns="36000"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u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j</a:t>
                  </a:r>
                  <a:endParaRPr kumimoji="0" lang="en-US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2" name="Retângulo de cantos arredondados 41"/>
                <p:cNvSpPr/>
                <p:nvPr/>
              </p:nvSpPr>
              <p:spPr>
                <a:xfrm>
                  <a:off x="2028825" y="2095500"/>
                  <a:ext cx="495300" cy="469900"/>
                </a:xfrm>
                <a:prstGeom prst="roundRect">
                  <a:avLst/>
                </a:prstGeom>
                <a:solidFill>
                  <a:srgbClr val="70AD47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rIns="36000"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u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j</a:t>
                  </a:r>
                  <a:endParaRPr kumimoji="0" lang="en-US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6" name="CaixaDeTexto 5"/>
            <p:cNvSpPr txBox="1"/>
            <p:nvPr/>
          </p:nvSpPr>
          <p:spPr>
            <a:xfrm>
              <a:off x="1758950" y="656772"/>
              <a:ext cx="704850" cy="380148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Coupled</a:t>
              </a:r>
              <a:r>
                <a:rPr kumimoji="0" lang="en-US" sz="16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Physics</a:t>
              </a:r>
              <a:endPara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102554" y="1801310"/>
              <a:ext cx="1116930" cy="1130442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wrap="square" lIns="36000" rIns="36000" rtlCol="0">
              <a:spAutoFit/>
            </a:bodyPr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Physics:</a:t>
              </a:r>
            </a:p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Displacements</a:t>
              </a:r>
            </a:p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</a:p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Temperature</a:t>
              </a:r>
            </a:p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</a:p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Coupling</a:t>
              </a:r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1601251" y="2743827"/>
              <a:ext cx="1371304" cy="650341"/>
              <a:chOff x="986947" y="2908299"/>
              <a:chExt cx="1371304" cy="650341"/>
            </a:xfrm>
          </p:grpSpPr>
          <p:sp>
            <p:nvSpPr>
              <p:cNvPr id="30" name="CaixaDeTexto 29"/>
              <p:cNvSpPr txBox="1"/>
              <p:nvPr/>
            </p:nvSpPr>
            <p:spPr>
              <a:xfrm>
                <a:off x="1472279" y="2961459"/>
                <a:ext cx="885972" cy="240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u</a:t>
                </a:r>
                <a:r>
                  <a:rPr kumimoji="0" lang="en-US" b="0" i="0" u="none" strike="noStrike" kern="0" cap="none" spc="0" normalizeH="0" baseline="-2500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ij</a:t>
                </a:r>
                <a:r>
                  <a:rPr kumimoji="0" lang="en-US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= </a:t>
                </a:r>
                <a:r>
                  <a:rPr kumimoji="0" lang="en-US" b="0" i="0" u="none" strike="noStrike" kern="0" cap="none" spc="0" normalizeH="0" baseline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u’</a:t>
                </a:r>
                <a:r>
                  <a:rPr kumimoji="0" lang="en-US" b="0" i="0" u="none" strike="noStrike" kern="0" cap="none" spc="0" normalizeH="0" baseline="-2500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ij</a:t>
                </a:r>
                <a:r>
                  <a:rPr kumimoji="0" lang="en-US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+ </a:t>
                </a:r>
                <a:r>
                  <a:rPr kumimoji="0" lang="en-US" b="0" i="0" u="none" strike="noStrike" kern="0" cap="none" spc="0" normalizeH="0" baseline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u”</a:t>
                </a:r>
                <a:r>
                  <a:rPr kumimoji="0" lang="en-US" b="0" i="0" u="none" strike="noStrike" kern="0" cap="none" spc="0" normalizeH="0" baseline="-2500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ij</a:t>
                </a:r>
                <a:endParaRPr kumimoji="0" lang="en-US" b="0" i="0" u="none" strike="noStrike" kern="0" cap="none" spc="0" normalizeH="0" baseline="-2500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31" name="CaixaDeTexto 30"/>
              <p:cNvSpPr txBox="1"/>
              <p:nvPr/>
            </p:nvSpPr>
            <p:spPr>
              <a:xfrm>
                <a:off x="1472279" y="3318546"/>
                <a:ext cx="867214" cy="240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T</a:t>
                </a:r>
                <a:r>
                  <a:rPr kumimoji="0" lang="en-US" b="0" i="0" u="none" strike="noStrike" kern="0" cap="none" spc="0" normalizeH="0" baseline="-2500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ij</a:t>
                </a:r>
                <a:r>
                  <a:rPr kumimoji="0" lang="en-US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= </a:t>
                </a:r>
                <a:r>
                  <a:rPr kumimoji="0" lang="en-US" b="0" i="0" u="none" strike="noStrike" kern="0" cap="none" spc="0" normalizeH="0" baseline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T’</a:t>
                </a:r>
                <a:r>
                  <a:rPr kumimoji="0" lang="en-US" b="0" i="0" u="none" strike="noStrike" kern="0" cap="none" spc="0" normalizeH="0" baseline="-2500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ij</a:t>
                </a:r>
                <a:r>
                  <a:rPr kumimoji="0" lang="en-US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+ </a:t>
                </a:r>
                <a:r>
                  <a:rPr kumimoji="0" lang="en-US" b="0" i="0" u="none" strike="noStrike" kern="0" cap="none" spc="0" normalizeH="0" baseline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T”</a:t>
                </a:r>
                <a:r>
                  <a:rPr kumimoji="0" lang="en-US" b="0" i="0" u="none" strike="noStrike" kern="0" cap="none" spc="0" normalizeH="0" baseline="-2500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ij</a:t>
                </a:r>
                <a:endParaRPr kumimoji="0" lang="en-US" b="0" i="0" u="none" strike="noStrike" kern="0" cap="none" spc="0" normalizeH="0" baseline="-2500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32" name="Chave esquerda 31"/>
              <p:cNvSpPr/>
              <p:nvPr/>
            </p:nvSpPr>
            <p:spPr>
              <a:xfrm>
                <a:off x="1372168" y="2908299"/>
                <a:ext cx="164532" cy="638491"/>
              </a:xfrm>
              <a:prstGeom prst="leftBrac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" name="CaixaDeTexto 32"/>
              <p:cNvSpPr txBox="1"/>
              <p:nvPr/>
            </p:nvSpPr>
            <p:spPr>
              <a:xfrm>
                <a:off x="986947" y="3105475"/>
                <a:ext cx="360766" cy="220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with</a:t>
                </a:r>
              </a:p>
            </p:txBody>
          </p:sp>
        </p:grpSp>
        <p:sp>
          <p:nvSpPr>
            <p:cNvPr id="9" name="Seta para a direita 8"/>
            <p:cNvSpPr/>
            <p:nvPr/>
          </p:nvSpPr>
          <p:spPr>
            <a:xfrm>
              <a:off x="1146683" y="787483"/>
              <a:ext cx="517283" cy="169464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Seta para a direita 9"/>
            <p:cNvSpPr/>
            <p:nvPr/>
          </p:nvSpPr>
          <p:spPr>
            <a:xfrm rot="5400000">
              <a:off x="506401" y="1530870"/>
              <a:ext cx="295720" cy="169464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Seta para a direita 10"/>
            <p:cNvSpPr/>
            <p:nvPr/>
          </p:nvSpPr>
          <p:spPr>
            <a:xfrm>
              <a:off x="2529725" y="787483"/>
              <a:ext cx="348419" cy="169464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Seta para a direita 11"/>
            <p:cNvSpPr/>
            <p:nvPr/>
          </p:nvSpPr>
          <p:spPr>
            <a:xfrm>
              <a:off x="1263650" y="2150468"/>
              <a:ext cx="333243" cy="169464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1652840" y="1920875"/>
              <a:ext cx="3004899" cy="1117600"/>
              <a:chOff x="1652840" y="1920875"/>
              <a:chExt cx="3004899" cy="1117600"/>
            </a:xfrm>
          </p:grpSpPr>
          <p:grpSp>
            <p:nvGrpSpPr>
              <p:cNvPr id="14" name="Grupo 13"/>
              <p:cNvGrpSpPr/>
              <p:nvPr/>
            </p:nvGrpSpPr>
            <p:grpSpPr>
              <a:xfrm>
                <a:off x="3508389" y="1920875"/>
                <a:ext cx="1149350" cy="1117600"/>
                <a:chOff x="3505200" y="1968500"/>
                <a:chExt cx="1149350" cy="1117600"/>
              </a:xfrm>
            </p:grpSpPr>
            <p:sp>
              <p:nvSpPr>
                <p:cNvPr id="23" name="Colchete duplo 22"/>
                <p:cNvSpPr/>
                <p:nvPr/>
              </p:nvSpPr>
              <p:spPr>
                <a:xfrm>
                  <a:off x="3505200" y="1968500"/>
                  <a:ext cx="1149350" cy="1117600"/>
                </a:xfrm>
                <a:prstGeom prst="bracketPair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Retângulo de cantos arredondados 23"/>
                <p:cNvSpPr/>
                <p:nvPr/>
              </p:nvSpPr>
              <p:spPr>
                <a:xfrm>
                  <a:off x="3559175" y="2012950"/>
                  <a:ext cx="495300" cy="469900"/>
                </a:xfrm>
                <a:prstGeom prst="roundRect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rIns="36000"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u”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ij</a:t>
                  </a:r>
                  <a:endParaRPr kumimoji="0" lang="en-US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25" name="Conector reto 24"/>
                <p:cNvCxnSpPr>
                  <a:stCxn id="23" idx="1"/>
                  <a:endCxn id="23" idx="3"/>
                </p:cNvCxnSpPr>
                <p:nvPr/>
              </p:nvCxnSpPr>
              <p:spPr>
                <a:xfrm>
                  <a:off x="3505200" y="2527300"/>
                  <a:ext cx="114935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dash"/>
                  <a:miter lim="800000"/>
                </a:ln>
                <a:effectLst/>
              </p:spPr>
            </p:cxnSp>
            <p:cxnSp>
              <p:nvCxnSpPr>
                <p:cNvPr id="26" name="Conector reto 25"/>
                <p:cNvCxnSpPr/>
                <p:nvPr/>
              </p:nvCxnSpPr>
              <p:spPr>
                <a:xfrm>
                  <a:off x="4079875" y="1968500"/>
                  <a:ext cx="0" cy="11176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rgbClr val="5B9BD5"/>
                  </a:solidFill>
                  <a:prstDash val="dash"/>
                  <a:miter lim="800000"/>
                </a:ln>
                <a:effectLst/>
              </p:spPr>
            </p:cxnSp>
            <p:sp>
              <p:nvSpPr>
                <p:cNvPr id="27" name="Retângulo de cantos arredondados 26"/>
                <p:cNvSpPr/>
                <p:nvPr/>
              </p:nvSpPr>
              <p:spPr>
                <a:xfrm>
                  <a:off x="4111625" y="2565400"/>
                  <a:ext cx="495300" cy="469900"/>
                </a:xfrm>
                <a:prstGeom prst="roundRect">
                  <a:avLst/>
                </a:prstGeom>
                <a:solidFill>
                  <a:srgbClr val="ED7D31"/>
                </a:solidFill>
                <a:ln w="12700" cap="flat" cmpd="sng" algn="ctr">
                  <a:solidFill>
                    <a:srgbClr val="ED7D31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T”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ij</a:t>
                  </a:r>
                  <a:endParaRPr kumimoji="0" lang="en-US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Retângulo de cantos arredondados 27"/>
                <p:cNvSpPr/>
                <p:nvPr/>
              </p:nvSpPr>
              <p:spPr>
                <a:xfrm>
                  <a:off x="4111625" y="2012950"/>
                  <a:ext cx="495300" cy="469900"/>
                </a:xfrm>
                <a:prstGeom prst="roundRect">
                  <a:avLst/>
                </a:prstGeom>
                <a:solidFill>
                  <a:srgbClr val="70AD47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rIns="36000"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u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j</a:t>
                  </a:r>
                  <a:endParaRPr kumimoji="0" lang="en-US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Retângulo de cantos arredondados 28"/>
                <p:cNvSpPr/>
                <p:nvPr/>
              </p:nvSpPr>
              <p:spPr>
                <a:xfrm>
                  <a:off x="3559175" y="2565400"/>
                  <a:ext cx="495300" cy="469900"/>
                </a:xfrm>
                <a:prstGeom prst="roundRect">
                  <a:avLst/>
                </a:prstGeom>
                <a:solidFill>
                  <a:srgbClr val="70AD47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lIns="36000" rIns="36000"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u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j</a:t>
                  </a:r>
                  <a:endParaRPr kumimoji="0" lang="en-US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" name="Grupo 14"/>
              <p:cNvGrpSpPr/>
              <p:nvPr/>
            </p:nvGrpSpPr>
            <p:grpSpPr>
              <a:xfrm>
                <a:off x="1652840" y="1920875"/>
                <a:ext cx="595059" cy="603250"/>
                <a:chOff x="1900491" y="1924050"/>
                <a:chExt cx="595059" cy="603250"/>
              </a:xfrm>
            </p:grpSpPr>
            <p:sp>
              <p:nvSpPr>
                <p:cNvPr id="21" name="Colchete duplo 20"/>
                <p:cNvSpPr/>
                <p:nvPr/>
              </p:nvSpPr>
              <p:spPr>
                <a:xfrm>
                  <a:off x="1900491" y="1924050"/>
                  <a:ext cx="595059" cy="603250"/>
                </a:xfrm>
                <a:prstGeom prst="bracketPair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Retângulo de cantos arredondados 21"/>
                <p:cNvSpPr/>
                <p:nvPr/>
              </p:nvSpPr>
              <p:spPr>
                <a:xfrm>
                  <a:off x="1950370" y="1990725"/>
                  <a:ext cx="495300" cy="469900"/>
                </a:xfrm>
                <a:prstGeom prst="roundRect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u'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ij</a:t>
                  </a:r>
                  <a:endParaRPr kumimoji="0" lang="en-US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" name="Grupo 15"/>
              <p:cNvGrpSpPr/>
              <p:nvPr/>
            </p:nvGrpSpPr>
            <p:grpSpPr>
              <a:xfrm>
                <a:off x="2580615" y="1920875"/>
                <a:ext cx="595059" cy="603250"/>
                <a:chOff x="1900491" y="1924050"/>
                <a:chExt cx="595059" cy="603250"/>
              </a:xfrm>
            </p:grpSpPr>
            <p:sp>
              <p:nvSpPr>
                <p:cNvPr id="19" name="Colchete duplo 18"/>
                <p:cNvSpPr/>
                <p:nvPr/>
              </p:nvSpPr>
              <p:spPr>
                <a:xfrm>
                  <a:off x="1900491" y="1924050"/>
                  <a:ext cx="595059" cy="603250"/>
                </a:xfrm>
                <a:prstGeom prst="bracketPair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Retângulo de cantos arredondados 19"/>
                <p:cNvSpPr/>
                <p:nvPr/>
              </p:nvSpPr>
              <p:spPr>
                <a:xfrm>
                  <a:off x="1950370" y="1990725"/>
                  <a:ext cx="495300" cy="469900"/>
                </a:xfrm>
                <a:prstGeom prst="roundRect">
                  <a:avLst/>
                </a:prstGeom>
                <a:solidFill>
                  <a:srgbClr val="ED7D31"/>
                </a:solidFill>
                <a:ln w="12700" cap="flat" cmpd="sng" algn="ctr">
                  <a:solidFill>
                    <a:srgbClr val="ED7D31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T'</a:t>
                  </a:r>
                  <a:r>
                    <a:rPr kumimoji="0" lang="en-US" b="0" i="0" u="none" strike="noStrike" kern="0" cap="none" spc="0" normalizeH="0" baseline="-25000" dirty="0" err="1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ij</a:t>
                  </a:r>
                  <a:endParaRPr kumimoji="0" lang="en-US" sz="1600" b="0" i="0" u="none" strike="noStrike" kern="0" cap="none" spc="0" normalizeH="0" baseline="-2500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7" name="CaixaDeTexto 16"/>
              <p:cNvSpPr txBox="1"/>
              <p:nvPr/>
            </p:nvSpPr>
            <p:spPr>
              <a:xfrm>
                <a:off x="3247025" y="2131171"/>
                <a:ext cx="186739" cy="220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+</a:t>
                </a: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18" name="CaixaDeTexto 17"/>
              <p:cNvSpPr txBox="1"/>
              <p:nvPr/>
            </p:nvSpPr>
            <p:spPr>
              <a:xfrm>
                <a:off x="2315588" y="2130279"/>
                <a:ext cx="186739" cy="220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+</a:t>
                </a: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944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FEM Process steps</a:t>
            </a:r>
            <a:endParaRPr lang="en-US" noProof="0" dirty="0"/>
          </a:p>
        </p:txBody>
      </p:sp>
      <p:grpSp>
        <p:nvGrpSpPr>
          <p:cNvPr id="153" name="Grupo 152"/>
          <p:cNvGrpSpPr/>
          <p:nvPr/>
        </p:nvGrpSpPr>
        <p:grpSpPr>
          <a:xfrm>
            <a:off x="1872605" y="1007838"/>
            <a:ext cx="7200800" cy="4931493"/>
            <a:chOff x="80479" y="119827"/>
            <a:chExt cx="4611705" cy="3158342"/>
          </a:xfrm>
        </p:grpSpPr>
        <p:sp>
          <p:nvSpPr>
            <p:cNvPr id="55" name="Forma livre 54"/>
            <p:cNvSpPr/>
            <p:nvPr/>
          </p:nvSpPr>
          <p:spPr>
            <a:xfrm>
              <a:off x="1371275" y="119827"/>
              <a:ext cx="3320909" cy="3158342"/>
            </a:xfrm>
            <a:custGeom>
              <a:avLst/>
              <a:gdLst>
                <a:gd name="connsiteX0" fmla="*/ 15073 w 3315956"/>
                <a:gd name="connsiteY0" fmla="*/ 1140488 h 3170255"/>
                <a:gd name="connsiteX1" fmla="*/ 442127 w 3315956"/>
                <a:gd name="connsiteY1" fmla="*/ 0 h 3170255"/>
                <a:gd name="connsiteX2" fmla="*/ 3310932 w 3315956"/>
                <a:gd name="connsiteY2" fmla="*/ 0 h 3170255"/>
                <a:gd name="connsiteX3" fmla="*/ 3315956 w 3315956"/>
                <a:gd name="connsiteY3" fmla="*/ 3170255 h 3170255"/>
                <a:gd name="connsiteX4" fmla="*/ 417007 w 3315956"/>
                <a:gd name="connsiteY4" fmla="*/ 3120013 h 3170255"/>
                <a:gd name="connsiteX5" fmla="*/ 0 w 3315956"/>
                <a:gd name="connsiteY5" fmla="*/ 1416818 h 3170255"/>
                <a:gd name="connsiteX6" fmla="*/ 15073 w 3315956"/>
                <a:gd name="connsiteY6" fmla="*/ 1140488 h 3170255"/>
                <a:gd name="connsiteX0" fmla="*/ 29965 w 3330848"/>
                <a:gd name="connsiteY0" fmla="*/ 1140488 h 3170255"/>
                <a:gd name="connsiteX1" fmla="*/ 457019 w 3330848"/>
                <a:gd name="connsiteY1" fmla="*/ 0 h 3170255"/>
                <a:gd name="connsiteX2" fmla="*/ 3325824 w 3330848"/>
                <a:gd name="connsiteY2" fmla="*/ 0 h 3170255"/>
                <a:gd name="connsiteX3" fmla="*/ 3330848 w 3330848"/>
                <a:gd name="connsiteY3" fmla="*/ 3170255 h 3170255"/>
                <a:gd name="connsiteX4" fmla="*/ 431899 w 3330848"/>
                <a:gd name="connsiteY4" fmla="*/ 3120013 h 3170255"/>
                <a:gd name="connsiteX5" fmla="*/ 0 w 3330848"/>
                <a:gd name="connsiteY5" fmla="*/ 1413839 h 3170255"/>
                <a:gd name="connsiteX6" fmla="*/ 29965 w 3330848"/>
                <a:gd name="connsiteY6" fmla="*/ 1140488 h 3170255"/>
                <a:gd name="connsiteX0" fmla="*/ 3817 w 3340442"/>
                <a:gd name="connsiteY0" fmla="*/ 1128574 h 3170255"/>
                <a:gd name="connsiteX1" fmla="*/ 466613 w 3340442"/>
                <a:gd name="connsiteY1" fmla="*/ 0 h 3170255"/>
                <a:gd name="connsiteX2" fmla="*/ 3335418 w 3340442"/>
                <a:gd name="connsiteY2" fmla="*/ 0 h 3170255"/>
                <a:gd name="connsiteX3" fmla="*/ 3340442 w 3340442"/>
                <a:gd name="connsiteY3" fmla="*/ 3170255 h 3170255"/>
                <a:gd name="connsiteX4" fmla="*/ 441493 w 3340442"/>
                <a:gd name="connsiteY4" fmla="*/ 3120013 h 3170255"/>
                <a:gd name="connsiteX5" fmla="*/ 9594 w 3340442"/>
                <a:gd name="connsiteY5" fmla="*/ 1413839 h 3170255"/>
                <a:gd name="connsiteX6" fmla="*/ 3817 w 3340442"/>
                <a:gd name="connsiteY6" fmla="*/ 1128574 h 3170255"/>
                <a:gd name="connsiteX0" fmla="*/ 4900 w 3335568"/>
                <a:gd name="connsiteY0" fmla="*/ 1131552 h 3170255"/>
                <a:gd name="connsiteX1" fmla="*/ 461739 w 3335568"/>
                <a:gd name="connsiteY1" fmla="*/ 0 h 3170255"/>
                <a:gd name="connsiteX2" fmla="*/ 3330544 w 3335568"/>
                <a:gd name="connsiteY2" fmla="*/ 0 h 3170255"/>
                <a:gd name="connsiteX3" fmla="*/ 3335568 w 3335568"/>
                <a:gd name="connsiteY3" fmla="*/ 3170255 h 3170255"/>
                <a:gd name="connsiteX4" fmla="*/ 436619 w 3335568"/>
                <a:gd name="connsiteY4" fmla="*/ 3120013 h 3170255"/>
                <a:gd name="connsiteX5" fmla="*/ 4720 w 3335568"/>
                <a:gd name="connsiteY5" fmla="*/ 1413839 h 3170255"/>
                <a:gd name="connsiteX6" fmla="*/ 4900 w 3335568"/>
                <a:gd name="connsiteY6" fmla="*/ 1131552 h 3170255"/>
                <a:gd name="connsiteX0" fmla="*/ 971 w 3331639"/>
                <a:gd name="connsiteY0" fmla="*/ 1131552 h 3170255"/>
                <a:gd name="connsiteX1" fmla="*/ 457810 w 3331639"/>
                <a:gd name="connsiteY1" fmla="*/ 0 h 3170255"/>
                <a:gd name="connsiteX2" fmla="*/ 3326615 w 3331639"/>
                <a:gd name="connsiteY2" fmla="*/ 0 h 3170255"/>
                <a:gd name="connsiteX3" fmla="*/ 3331639 w 3331639"/>
                <a:gd name="connsiteY3" fmla="*/ 3170255 h 3170255"/>
                <a:gd name="connsiteX4" fmla="*/ 432690 w 3331639"/>
                <a:gd name="connsiteY4" fmla="*/ 3120013 h 3170255"/>
                <a:gd name="connsiteX5" fmla="*/ 791 w 3331639"/>
                <a:gd name="connsiteY5" fmla="*/ 1413839 h 3170255"/>
                <a:gd name="connsiteX6" fmla="*/ 971 w 3331639"/>
                <a:gd name="connsiteY6" fmla="*/ 1131552 h 3170255"/>
                <a:gd name="connsiteX0" fmla="*/ 971 w 3331639"/>
                <a:gd name="connsiteY0" fmla="*/ 1131552 h 3170255"/>
                <a:gd name="connsiteX1" fmla="*/ 457810 w 3331639"/>
                <a:gd name="connsiteY1" fmla="*/ 0 h 3170255"/>
                <a:gd name="connsiteX2" fmla="*/ 3326615 w 3331639"/>
                <a:gd name="connsiteY2" fmla="*/ 0 h 3170255"/>
                <a:gd name="connsiteX3" fmla="*/ 3331639 w 3331639"/>
                <a:gd name="connsiteY3" fmla="*/ 3170255 h 3170255"/>
                <a:gd name="connsiteX4" fmla="*/ 438647 w 3331639"/>
                <a:gd name="connsiteY4" fmla="*/ 3134905 h 3170255"/>
                <a:gd name="connsiteX5" fmla="*/ 791 w 3331639"/>
                <a:gd name="connsiteY5" fmla="*/ 1413839 h 3170255"/>
                <a:gd name="connsiteX6" fmla="*/ 971 w 3331639"/>
                <a:gd name="connsiteY6" fmla="*/ 1131552 h 3170255"/>
                <a:gd name="connsiteX0" fmla="*/ 971 w 3331639"/>
                <a:gd name="connsiteY0" fmla="*/ 1131552 h 3170255"/>
                <a:gd name="connsiteX1" fmla="*/ 457810 w 3331639"/>
                <a:gd name="connsiteY1" fmla="*/ 0 h 3170255"/>
                <a:gd name="connsiteX2" fmla="*/ 3326615 w 3331639"/>
                <a:gd name="connsiteY2" fmla="*/ 0 h 3170255"/>
                <a:gd name="connsiteX3" fmla="*/ 3331639 w 3331639"/>
                <a:gd name="connsiteY3" fmla="*/ 3170255 h 3170255"/>
                <a:gd name="connsiteX4" fmla="*/ 429711 w 3331639"/>
                <a:gd name="connsiteY4" fmla="*/ 3134905 h 3170255"/>
                <a:gd name="connsiteX5" fmla="*/ 791 w 3331639"/>
                <a:gd name="connsiteY5" fmla="*/ 1413839 h 3170255"/>
                <a:gd name="connsiteX6" fmla="*/ 971 w 3331639"/>
                <a:gd name="connsiteY6" fmla="*/ 1131552 h 3170255"/>
                <a:gd name="connsiteX0" fmla="*/ 971 w 3337596"/>
                <a:gd name="connsiteY0" fmla="*/ 1131552 h 3137492"/>
                <a:gd name="connsiteX1" fmla="*/ 457810 w 3337596"/>
                <a:gd name="connsiteY1" fmla="*/ 0 h 3137492"/>
                <a:gd name="connsiteX2" fmla="*/ 3326615 w 3337596"/>
                <a:gd name="connsiteY2" fmla="*/ 0 h 3137492"/>
                <a:gd name="connsiteX3" fmla="*/ 3337596 w 3337596"/>
                <a:gd name="connsiteY3" fmla="*/ 3137492 h 3137492"/>
                <a:gd name="connsiteX4" fmla="*/ 429711 w 3337596"/>
                <a:gd name="connsiteY4" fmla="*/ 3134905 h 3137492"/>
                <a:gd name="connsiteX5" fmla="*/ 791 w 3337596"/>
                <a:gd name="connsiteY5" fmla="*/ 1413839 h 3137492"/>
                <a:gd name="connsiteX6" fmla="*/ 971 w 3337596"/>
                <a:gd name="connsiteY6" fmla="*/ 1131552 h 3137492"/>
                <a:gd name="connsiteX0" fmla="*/ 971 w 3326867"/>
                <a:gd name="connsiteY0" fmla="*/ 1131552 h 3137492"/>
                <a:gd name="connsiteX1" fmla="*/ 457810 w 3326867"/>
                <a:gd name="connsiteY1" fmla="*/ 0 h 3137492"/>
                <a:gd name="connsiteX2" fmla="*/ 3326615 w 3326867"/>
                <a:gd name="connsiteY2" fmla="*/ 0 h 3137492"/>
                <a:gd name="connsiteX3" fmla="*/ 3322703 w 3326867"/>
                <a:gd name="connsiteY3" fmla="*/ 3137492 h 3137492"/>
                <a:gd name="connsiteX4" fmla="*/ 429711 w 3326867"/>
                <a:gd name="connsiteY4" fmla="*/ 3134905 h 3137492"/>
                <a:gd name="connsiteX5" fmla="*/ 791 w 3326867"/>
                <a:gd name="connsiteY5" fmla="*/ 1413839 h 3137492"/>
                <a:gd name="connsiteX6" fmla="*/ 971 w 3326867"/>
                <a:gd name="connsiteY6" fmla="*/ 1131552 h 3137492"/>
                <a:gd name="connsiteX0" fmla="*/ 971 w 3326762"/>
                <a:gd name="connsiteY0" fmla="*/ 1131552 h 3137492"/>
                <a:gd name="connsiteX1" fmla="*/ 457810 w 3326762"/>
                <a:gd name="connsiteY1" fmla="*/ 0 h 3137492"/>
                <a:gd name="connsiteX2" fmla="*/ 3326615 w 3326762"/>
                <a:gd name="connsiteY2" fmla="*/ 0 h 3137492"/>
                <a:gd name="connsiteX3" fmla="*/ 3316746 w 3326762"/>
                <a:gd name="connsiteY3" fmla="*/ 3137492 h 3137492"/>
                <a:gd name="connsiteX4" fmla="*/ 429711 w 3326762"/>
                <a:gd name="connsiteY4" fmla="*/ 3134905 h 3137492"/>
                <a:gd name="connsiteX5" fmla="*/ 791 w 3326762"/>
                <a:gd name="connsiteY5" fmla="*/ 1413839 h 3137492"/>
                <a:gd name="connsiteX6" fmla="*/ 971 w 3326762"/>
                <a:gd name="connsiteY6" fmla="*/ 1131552 h 3137492"/>
                <a:gd name="connsiteX0" fmla="*/ 971 w 3318075"/>
                <a:gd name="connsiteY0" fmla="*/ 1131552 h 3137492"/>
                <a:gd name="connsiteX1" fmla="*/ 457810 w 3318075"/>
                <a:gd name="connsiteY1" fmla="*/ 0 h 3137492"/>
                <a:gd name="connsiteX2" fmla="*/ 3317679 w 3318075"/>
                <a:gd name="connsiteY2" fmla="*/ 2978 h 3137492"/>
                <a:gd name="connsiteX3" fmla="*/ 3316746 w 3318075"/>
                <a:gd name="connsiteY3" fmla="*/ 3137492 h 3137492"/>
                <a:gd name="connsiteX4" fmla="*/ 429711 w 3318075"/>
                <a:gd name="connsiteY4" fmla="*/ 3134905 h 3137492"/>
                <a:gd name="connsiteX5" fmla="*/ 791 w 3318075"/>
                <a:gd name="connsiteY5" fmla="*/ 1413839 h 3137492"/>
                <a:gd name="connsiteX6" fmla="*/ 971 w 3318075"/>
                <a:gd name="connsiteY6" fmla="*/ 1131552 h 3137492"/>
                <a:gd name="connsiteX0" fmla="*/ 971 w 3318075"/>
                <a:gd name="connsiteY0" fmla="*/ 1146444 h 3152384"/>
                <a:gd name="connsiteX1" fmla="*/ 425047 w 3318075"/>
                <a:gd name="connsiteY1" fmla="*/ 0 h 3152384"/>
                <a:gd name="connsiteX2" fmla="*/ 3317679 w 3318075"/>
                <a:gd name="connsiteY2" fmla="*/ 17870 h 3152384"/>
                <a:gd name="connsiteX3" fmla="*/ 3316746 w 3318075"/>
                <a:gd name="connsiteY3" fmla="*/ 3152384 h 3152384"/>
                <a:gd name="connsiteX4" fmla="*/ 429711 w 3318075"/>
                <a:gd name="connsiteY4" fmla="*/ 3149797 h 3152384"/>
                <a:gd name="connsiteX5" fmla="*/ 791 w 3318075"/>
                <a:gd name="connsiteY5" fmla="*/ 1428731 h 3152384"/>
                <a:gd name="connsiteX6" fmla="*/ 971 w 3318075"/>
                <a:gd name="connsiteY6" fmla="*/ 1146444 h 3152384"/>
                <a:gd name="connsiteX0" fmla="*/ 971 w 3320909"/>
                <a:gd name="connsiteY0" fmla="*/ 1152402 h 3158342"/>
                <a:gd name="connsiteX1" fmla="*/ 425047 w 3320909"/>
                <a:gd name="connsiteY1" fmla="*/ 5958 h 3158342"/>
                <a:gd name="connsiteX2" fmla="*/ 3320657 w 3320909"/>
                <a:gd name="connsiteY2" fmla="*/ 0 h 3158342"/>
                <a:gd name="connsiteX3" fmla="*/ 3316746 w 3320909"/>
                <a:gd name="connsiteY3" fmla="*/ 3158342 h 3158342"/>
                <a:gd name="connsiteX4" fmla="*/ 429711 w 3320909"/>
                <a:gd name="connsiteY4" fmla="*/ 3155755 h 3158342"/>
                <a:gd name="connsiteX5" fmla="*/ 791 w 3320909"/>
                <a:gd name="connsiteY5" fmla="*/ 1434689 h 3158342"/>
                <a:gd name="connsiteX6" fmla="*/ 971 w 3320909"/>
                <a:gd name="connsiteY6" fmla="*/ 1152402 h 3158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20909" h="3158342">
                  <a:moveTo>
                    <a:pt x="971" y="1152402"/>
                  </a:moveTo>
                  <a:lnTo>
                    <a:pt x="425047" y="5958"/>
                  </a:lnTo>
                  <a:lnTo>
                    <a:pt x="3320657" y="0"/>
                  </a:lnTo>
                  <a:cubicBezTo>
                    <a:pt x="3322332" y="1056752"/>
                    <a:pt x="3315071" y="2101590"/>
                    <a:pt x="3316746" y="3158342"/>
                  </a:cubicBezTo>
                  <a:lnTo>
                    <a:pt x="429711" y="3155755"/>
                  </a:lnTo>
                  <a:lnTo>
                    <a:pt x="791" y="1434689"/>
                  </a:lnTo>
                  <a:cubicBezTo>
                    <a:pt x="2466" y="1339229"/>
                    <a:pt x="-1818" y="1255684"/>
                    <a:pt x="971" y="1152402"/>
                  </a:cubicBezTo>
                  <a:close/>
                </a:path>
              </a:pathLst>
            </a:cu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6" name="Grupo 55"/>
            <p:cNvGrpSpPr/>
            <p:nvPr/>
          </p:nvGrpSpPr>
          <p:grpSpPr>
            <a:xfrm>
              <a:off x="80479" y="128261"/>
              <a:ext cx="1275412" cy="3143032"/>
              <a:chOff x="136986" y="200180"/>
              <a:chExt cx="1275412" cy="3143032"/>
            </a:xfrm>
          </p:grpSpPr>
          <p:sp>
            <p:nvSpPr>
              <p:cNvPr id="57" name="Retângulo 56"/>
              <p:cNvSpPr/>
              <p:nvPr/>
            </p:nvSpPr>
            <p:spPr>
              <a:xfrm>
                <a:off x="152397" y="200180"/>
                <a:ext cx="1260000" cy="297950"/>
              </a:xfrm>
              <a:prstGeom prst="rect">
                <a:avLst/>
              </a:prstGeom>
              <a:gradFill rotWithShape="1">
                <a:gsLst>
                  <a:gs pos="0">
                    <a:srgbClr val="A5A5A5">
                      <a:lumMod val="110000"/>
                      <a:satMod val="105000"/>
                      <a:tint val="67000"/>
                    </a:srgbClr>
                  </a:gs>
                  <a:gs pos="50000">
                    <a:srgbClr val="A5A5A5">
                      <a:lumMod val="105000"/>
                      <a:satMod val="103000"/>
                      <a:tint val="73000"/>
                    </a:srgbClr>
                  </a:gs>
                  <a:gs pos="100000">
                    <a:srgbClr val="A5A5A5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1) Initialize Assembler</a:t>
                </a:r>
              </a:p>
            </p:txBody>
          </p:sp>
          <p:sp>
            <p:nvSpPr>
              <p:cNvPr id="58" name="Retângulo 57"/>
              <p:cNvSpPr/>
              <p:nvPr/>
            </p:nvSpPr>
            <p:spPr>
              <a:xfrm>
                <a:off x="152397" y="769196"/>
                <a:ext cx="1260000" cy="297950"/>
              </a:xfrm>
              <a:prstGeom prst="rect">
                <a:avLst/>
              </a:prstGeom>
              <a:gradFill rotWithShape="1">
                <a:gsLst>
                  <a:gs pos="0">
                    <a:srgbClr val="A5A5A5">
                      <a:lumMod val="110000"/>
                      <a:satMod val="105000"/>
                      <a:tint val="67000"/>
                    </a:srgbClr>
                  </a:gs>
                  <a:gs pos="50000">
                    <a:srgbClr val="A5A5A5">
                      <a:lumMod val="105000"/>
                      <a:satMod val="103000"/>
                      <a:tint val="73000"/>
                    </a:srgbClr>
                  </a:gs>
                  <a:gs pos="100000">
                    <a:srgbClr val="A5A5A5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2) Create global</a:t>
                </a:r>
                <a:r>
                  <a:rPr kumimoji="0" lang="en-US" sz="1600" b="0" i="0" u="none" strike="noStrike" kern="0" cap="none" spc="0" normalizeH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matrices and vectors</a:t>
                </a:r>
                <a:endPara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Retângulo 58"/>
              <p:cNvSpPr/>
              <p:nvPr/>
            </p:nvSpPr>
            <p:spPr>
              <a:xfrm>
                <a:off x="152398" y="1338212"/>
                <a:ext cx="1260000" cy="297950"/>
              </a:xfrm>
              <a:prstGeom prst="rect">
                <a:avLst/>
              </a:prstGeom>
              <a:gradFill rotWithShape="1">
                <a:gsLst>
                  <a:gs pos="0">
                    <a:srgbClr val="5B9BD5">
                      <a:lumMod val="110000"/>
                      <a:satMod val="105000"/>
                      <a:tint val="67000"/>
                    </a:srgbClr>
                  </a:gs>
                  <a:gs pos="50000">
                    <a:srgbClr val="5B9BD5">
                      <a:lumMod val="105000"/>
                      <a:satMod val="103000"/>
                      <a:tint val="73000"/>
                    </a:srgbClr>
                  </a:gs>
                  <a:gs pos="100000">
                    <a:srgbClr val="5B9BD5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12700" cap="flat" cmpd="sng" algn="ctr">
                <a:solidFill>
                  <a:srgbClr val="5B9BD5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3) Fill matrices and vectors</a:t>
                </a:r>
              </a:p>
            </p:txBody>
          </p:sp>
          <p:sp>
            <p:nvSpPr>
              <p:cNvPr id="60" name="Retângulo 59"/>
              <p:cNvSpPr/>
              <p:nvPr/>
            </p:nvSpPr>
            <p:spPr>
              <a:xfrm>
                <a:off x="152397" y="1907228"/>
                <a:ext cx="1260000" cy="297950"/>
              </a:xfrm>
              <a:prstGeom prst="rect">
                <a:avLst/>
              </a:prstGeom>
              <a:gradFill rotWithShape="1">
                <a:gsLst>
                  <a:gs pos="0">
                    <a:srgbClr val="70AD47">
                      <a:lumMod val="110000"/>
                      <a:satMod val="105000"/>
                      <a:tint val="67000"/>
                    </a:srgbClr>
                  </a:gs>
                  <a:gs pos="50000">
                    <a:srgbClr val="70AD47">
                      <a:lumMod val="105000"/>
                      <a:satMod val="103000"/>
                      <a:tint val="73000"/>
                    </a:srgbClr>
                  </a:gs>
                  <a:gs pos="100000">
                    <a:srgbClr val="70AD47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4) Solve the linear system K . x = f</a:t>
                </a:r>
              </a:p>
            </p:txBody>
          </p:sp>
          <p:sp>
            <p:nvSpPr>
              <p:cNvPr id="61" name="Retângulo 60"/>
              <p:cNvSpPr/>
              <p:nvPr/>
            </p:nvSpPr>
            <p:spPr>
              <a:xfrm>
                <a:off x="136986" y="2476244"/>
                <a:ext cx="1260000" cy="297950"/>
              </a:xfrm>
              <a:prstGeom prst="rect">
                <a:avLst/>
              </a:prstGeom>
              <a:gradFill rotWithShape="1">
                <a:gsLst>
                  <a:gs pos="0">
                    <a:srgbClr val="ED7D31">
                      <a:lumMod val="110000"/>
                      <a:satMod val="105000"/>
                      <a:tint val="67000"/>
                    </a:srgbClr>
                  </a:gs>
                  <a:gs pos="50000">
                    <a:srgbClr val="ED7D31">
                      <a:lumMod val="105000"/>
                      <a:satMod val="103000"/>
                      <a:tint val="73000"/>
                    </a:srgbClr>
                  </a:gs>
                  <a:gs pos="100000">
                    <a:srgbClr val="ED7D31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5) Save results</a:t>
                </a:r>
              </a:p>
            </p:txBody>
          </p:sp>
          <p:sp>
            <p:nvSpPr>
              <p:cNvPr id="62" name="Retângulo 61"/>
              <p:cNvSpPr/>
              <p:nvPr/>
            </p:nvSpPr>
            <p:spPr>
              <a:xfrm>
                <a:off x="136986" y="3045262"/>
                <a:ext cx="1260000" cy="297950"/>
              </a:xfrm>
              <a:prstGeom prst="rect">
                <a:avLst/>
              </a:prstGeom>
              <a:gradFill rotWithShape="1">
                <a:gsLst>
                  <a:gs pos="0">
                    <a:srgbClr val="FFC000">
                      <a:lumMod val="110000"/>
                      <a:satMod val="105000"/>
                      <a:tint val="67000"/>
                    </a:srgbClr>
                  </a:gs>
                  <a:gs pos="50000">
                    <a:srgbClr val="FFC000">
                      <a:lumMod val="105000"/>
                      <a:satMod val="103000"/>
                      <a:tint val="73000"/>
                    </a:srgbClr>
                  </a:gs>
                  <a:gs pos="100000">
                    <a:srgbClr val="FFC000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6) Derived results calculation</a:t>
                </a:r>
              </a:p>
            </p:txBody>
          </p:sp>
        </p:grpSp>
        <p:sp>
          <p:nvSpPr>
            <p:cNvPr id="63" name="Retângulo 62"/>
            <p:cNvSpPr/>
            <p:nvPr/>
          </p:nvSpPr>
          <p:spPr>
            <a:xfrm>
              <a:off x="1788513" y="1402392"/>
              <a:ext cx="1402525" cy="446078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3.2) Get boundary condition contributions, by element and by physics.</a:t>
              </a:r>
            </a:p>
          </p:txBody>
        </p:sp>
        <p:grpSp>
          <p:nvGrpSpPr>
            <p:cNvPr id="64" name="Grupo 63"/>
            <p:cNvGrpSpPr/>
            <p:nvPr/>
          </p:nvGrpSpPr>
          <p:grpSpPr>
            <a:xfrm>
              <a:off x="1775008" y="568502"/>
              <a:ext cx="570029" cy="493829"/>
              <a:chOff x="1889292" y="779740"/>
              <a:chExt cx="570029" cy="493829"/>
            </a:xfrm>
          </p:grpSpPr>
          <p:sp>
            <p:nvSpPr>
              <p:cNvPr id="65" name="Triângulo isósceles 64"/>
              <p:cNvSpPr/>
              <p:nvPr/>
            </p:nvSpPr>
            <p:spPr>
              <a:xfrm>
                <a:off x="1929832" y="820280"/>
                <a:ext cx="488950" cy="412750"/>
              </a:xfrm>
              <a:prstGeom prst="triangle">
                <a:avLst>
                  <a:gd name="adj" fmla="val 48701"/>
                </a:avLst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Elipse 65"/>
              <p:cNvSpPr/>
              <p:nvPr/>
            </p:nvSpPr>
            <p:spPr>
              <a:xfrm>
                <a:off x="2378242" y="1192489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" name="Elipse 66"/>
              <p:cNvSpPr/>
              <p:nvPr/>
            </p:nvSpPr>
            <p:spPr>
              <a:xfrm>
                <a:off x="2127417" y="779740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" name="Elipse 67"/>
              <p:cNvSpPr/>
              <p:nvPr/>
            </p:nvSpPr>
            <p:spPr>
              <a:xfrm>
                <a:off x="1889292" y="1192490"/>
                <a:ext cx="81079" cy="81079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69" name="Grupo 68"/>
            <p:cNvGrpSpPr/>
            <p:nvPr/>
          </p:nvGrpSpPr>
          <p:grpSpPr>
            <a:xfrm>
              <a:off x="3183966" y="588671"/>
              <a:ext cx="572197" cy="486341"/>
              <a:chOff x="3145602" y="1429730"/>
              <a:chExt cx="572197" cy="486341"/>
            </a:xfrm>
          </p:grpSpPr>
          <p:sp>
            <p:nvSpPr>
              <p:cNvPr id="70" name="Colchete duplo 69"/>
              <p:cNvSpPr/>
              <p:nvPr/>
            </p:nvSpPr>
            <p:spPr>
              <a:xfrm>
                <a:off x="3145602" y="1429730"/>
                <a:ext cx="385037" cy="339987"/>
              </a:xfrm>
              <a:prstGeom prst="bracketPair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1" name="Colchete duplo 70"/>
              <p:cNvSpPr/>
              <p:nvPr/>
            </p:nvSpPr>
            <p:spPr>
              <a:xfrm>
                <a:off x="3576355" y="1429730"/>
                <a:ext cx="122684" cy="339987"/>
              </a:xfrm>
              <a:prstGeom prst="bracketPair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CaixaDeTexto 71"/>
              <p:cNvSpPr txBox="1"/>
              <p:nvPr/>
            </p:nvSpPr>
            <p:spPr>
              <a:xfrm>
                <a:off x="3296571" y="1758380"/>
                <a:ext cx="130673" cy="1576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K</a:t>
                </a:r>
                <a:r>
                  <a:rPr kumimoji="0" lang="en-US" sz="1600" b="0" i="0" u="none" strike="noStrike" kern="0" cap="none" spc="0" normalizeH="0" baseline="-2500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e</a:t>
                </a:r>
                <a:endParaRPr kumimoji="0" lang="en-US" sz="1600" b="0" i="0" u="none" strike="noStrike" kern="0" cap="none" spc="0" normalizeH="0" baseline="-2500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73" name="CaixaDeTexto 72"/>
              <p:cNvSpPr txBox="1"/>
              <p:nvPr/>
            </p:nvSpPr>
            <p:spPr>
              <a:xfrm>
                <a:off x="3613687" y="1758380"/>
                <a:ext cx="104112" cy="1576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f</a:t>
                </a:r>
                <a:r>
                  <a:rPr kumimoji="0" lang="en-US" sz="1600" b="0" i="0" u="none" strike="noStrike" kern="0" cap="none" spc="0" normalizeH="0" baseline="-2500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e</a:t>
                </a:r>
                <a:endParaRPr kumimoji="0" lang="en-US" sz="1600" b="0" i="0" u="none" strike="noStrike" kern="0" cap="none" spc="0" normalizeH="0" baseline="-2500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74" name="Elipse 73"/>
              <p:cNvSpPr/>
              <p:nvPr/>
            </p:nvSpPr>
            <p:spPr>
              <a:xfrm>
                <a:off x="3182488" y="1447115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5" name="Elipse 74"/>
              <p:cNvSpPr/>
              <p:nvPr/>
            </p:nvSpPr>
            <p:spPr>
              <a:xfrm>
                <a:off x="3294412" y="1447115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6" name="Elipse 75"/>
              <p:cNvSpPr/>
              <p:nvPr/>
            </p:nvSpPr>
            <p:spPr>
              <a:xfrm>
                <a:off x="3406336" y="1447115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7" name="Elipse 76"/>
              <p:cNvSpPr/>
              <p:nvPr/>
            </p:nvSpPr>
            <p:spPr>
              <a:xfrm>
                <a:off x="3184303" y="1552290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8" name="Elipse 77"/>
              <p:cNvSpPr/>
              <p:nvPr/>
            </p:nvSpPr>
            <p:spPr>
              <a:xfrm>
                <a:off x="3296227" y="1552290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9" name="Elipse 78"/>
              <p:cNvSpPr/>
              <p:nvPr/>
            </p:nvSpPr>
            <p:spPr>
              <a:xfrm>
                <a:off x="3408151" y="1552290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0" name="Elipse 79"/>
              <p:cNvSpPr/>
              <p:nvPr/>
            </p:nvSpPr>
            <p:spPr>
              <a:xfrm>
                <a:off x="3184951" y="1657465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1" name="Elipse 80"/>
              <p:cNvSpPr/>
              <p:nvPr/>
            </p:nvSpPr>
            <p:spPr>
              <a:xfrm>
                <a:off x="3296875" y="1657465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2" name="Elipse 81"/>
              <p:cNvSpPr/>
              <p:nvPr/>
            </p:nvSpPr>
            <p:spPr>
              <a:xfrm>
                <a:off x="3408799" y="1657465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83" name="Grupo 82"/>
              <p:cNvGrpSpPr/>
              <p:nvPr/>
            </p:nvGrpSpPr>
            <p:grpSpPr>
              <a:xfrm>
                <a:off x="3598247" y="1447115"/>
                <a:ext cx="67496" cy="277846"/>
                <a:chOff x="3830943" y="1447115"/>
                <a:chExt cx="67496" cy="277846"/>
              </a:xfrm>
            </p:grpSpPr>
            <p:sp>
              <p:nvSpPr>
                <p:cNvPr id="84" name="Elipse 83"/>
                <p:cNvSpPr/>
                <p:nvPr/>
              </p:nvSpPr>
              <p:spPr>
                <a:xfrm>
                  <a:off x="3830943" y="1447115"/>
                  <a:ext cx="67496" cy="67496"/>
                </a:xfrm>
                <a:prstGeom prst="ellipse">
                  <a:avLst/>
                </a:prstGeom>
                <a:solidFill>
                  <a:srgbClr val="70AD47"/>
                </a:solidFill>
                <a:ln w="6350" cap="flat" cmpd="sng" algn="ctr">
                  <a:solidFill>
                    <a:srgbClr val="70AD47">
                      <a:lumMod val="7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3830943" y="1552290"/>
                  <a:ext cx="67496" cy="67496"/>
                </a:xfrm>
                <a:prstGeom prst="ellipse">
                  <a:avLst/>
                </a:prstGeom>
                <a:solidFill>
                  <a:srgbClr val="70AD47"/>
                </a:solidFill>
                <a:ln w="6350" cap="flat" cmpd="sng" algn="ctr">
                  <a:solidFill>
                    <a:srgbClr val="70AD47">
                      <a:lumMod val="7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3830943" y="1657465"/>
                  <a:ext cx="67496" cy="67496"/>
                </a:xfrm>
                <a:prstGeom prst="ellipse">
                  <a:avLst/>
                </a:prstGeom>
                <a:solidFill>
                  <a:srgbClr val="70AD47"/>
                </a:solidFill>
                <a:ln w="6350" cap="flat" cmpd="sng" algn="ctr">
                  <a:solidFill>
                    <a:srgbClr val="70AD47">
                      <a:lumMod val="7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87" name="Grupo 86"/>
            <p:cNvGrpSpPr/>
            <p:nvPr/>
          </p:nvGrpSpPr>
          <p:grpSpPr>
            <a:xfrm>
              <a:off x="3382613" y="1266293"/>
              <a:ext cx="1192020" cy="731349"/>
              <a:chOff x="3158431" y="501965"/>
              <a:chExt cx="1192020" cy="731349"/>
            </a:xfrm>
          </p:grpSpPr>
          <p:grpSp>
            <p:nvGrpSpPr>
              <p:cNvPr id="88" name="Grupo 87"/>
              <p:cNvGrpSpPr/>
              <p:nvPr/>
            </p:nvGrpSpPr>
            <p:grpSpPr>
              <a:xfrm>
                <a:off x="3158431" y="501965"/>
                <a:ext cx="1192020" cy="731349"/>
                <a:chOff x="2994917" y="919537"/>
                <a:chExt cx="973096" cy="467474"/>
              </a:xfrm>
            </p:grpSpPr>
            <p:sp>
              <p:nvSpPr>
                <p:cNvPr id="101" name="Colchete duplo 100"/>
                <p:cNvSpPr/>
                <p:nvPr/>
              </p:nvSpPr>
              <p:spPr>
                <a:xfrm>
                  <a:off x="2994917" y="919537"/>
                  <a:ext cx="698643" cy="467474"/>
                </a:xfrm>
                <a:prstGeom prst="bracketPair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2" name="Colchete duplo 101"/>
                <p:cNvSpPr/>
                <p:nvPr/>
              </p:nvSpPr>
              <p:spPr>
                <a:xfrm>
                  <a:off x="3790902" y="919537"/>
                  <a:ext cx="177111" cy="467474"/>
                </a:xfrm>
                <a:prstGeom prst="bracketPair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3" name="CaixaDeTexto 102"/>
                <p:cNvSpPr txBox="1"/>
                <p:nvPr/>
              </p:nvSpPr>
              <p:spPr>
                <a:xfrm>
                  <a:off x="3302731" y="1099174"/>
                  <a:ext cx="83014" cy="10079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K</a:t>
                  </a:r>
                </a:p>
              </p:txBody>
            </p:sp>
            <p:sp>
              <p:nvSpPr>
                <p:cNvPr id="104" name="CaixaDeTexto 103"/>
                <p:cNvSpPr txBox="1"/>
                <p:nvPr/>
              </p:nvSpPr>
              <p:spPr>
                <a:xfrm>
                  <a:off x="3861791" y="1099174"/>
                  <a:ext cx="32686" cy="1007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f</a:t>
                  </a:r>
                </a:p>
              </p:txBody>
            </p:sp>
          </p:grpSp>
          <p:sp>
            <p:nvSpPr>
              <p:cNvPr id="89" name="Elipse 88"/>
              <p:cNvSpPr/>
              <p:nvPr/>
            </p:nvSpPr>
            <p:spPr>
              <a:xfrm>
                <a:off x="3362692" y="618404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0" name="Elipse 89"/>
              <p:cNvSpPr/>
              <p:nvPr/>
            </p:nvSpPr>
            <p:spPr>
              <a:xfrm>
                <a:off x="3796354" y="618404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1" name="Elipse 90"/>
              <p:cNvSpPr/>
              <p:nvPr/>
            </p:nvSpPr>
            <p:spPr>
              <a:xfrm>
                <a:off x="3710196" y="618404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2" name="Elipse 91"/>
              <p:cNvSpPr/>
              <p:nvPr/>
            </p:nvSpPr>
            <p:spPr>
              <a:xfrm>
                <a:off x="3362692" y="995732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3" name="Elipse 92"/>
              <p:cNvSpPr/>
              <p:nvPr/>
            </p:nvSpPr>
            <p:spPr>
              <a:xfrm>
                <a:off x="3362692" y="1080107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4" name="Elipse 93"/>
              <p:cNvSpPr/>
              <p:nvPr/>
            </p:nvSpPr>
            <p:spPr>
              <a:xfrm>
                <a:off x="3710196" y="995732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5" name="Elipse 94"/>
              <p:cNvSpPr/>
              <p:nvPr/>
            </p:nvSpPr>
            <p:spPr>
              <a:xfrm>
                <a:off x="3796354" y="995732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Elipse 95"/>
              <p:cNvSpPr/>
              <p:nvPr/>
            </p:nvSpPr>
            <p:spPr>
              <a:xfrm>
                <a:off x="3710196" y="1080107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7" name="Elipse 96"/>
              <p:cNvSpPr/>
              <p:nvPr/>
            </p:nvSpPr>
            <p:spPr>
              <a:xfrm>
                <a:off x="3796354" y="1080107"/>
                <a:ext cx="67496" cy="67496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8" name="Elipse 97"/>
              <p:cNvSpPr/>
              <p:nvPr/>
            </p:nvSpPr>
            <p:spPr>
              <a:xfrm>
                <a:off x="4208232" y="618404"/>
                <a:ext cx="67496" cy="67496"/>
              </a:xfrm>
              <a:prstGeom prst="ellipse">
                <a:avLst/>
              </a:prstGeom>
              <a:solidFill>
                <a:srgbClr val="70AD47"/>
              </a:solidFill>
              <a:ln w="635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9" name="Elipse 98"/>
              <p:cNvSpPr/>
              <p:nvPr/>
            </p:nvSpPr>
            <p:spPr>
              <a:xfrm>
                <a:off x="4208232" y="995732"/>
                <a:ext cx="67496" cy="67496"/>
              </a:xfrm>
              <a:prstGeom prst="ellipse">
                <a:avLst/>
              </a:prstGeom>
              <a:solidFill>
                <a:srgbClr val="70AD47"/>
              </a:solidFill>
              <a:ln w="635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0" name="Elipse 99"/>
              <p:cNvSpPr/>
              <p:nvPr/>
            </p:nvSpPr>
            <p:spPr>
              <a:xfrm>
                <a:off x="4208232" y="1080107"/>
                <a:ext cx="67496" cy="67496"/>
              </a:xfrm>
              <a:prstGeom prst="ellipse">
                <a:avLst/>
              </a:prstGeom>
              <a:solidFill>
                <a:srgbClr val="70AD47"/>
              </a:solidFill>
              <a:ln w="635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05" name="Grupo 104"/>
            <p:cNvGrpSpPr/>
            <p:nvPr/>
          </p:nvGrpSpPr>
          <p:grpSpPr>
            <a:xfrm>
              <a:off x="1775008" y="2113852"/>
              <a:ext cx="570029" cy="498100"/>
              <a:chOff x="1905367" y="2008713"/>
              <a:chExt cx="570029" cy="498100"/>
            </a:xfrm>
          </p:grpSpPr>
          <p:sp>
            <p:nvSpPr>
              <p:cNvPr id="106" name="Triângulo isósceles 105"/>
              <p:cNvSpPr/>
              <p:nvPr/>
            </p:nvSpPr>
            <p:spPr>
              <a:xfrm>
                <a:off x="1945907" y="2053524"/>
                <a:ext cx="488950" cy="412750"/>
              </a:xfrm>
              <a:prstGeom prst="triangle">
                <a:avLst>
                  <a:gd name="adj" fmla="val 48701"/>
                </a:avLst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rgbClr val="A5A5A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9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7" name="Elipse 106"/>
              <p:cNvSpPr/>
              <p:nvPr/>
            </p:nvSpPr>
            <p:spPr>
              <a:xfrm>
                <a:off x="1905367" y="2425734"/>
                <a:ext cx="81079" cy="81079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08" name="Conector reto 107"/>
              <p:cNvCxnSpPr>
                <a:stCxn id="106" idx="0"/>
                <a:endCxn id="106" idx="4"/>
              </p:cNvCxnSpPr>
              <p:nvPr/>
            </p:nvCxnSpPr>
            <p:spPr>
              <a:xfrm>
                <a:off x="2184031" y="2053524"/>
                <a:ext cx="250826" cy="412750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sp>
            <p:nvSpPr>
              <p:cNvPr id="109" name="Elipse 108"/>
              <p:cNvSpPr/>
              <p:nvPr/>
            </p:nvSpPr>
            <p:spPr>
              <a:xfrm>
                <a:off x="2394317" y="2425555"/>
                <a:ext cx="81079" cy="81079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0" name="Elipse 109"/>
              <p:cNvSpPr/>
              <p:nvPr/>
            </p:nvSpPr>
            <p:spPr>
              <a:xfrm>
                <a:off x="2143491" y="2008713"/>
                <a:ext cx="81079" cy="81079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11" name="Retângulo 110"/>
            <p:cNvSpPr/>
            <p:nvPr/>
          </p:nvSpPr>
          <p:spPr>
            <a:xfrm>
              <a:off x="1788513" y="128261"/>
              <a:ext cx="1402525" cy="29795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3.1) Get element contributions, by physics.</a:t>
              </a:r>
            </a:p>
          </p:txBody>
        </p:sp>
        <p:sp>
          <p:nvSpPr>
            <p:cNvPr id="112" name="Retângulo 111"/>
            <p:cNvSpPr/>
            <p:nvPr/>
          </p:nvSpPr>
          <p:spPr>
            <a:xfrm>
              <a:off x="1788513" y="2864155"/>
              <a:ext cx="1402525" cy="410117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3.3) Remove degrees of freedom due to “</a:t>
              </a:r>
              <a:r>
                <a:rPr kumimoji="0" lang="en-US" sz="1400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Dirichlet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” conditions</a:t>
              </a:r>
            </a:p>
          </p:txBody>
        </p:sp>
        <p:cxnSp>
          <p:nvCxnSpPr>
            <p:cNvPr id="113" name="Conector reto 112"/>
            <p:cNvCxnSpPr/>
            <p:nvPr/>
          </p:nvCxnSpPr>
          <p:spPr>
            <a:xfrm flipV="1">
              <a:off x="1355890" y="124364"/>
              <a:ext cx="432597" cy="1141929"/>
            </a:xfrm>
            <a:prstGeom prst="lin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4" name="Conector reto 113"/>
            <p:cNvCxnSpPr/>
            <p:nvPr/>
          </p:nvCxnSpPr>
          <p:spPr>
            <a:xfrm>
              <a:off x="1355864" y="1564243"/>
              <a:ext cx="432623" cy="1713926"/>
            </a:xfrm>
            <a:prstGeom prst="lin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5" name="Conector de seta reta 114"/>
            <p:cNvCxnSpPr/>
            <p:nvPr/>
          </p:nvCxnSpPr>
          <p:spPr>
            <a:xfrm flipV="1">
              <a:off x="2053672" y="738611"/>
              <a:ext cx="374685" cy="11831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triangle" w="sm" len="med"/>
            </a:ln>
            <a:effectLst/>
          </p:spPr>
        </p:cxnSp>
        <p:sp>
          <p:nvSpPr>
            <p:cNvPr id="116" name="Forma livre 115"/>
            <p:cNvSpPr/>
            <p:nvPr/>
          </p:nvSpPr>
          <p:spPr>
            <a:xfrm>
              <a:off x="3781425" y="738188"/>
              <a:ext cx="505256" cy="519112"/>
            </a:xfrm>
            <a:custGeom>
              <a:avLst/>
              <a:gdLst>
                <a:gd name="connsiteX0" fmla="*/ 0 w 505256"/>
                <a:gd name="connsiteY0" fmla="*/ 0 h 519112"/>
                <a:gd name="connsiteX1" fmla="*/ 423863 w 505256"/>
                <a:gd name="connsiteY1" fmla="*/ 104775 h 519112"/>
                <a:gd name="connsiteX2" fmla="*/ 504825 w 505256"/>
                <a:gd name="connsiteY2" fmla="*/ 519112 h 5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5256" h="519112">
                  <a:moveTo>
                    <a:pt x="0" y="0"/>
                  </a:moveTo>
                  <a:cubicBezTo>
                    <a:pt x="169863" y="9128"/>
                    <a:pt x="339726" y="18256"/>
                    <a:pt x="423863" y="104775"/>
                  </a:cubicBezTo>
                  <a:cubicBezTo>
                    <a:pt x="508000" y="191294"/>
                    <a:pt x="506412" y="355203"/>
                    <a:pt x="504825" y="519112"/>
                  </a:cubicBezTo>
                </a:path>
              </a:pathLst>
            </a:cu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triangle" w="sm" len="med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Retângulo 116"/>
            <p:cNvSpPr/>
            <p:nvPr/>
          </p:nvSpPr>
          <p:spPr>
            <a:xfrm>
              <a:off x="3898203" y="792762"/>
              <a:ext cx="613779" cy="128323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Assembler</a:t>
              </a:r>
            </a:p>
          </p:txBody>
        </p:sp>
        <p:grpSp>
          <p:nvGrpSpPr>
            <p:cNvPr id="118" name="Grupo 117"/>
            <p:cNvGrpSpPr/>
            <p:nvPr/>
          </p:nvGrpSpPr>
          <p:grpSpPr>
            <a:xfrm>
              <a:off x="3190246" y="2307216"/>
              <a:ext cx="572197" cy="486341"/>
              <a:chOff x="3145602" y="1429730"/>
              <a:chExt cx="572197" cy="486341"/>
            </a:xfrm>
          </p:grpSpPr>
          <p:sp>
            <p:nvSpPr>
              <p:cNvPr id="119" name="Colchete duplo 118"/>
              <p:cNvSpPr/>
              <p:nvPr/>
            </p:nvSpPr>
            <p:spPr>
              <a:xfrm>
                <a:off x="3145602" y="1429730"/>
                <a:ext cx="385037" cy="339987"/>
              </a:xfrm>
              <a:prstGeom prst="bracketPair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0" name="Colchete duplo 119"/>
              <p:cNvSpPr/>
              <p:nvPr/>
            </p:nvSpPr>
            <p:spPr>
              <a:xfrm>
                <a:off x="3576355" y="1429730"/>
                <a:ext cx="122684" cy="339987"/>
              </a:xfrm>
              <a:prstGeom prst="bracketPair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1" name="CaixaDeTexto 120"/>
              <p:cNvSpPr txBox="1"/>
              <p:nvPr/>
            </p:nvSpPr>
            <p:spPr>
              <a:xfrm>
                <a:off x="3296571" y="1758380"/>
                <a:ext cx="130673" cy="1576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K</a:t>
                </a:r>
                <a:r>
                  <a:rPr kumimoji="0" lang="en-US" sz="1600" b="0" i="0" u="none" strike="noStrike" kern="0" cap="none" spc="0" normalizeH="0" baseline="-2500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e</a:t>
                </a:r>
                <a:endParaRPr kumimoji="0" lang="en-US" sz="1600" b="0" i="0" u="none" strike="noStrike" kern="0" cap="none" spc="0" normalizeH="0" baseline="-2500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122" name="CaixaDeTexto 121"/>
              <p:cNvSpPr txBox="1"/>
              <p:nvPr/>
            </p:nvSpPr>
            <p:spPr>
              <a:xfrm>
                <a:off x="3613687" y="1758380"/>
                <a:ext cx="104112" cy="1576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f</a:t>
                </a:r>
                <a:r>
                  <a:rPr kumimoji="0" lang="en-US" sz="1600" b="0" i="0" u="none" strike="noStrike" kern="0" cap="none" spc="0" normalizeH="0" baseline="-2500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e</a:t>
                </a:r>
                <a:endParaRPr kumimoji="0" lang="en-US" sz="1600" b="0" i="0" u="none" strike="noStrike" kern="0" cap="none" spc="0" normalizeH="0" baseline="-2500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123" name="Elipse 122"/>
              <p:cNvSpPr/>
              <p:nvPr/>
            </p:nvSpPr>
            <p:spPr>
              <a:xfrm>
                <a:off x="3182488" y="1447115"/>
                <a:ext cx="67496" cy="67496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4" name="Elipse 123"/>
              <p:cNvSpPr/>
              <p:nvPr/>
            </p:nvSpPr>
            <p:spPr>
              <a:xfrm>
                <a:off x="3294412" y="1447115"/>
                <a:ext cx="67496" cy="67496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5" name="Elipse 124"/>
              <p:cNvSpPr/>
              <p:nvPr/>
            </p:nvSpPr>
            <p:spPr>
              <a:xfrm>
                <a:off x="3406336" y="1447115"/>
                <a:ext cx="67496" cy="67496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6" name="Elipse 125"/>
              <p:cNvSpPr/>
              <p:nvPr/>
            </p:nvSpPr>
            <p:spPr>
              <a:xfrm>
                <a:off x="3184303" y="1552290"/>
                <a:ext cx="67496" cy="67496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7" name="Elipse 126"/>
              <p:cNvSpPr/>
              <p:nvPr/>
            </p:nvSpPr>
            <p:spPr>
              <a:xfrm>
                <a:off x="3296227" y="1552290"/>
                <a:ext cx="67496" cy="67496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8" name="Elipse 127"/>
              <p:cNvSpPr/>
              <p:nvPr/>
            </p:nvSpPr>
            <p:spPr>
              <a:xfrm>
                <a:off x="3408151" y="1552290"/>
                <a:ext cx="67496" cy="67496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9" name="Elipse 128"/>
              <p:cNvSpPr/>
              <p:nvPr/>
            </p:nvSpPr>
            <p:spPr>
              <a:xfrm>
                <a:off x="3184951" y="1657465"/>
                <a:ext cx="67496" cy="67496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0" name="Elipse 129"/>
              <p:cNvSpPr/>
              <p:nvPr/>
            </p:nvSpPr>
            <p:spPr>
              <a:xfrm>
                <a:off x="3296875" y="1657465"/>
                <a:ext cx="67496" cy="67496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1" name="Elipse 130"/>
              <p:cNvSpPr/>
              <p:nvPr/>
            </p:nvSpPr>
            <p:spPr>
              <a:xfrm>
                <a:off x="3408799" y="1657465"/>
                <a:ext cx="67496" cy="67496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110000"/>
                      <a:satMod val="105000"/>
                      <a:tint val="67000"/>
                    </a:sysClr>
                  </a:gs>
                  <a:gs pos="50000">
                    <a:sysClr val="windowText" lastClr="000000">
                      <a:lumMod val="105000"/>
                      <a:satMod val="103000"/>
                      <a:tint val="73000"/>
                    </a:sysClr>
                  </a:gs>
                  <a:gs pos="100000">
                    <a:sysClr val="windowText" lastClr="000000">
                      <a:lumMod val="105000"/>
                      <a:satMod val="109000"/>
                      <a:tint val="81000"/>
                    </a:sysClr>
                  </a:gs>
                </a:gsLst>
                <a:lin ang="5400000" scaled="0"/>
              </a:gradFill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32" name="Grupo 131"/>
              <p:cNvGrpSpPr/>
              <p:nvPr/>
            </p:nvGrpSpPr>
            <p:grpSpPr>
              <a:xfrm>
                <a:off x="3598247" y="1447115"/>
                <a:ext cx="67496" cy="277846"/>
                <a:chOff x="3830943" y="1447115"/>
                <a:chExt cx="67496" cy="277846"/>
              </a:xfrm>
            </p:grpSpPr>
            <p:sp>
              <p:nvSpPr>
                <p:cNvPr id="133" name="Elipse 132"/>
                <p:cNvSpPr/>
                <p:nvPr/>
              </p:nvSpPr>
              <p:spPr>
                <a:xfrm>
                  <a:off x="3830943" y="1447115"/>
                  <a:ext cx="67496" cy="67496"/>
                </a:xfrm>
                <a:prstGeom prst="ellipse">
                  <a:avLst/>
                </a:prstGeom>
                <a:gradFill rotWithShape="1">
                  <a:gsLst>
                    <a:gs pos="0">
                      <a:sysClr val="windowText" lastClr="000000">
                        <a:lumMod val="110000"/>
                        <a:satMod val="105000"/>
                        <a:tint val="67000"/>
                      </a:sysClr>
                    </a:gs>
                    <a:gs pos="50000">
                      <a:sysClr val="windowText" lastClr="000000">
                        <a:lumMod val="105000"/>
                        <a:satMod val="103000"/>
                        <a:tint val="73000"/>
                      </a:sysClr>
                    </a:gs>
                    <a:gs pos="100000">
                      <a:sysClr val="windowText" lastClr="000000">
                        <a:lumMod val="105000"/>
                        <a:satMod val="109000"/>
                        <a:tint val="81000"/>
                      </a:sysClr>
                    </a:gs>
                  </a:gsLst>
                  <a:lin ang="5400000" scaled="0"/>
                </a:gra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4" name="Elipse 133"/>
                <p:cNvSpPr/>
                <p:nvPr/>
              </p:nvSpPr>
              <p:spPr>
                <a:xfrm>
                  <a:off x="3830943" y="1552290"/>
                  <a:ext cx="67496" cy="67496"/>
                </a:xfrm>
                <a:prstGeom prst="ellipse">
                  <a:avLst/>
                </a:prstGeom>
                <a:gradFill rotWithShape="1">
                  <a:gsLst>
                    <a:gs pos="0">
                      <a:sysClr val="windowText" lastClr="000000">
                        <a:lumMod val="110000"/>
                        <a:satMod val="105000"/>
                        <a:tint val="67000"/>
                      </a:sysClr>
                    </a:gs>
                    <a:gs pos="50000">
                      <a:sysClr val="windowText" lastClr="000000">
                        <a:lumMod val="105000"/>
                        <a:satMod val="103000"/>
                        <a:tint val="73000"/>
                      </a:sysClr>
                    </a:gs>
                    <a:gs pos="100000">
                      <a:sysClr val="windowText" lastClr="000000">
                        <a:lumMod val="105000"/>
                        <a:satMod val="109000"/>
                        <a:tint val="81000"/>
                      </a:sysClr>
                    </a:gs>
                  </a:gsLst>
                  <a:lin ang="5400000" scaled="0"/>
                </a:gra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5" name="Elipse 134"/>
                <p:cNvSpPr/>
                <p:nvPr/>
              </p:nvSpPr>
              <p:spPr>
                <a:xfrm>
                  <a:off x="3830943" y="1657465"/>
                  <a:ext cx="67496" cy="67496"/>
                </a:xfrm>
                <a:prstGeom prst="ellipse">
                  <a:avLst/>
                </a:prstGeom>
                <a:gradFill rotWithShape="1">
                  <a:gsLst>
                    <a:gs pos="0">
                      <a:sysClr val="windowText" lastClr="000000">
                        <a:lumMod val="110000"/>
                        <a:satMod val="105000"/>
                        <a:tint val="67000"/>
                      </a:sysClr>
                    </a:gs>
                    <a:gs pos="50000">
                      <a:sysClr val="windowText" lastClr="000000">
                        <a:lumMod val="105000"/>
                        <a:satMod val="103000"/>
                        <a:tint val="73000"/>
                      </a:sysClr>
                    </a:gs>
                    <a:gs pos="100000">
                      <a:sysClr val="windowText" lastClr="000000">
                        <a:lumMod val="105000"/>
                        <a:satMod val="109000"/>
                        <a:tint val="81000"/>
                      </a:sysClr>
                    </a:gs>
                  </a:gsLst>
                  <a:lin ang="5400000" scaled="0"/>
                </a:gra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52187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cxnSp>
          <p:nvCxnSpPr>
            <p:cNvPr id="136" name="Conector de seta reta 135"/>
            <p:cNvCxnSpPr>
              <a:stCxn id="106" idx="5"/>
            </p:cNvCxnSpPr>
            <p:nvPr/>
          </p:nvCxnSpPr>
          <p:spPr>
            <a:xfrm>
              <a:off x="2179085" y="2365038"/>
              <a:ext cx="284734" cy="83051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triangle" w="sm" len="med"/>
            </a:ln>
            <a:effectLst/>
          </p:spPr>
        </p:cxnSp>
        <p:sp>
          <p:nvSpPr>
            <p:cNvPr id="137" name="Forma livre 136"/>
            <p:cNvSpPr/>
            <p:nvPr/>
          </p:nvSpPr>
          <p:spPr>
            <a:xfrm flipV="1">
              <a:off x="3783697" y="1969028"/>
              <a:ext cx="505256" cy="519112"/>
            </a:xfrm>
            <a:custGeom>
              <a:avLst/>
              <a:gdLst>
                <a:gd name="connsiteX0" fmla="*/ 0 w 505256"/>
                <a:gd name="connsiteY0" fmla="*/ 0 h 519112"/>
                <a:gd name="connsiteX1" fmla="*/ 423863 w 505256"/>
                <a:gd name="connsiteY1" fmla="*/ 104775 h 519112"/>
                <a:gd name="connsiteX2" fmla="*/ 504825 w 505256"/>
                <a:gd name="connsiteY2" fmla="*/ 519112 h 519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5256" h="519112">
                  <a:moveTo>
                    <a:pt x="0" y="0"/>
                  </a:moveTo>
                  <a:cubicBezTo>
                    <a:pt x="169863" y="9128"/>
                    <a:pt x="339726" y="18256"/>
                    <a:pt x="423863" y="104775"/>
                  </a:cubicBezTo>
                  <a:cubicBezTo>
                    <a:pt x="508000" y="191294"/>
                    <a:pt x="506412" y="355203"/>
                    <a:pt x="504825" y="519112"/>
                  </a:cubicBezTo>
                </a:path>
              </a:pathLst>
            </a:cu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triangle" w="sm" len="med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8" name="Retângulo 137"/>
            <p:cNvSpPr/>
            <p:nvPr/>
          </p:nvSpPr>
          <p:spPr>
            <a:xfrm>
              <a:off x="3943018" y="2291019"/>
              <a:ext cx="613779" cy="128323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Assembler</a:t>
              </a:r>
            </a:p>
          </p:txBody>
        </p:sp>
        <p:sp>
          <p:nvSpPr>
            <p:cNvPr id="139" name="Seta para baixo 138"/>
            <p:cNvSpPr/>
            <p:nvPr/>
          </p:nvSpPr>
          <p:spPr>
            <a:xfrm>
              <a:off x="645133" y="481013"/>
              <a:ext cx="138112" cy="163554"/>
            </a:xfrm>
            <a:prstGeom prst="downArrow">
              <a:avLst/>
            </a:prstGeom>
            <a:gradFill rotWithShape="1">
              <a:gsLst>
                <a:gs pos="0">
                  <a:sysClr val="windowText" lastClr="000000">
                    <a:lumMod val="110000"/>
                    <a:satMod val="105000"/>
                    <a:tint val="67000"/>
                  </a:sysClr>
                </a:gs>
                <a:gs pos="50000">
                  <a:sysClr val="windowText" lastClr="000000">
                    <a:lumMod val="105000"/>
                    <a:satMod val="103000"/>
                    <a:tint val="73000"/>
                  </a:sysClr>
                </a:gs>
                <a:gs pos="100000">
                  <a:sysClr val="windowText" lastClr="000000">
                    <a:lumMod val="105000"/>
                    <a:satMod val="109000"/>
                    <a:tint val="81000"/>
                  </a:sysClr>
                </a:gs>
              </a:gsLst>
              <a:lin ang="5400000" scaled="0"/>
            </a:gradFill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Seta para baixo 139"/>
            <p:cNvSpPr/>
            <p:nvPr/>
          </p:nvSpPr>
          <p:spPr>
            <a:xfrm>
              <a:off x="645133" y="1044645"/>
              <a:ext cx="138112" cy="163554"/>
            </a:xfrm>
            <a:prstGeom prst="downArrow">
              <a:avLst/>
            </a:prstGeom>
            <a:gradFill rotWithShape="1">
              <a:gsLst>
                <a:gs pos="0">
                  <a:sysClr val="windowText" lastClr="000000">
                    <a:lumMod val="110000"/>
                    <a:satMod val="105000"/>
                    <a:tint val="67000"/>
                  </a:sysClr>
                </a:gs>
                <a:gs pos="50000">
                  <a:sysClr val="windowText" lastClr="000000">
                    <a:lumMod val="105000"/>
                    <a:satMod val="103000"/>
                    <a:tint val="73000"/>
                  </a:sysClr>
                </a:gs>
                <a:gs pos="100000">
                  <a:sysClr val="windowText" lastClr="000000">
                    <a:lumMod val="105000"/>
                    <a:satMod val="109000"/>
                    <a:tint val="81000"/>
                  </a:sysClr>
                </a:gs>
              </a:gsLst>
              <a:lin ang="5400000" scaled="0"/>
            </a:gradFill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Seta para baixo 140"/>
            <p:cNvSpPr/>
            <p:nvPr/>
          </p:nvSpPr>
          <p:spPr>
            <a:xfrm>
              <a:off x="645133" y="1611622"/>
              <a:ext cx="138112" cy="163554"/>
            </a:xfrm>
            <a:prstGeom prst="downArrow">
              <a:avLst/>
            </a:prstGeom>
            <a:gradFill rotWithShape="1">
              <a:gsLst>
                <a:gs pos="0">
                  <a:sysClr val="windowText" lastClr="000000">
                    <a:lumMod val="110000"/>
                    <a:satMod val="105000"/>
                    <a:tint val="67000"/>
                  </a:sysClr>
                </a:gs>
                <a:gs pos="50000">
                  <a:sysClr val="windowText" lastClr="000000">
                    <a:lumMod val="105000"/>
                    <a:satMod val="103000"/>
                    <a:tint val="73000"/>
                  </a:sysClr>
                </a:gs>
                <a:gs pos="100000">
                  <a:sysClr val="windowText" lastClr="000000">
                    <a:lumMod val="105000"/>
                    <a:satMod val="109000"/>
                    <a:tint val="81000"/>
                  </a:sysClr>
                </a:gs>
              </a:gsLst>
              <a:lin ang="5400000" scaled="0"/>
            </a:gradFill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2" name="Seta para baixo 141"/>
            <p:cNvSpPr/>
            <p:nvPr/>
          </p:nvSpPr>
          <p:spPr>
            <a:xfrm>
              <a:off x="645133" y="2206247"/>
              <a:ext cx="138112" cy="163554"/>
            </a:xfrm>
            <a:prstGeom prst="downArrow">
              <a:avLst/>
            </a:prstGeom>
            <a:gradFill rotWithShape="1">
              <a:gsLst>
                <a:gs pos="0">
                  <a:sysClr val="windowText" lastClr="000000">
                    <a:lumMod val="110000"/>
                    <a:satMod val="105000"/>
                    <a:tint val="67000"/>
                  </a:sysClr>
                </a:gs>
                <a:gs pos="50000">
                  <a:sysClr val="windowText" lastClr="000000">
                    <a:lumMod val="105000"/>
                    <a:satMod val="103000"/>
                    <a:tint val="73000"/>
                  </a:sysClr>
                </a:gs>
                <a:gs pos="100000">
                  <a:sysClr val="windowText" lastClr="000000">
                    <a:lumMod val="105000"/>
                    <a:satMod val="109000"/>
                    <a:tint val="81000"/>
                  </a:sysClr>
                </a:gs>
              </a:gsLst>
              <a:lin ang="5400000" scaled="0"/>
            </a:gradFill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3" name="Seta para baixo 142"/>
            <p:cNvSpPr/>
            <p:nvPr/>
          </p:nvSpPr>
          <p:spPr>
            <a:xfrm>
              <a:off x="645133" y="2757984"/>
              <a:ext cx="138112" cy="163554"/>
            </a:xfrm>
            <a:prstGeom prst="downArrow">
              <a:avLst/>
            </a:prstGeom>
            <a:gradFill rotWithShape="1">
              <a:gsLst>
                <a:gs pos="0">
                  <a:sysClr val="windowText" lastClr="000000">
                    <a:lumMod val="110000"/>
                    <a:satMod val="105000"/>
                    <a:tint val="67000"/>
                  </a:sysClr>
                </a:gs>
                <a:gs pos="50000">
                  <a:sysClr val="windowText" lastClr="000000">
                    <a:lumMod val="105000"/>
                    <a:satMod val="103000"/>
                    <a:tint val="73000"/>
                  </a:sysClr>
                </a:gs>
                <a:gs pos="100000">
                  <a:sysClr val="windowText" lastClr="000000">
                    <a:lumMod val="105000"/>
                    <a:satMod val="109000"/>
                    <a:tint val="81000"/>
                  </a:sysClr>
                </a:gs>
              </a:gsLst>
              <a:lin ang="5400000" scaled="0"/>
            </a:gradFill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4" name="Retângulo 143"/>
            <p:cNvSpPr/>
            <p:nvPr/>
          </p:nvSpPr>
          <p:spPr>
            <a:xfrm>
              <a:off x="2552105" y="602230"/>
              <a:ext cx="384253" cy="128323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Retângulo 144"/>
            <p:cNvSpPr/>
            <p:nvPr/>
          </p:nvSpPr>
          <p:spPr>
            <a:xfrm>
              <a:off x="2505371" y="640293"/>
              <a:ext cx="384253" cy="128323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Retângulo 145"/>
            <p:cNvSpPr/>
            <p:nvPr/>
          </p:nvSpPr>
          <p:spPr>
            <a:xfrm>
              <a:off x="2468485" y="674450"/>
              <a:ext cx="384253" cy="128323"/>
            </a:xfrm>
            <a:prstGeom prst="rect">
              <a:avLst/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5218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Physics</a:t>
              </a:r>
            </a:p>
          </p:txBody>
        </p:sp>
        <p:cxnSp>
          <p:nvCxnSpPr>
            <p:cNvPr id="147" name="Conector de seta reta 146"/>
            <p:cNvCxnSpPr/>
            <p:nvPr/>
          </p:nvCxnSpPr>
          <p:spPr>
            <a:xfrm>
              <a:off x="2862264" y="738611"/>
              <a:ext cx="287492" cy="0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triangle" w="sm" len="med"/>
            </a:ln>
            <a:effectLst/>
          </p:spPr>
        </p:cxnSp>
        <p:grpSp>
          <p:nvGrpSpPr>
            <p:cNvPr id="148" name="Grupo 147"/>
            <p:cNvGrpSpPr/>
            <p:nvPr/>
          </p:nvGrpSpPr>
          <p:grpSpPr>
            <a:xfrm>
              <a:off x="2486117" y="2322204"/>
              <a:ext cx="681271" cy="200543"/>
              <a:chOff x="-371284" y="378788"/>
              <a:chExt cx="681271" cy="200543"/>
            </a:xfrm>
          </p:grpSpPr>
          <p:sp>
            <p:nvSpPr>
              <p:cNvPr id="149" name="Retângulo 148"/>
              <p:cNvSpPr/>
              <p:nvPr/>
            </p:nvSpPr>
            <p:spPr>
              <a:xfrm>
                <a:off x="-287664" y="378788"/>
                <a:ext cx="384253" cy="128323"/>
              </a:xfrm>
              <a:prstGeom prst="rect">
                <a:avLst/>
              </a:prstGeom>
              <a:gradFill rotWithShape="1">
                <a:gsLst>
                  <a:gs pos="0">
                    <a:srgbClr val="FFC000">
                      <a:lumMod val="110000"/>
                      <a:satMod val="105000"/>
                      <a:tint val="67000"/>
                    </a:srgbClr>
                  </a:gs>
                  <a:gs pos="50000">
                    <a:srgbClr val="FFC000">
                      <a:lumMod val="105000"/>
                      <a:satMod val="103000"/>
                      <a:tint val="73000"/>
                    </a:srgbClr>
                  </a:gs>
                  <a:gs pos="100000">
                    <a:srgbClr val="FFC000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0" name="Retângulo 149"/>
              <p:cNvSpPr/>
              <p:nvPr/>
            </p:nvSpPr>
            <p:spPr>
              <a:xfrm>
                <a:off x="-334398" y="416851"/>
                <a:ext cx="384253" cy="128323"/>
              </a:xfrm>
              <a:prstGeom prst="rect">
                <a:avLst/>
              </a:prstGeom>
              <a:gradFill rotWithShape="1">
                <a:gsLst>
                  <a:gs pos="0">
                    <a:srgbClr val="FFC000">
                      <a:lumMod val="110000"/>
                      <a:satMod val="105000"/>
                      <a:tint val="67000"/>
                    </a:srgbClr>
                  </a:gs>
                  <a:gs pos="50000">
                    <a:srgbClr val="FFC000">
                      <a:lumMod val="105000"/>
                      <a:satMod val="103000"/>
                      <a:tint val="73000"/>
                    </a:srgbClr>
                  </a:gs>
                  <a:gs pos="100000">
                    <a:srgbClr val="FFC000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1" name="Retângulo 150"/>
              <p:cNvSpPr/>
              <p:nvPr/>
            </p:nvSpPr>
            <p:spPr>
              <a:xfrm>
                <a:off x="-371284" y="451008"/>
                <a:ext cx="384253" cy="128323"/>
              </a:xfrm>
              <a:prstGeom prst="rect">
                <a:avLst/>
              </a:prstGeom>
              <a:gradFill rotWithShape="1">
                <a:gsLst>
                  <a:gs pos="0">
                    <a:srgbClr val="FFC000">
                      <a:lumMod val="110000"/>
                      <a:satMod val="105000"/>
                      <a:tint val="67000"/>
                    </a:srgbClr>
                  </a:gs>
                  <a:gs pos="50000">
                    <a:srgbClr val="FFC000">
                      <a:lumMod val="105000"/>
                      <a:satMod val="103000"/>
                      <a:tint val="73000"/>
                    </a:srgbClr>
                  </a:gs>
                  <a:gs pos="100000">
                    <a:srgbClr val="FFC000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0" marR="0" lvl="0" indent="0" algn="ctr" defTabSz="52187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Physics</a:t>
                </a:r>
              </a:p>
            </p:txBody>
          </p:sp>
          <p:cxnSp>
            <p:nvCxnSpPr>
              <p:cNvPr id="152" name="Conector de seta reta 151"/>
              <p:cNvCxnSpPr/>
              <p:nvPr/>
            </p:nvCxnSpPr>
            <p:spPr>
              <a:xfrm>
                <a:off x="22495" y="515169"/>
                <a:ext cx="28749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 w="sm" len="me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373373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Physics for temperature calculation in C++</a:t>
            </a:r>
            <a:endParaRPr lang="en-US" noProof="0" dirty="0"/>
          </a:p>
        </p:txBody>
      </p:sp>
      <p:sp>
        <p:nvSpPr>
          <p:cNvPr id="4" name="Retângulo 3"/>
          <p:cNvSpPr/>
          <p:nvPr/>
        </p:nvSpPr>
        <p:spPr>
          <a:xfrm>
            <a:off x="288429" y="1061258"/>
            <a:ext cx="547260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HeatPhysics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fillElementData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Element* e,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t-BR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FemMatrixSet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elemMatrices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                                 </a:t>
            </a:r>
            <a:r>
              <a:rPr lang="pt-BR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FemVectorSet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elemVectors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lang="pt-BR" sz="1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Shape* shape = e-&gt;shape();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= 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e-&gt;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numNodes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t-BR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nodes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ndim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_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nodeAccessor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valueSize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Node 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coord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dimension</a:t>
            </a:r>
            <a:endParaRPr lang="pt-BR" sz="1000" dirty="0">
              <a:solidFill>
                <a:srgbClr val="4D00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a reference for element K and f, filling them with zeros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Matrix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elemK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elemMatrices.useMatrix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FemMatrix_K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Vector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elemF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elemVectors.useVector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FemVector_Fe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elemK.zeros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(n x n)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elemF.zeros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(n)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Fills the matrix X with node coordinates (size = n x </a:t>
            </a:r>
            <a:r>
              <a:rPr lang="en-US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ndim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Matrix 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e-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fillNodeMatrix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(_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nodeAccessor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Aux values needed in the calculation: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Matrix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B;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shape function </a:t>
            </a:r>
            <a:r>
              <a:rPr lang="en-US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cartesian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partials matrix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pt-BR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ndim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n)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Vector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N;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shape functions vector (size = n)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CRMatrix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conductivity matrix (size = </a:t>
            </a:r>
            <a:r>
              <a:rPr lang="en-US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ndim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ndim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= 1.0;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Element thickness for 2D elements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G;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Internal element heat generation rate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Vector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Integration point natural coordinates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w;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Gauss point weight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detJ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determinant of the Jacobian matrix</a:t>
            </a:r>
          </a:p>
          <a:p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29</a:t>
            </a:r>
            <a:endParaRPr lang="pt-BR" sz="1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761037" y="1655911"/>
            <a:ext cx="54726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 the element Gauss rule and loops over integration points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pt-BR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IntegrationRule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ir =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elementIntegrationRule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(e-&gt;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= 0,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nip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ir-&gt;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numPoints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i&lt;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nip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i++)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endParaRPr lang="pt-BR" sz="1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the integration point &amp; weight</a:t>
            </a:r>
          </a:p>
          <a:p>
            <a:r>
              <a:rPr lang="sv-SE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 </a:t>
            </a:r>
            <a:r>
              <a:rPr lang="sv-SE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ir-</a:t>
            </a:r>
            <a:r>
              <a:rPr lang="sv-SE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&gt;integrationPoint(i, ip, &amp;w);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36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needed element properties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_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kAccessor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matrixValueAt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(e, &amp;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39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 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_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generationRateAccessor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scalarValueAt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(e, &amp;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ndim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2)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41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t 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_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planeWidthAccessor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scalarValueAt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(e, &amp;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43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 the N (column) vector and </a:t>
            </a:r>
            <a:r>
              <a:rPr lang="en-US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matrix and </a:t>
            </a:r>
            <a:r>
              <a:rPr lang="en-US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detJ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shapeCartesianPartials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X, B, &amp;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detJ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45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shapeValues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46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47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Calculate</a:t>
            </a:r>
            <a:r>
              <a:rPr lang="pt-BR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 err="1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endParaRPr lang="pt-BR" sz="1000" dirty="0">
              <a:solidFill>
                <a:srgbClr val="4D00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48 </a:t>
            </a:r>
            <a:r>
              <a:rPr lang="fr-F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fr-F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w * t * detJ;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elemK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 B.t() * </a:t>
            </a:r>
            <a:r>
              <a:rPr lang="en-US" sz="1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B * c;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elemF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 N * (c * G);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51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pt-BR" sz="1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52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53 }</a:t>
            </a:r>
            <a:endParaRPr lang="pt-B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for temperature calculation in </a:t>
            </a:r>
            <a:r>
              <a:rPr lang="en-US" dirty="0" err="1"/>
              <a:t>Lua</a:t>
            </a:r>
            <a:endParaRPr lang="en-US" noProof="0" dirty="0"/>
          </a:p>
        </p:txBody>
      </p:sp>
      <p:sp>
        <p:nvSpPr>
          <p:cNvPr id="4" name="Retângulo 3"/>
          <p:cNvSpPr/>
          <p:nvPr/>
        </p:nvSpPr>
        <p:spPr>
          <a:xfrm>
            <a:off x="540420" y="1079847"/>
            <a:ext cx="104396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Get the Gauss point contribution for the stiffness matrix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function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fillElemData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  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Get the conductivity matrix from the k value (isotropic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   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case) or from k(1) and k(2) (anisotropic case)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kx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(type(k) ==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’number’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k)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k(1)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29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ky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(type(k) ==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’number’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k)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k(2)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 = Matrix{{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kx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0}, {0,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ky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   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Calculates the returned matrix (true means that it is symmetric)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B:t() * Cond * B * t,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36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Function for filling an elements local matrix based on the </a:t>
            </a:r>
            <a:r>
              <a:rPr lang="en-US" sz="1400" dirty="0" err="1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fillElemData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auxiliary function. The first parameter defines the data that will be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 automatically available to the function.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39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TPhysics.fillElementData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CreateFillElementDataFunction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’k’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fillElemData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2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Numeric Solvers</a:t>
            </a:r>
            <a:endParaRPr lang="en-US" noProof="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49341" y="900582"/>
            <a:ext cx="10799762" cy="2096790"/>
          </a:xfrm>
        </p:spPr>
        <p:txBody>
          <a:bodyPr/>
          <a:lstStyle/>
          <a:p>
            <a:r>
              <a:rPr lang="en-US" noProof="0" dirty="0" smtClean="0"/>
              <a:t>Solves (linear) equation systems</a:t>
            </a:r>
          </a:p>
          <a:p>
            <a:endParaRPr lang="en-US" noProof="0" dirty="0" smtClean="0"/>
          </a:p>
          <a:p>
            <a:r>
              <a:rPr lang="en-US" noProof="0" dirty="0" smtClean="0"/>
              <a:t>Responsible for providing the matrix used to</a:t>
            </a:r>
            <a:br>
              <a:rPr lang="en-US" noProof="0" dirty="0" smtClean="0"/>
            </a:br>
            <a:r>
              <a:rPr lang="en-US" noProof="0" dirty="0" smtClean="0"/>
              <a:t>store the global equation system</a:t>
            </a:r>
          </a:p>
          <a:p>
            <a:endParaRPr lang="en-US" noProof="0" dirty="0" smtClean="0"/>
          </a:p>
          <a:p>
            <a:r>
              <a:rPr lang="en-US" noProof="0" dirty="0" smtClean="0"/>
              <a:t>Armadillo</a:t>
            </a:r>
          </a:p>
          <a:p>
            <a:pPr lvl="1"/>
            <a:r>
              <a:rPr lang="en-US" noProof="0" dirty="0" smtClean="0"/>
              <a:t>Complete matrices: </a:t>
            </a:r>
            <a:r>
              <a:rPr lang="en-US" noProof="0" dirty="0" err="1" smtClean="0"/>
              <a:t>Lapack</a:t>
            </a:r>
            <a:endParaRPr lang="en-US" noProof="0" dirty="0" smtClean="0"/>
          </a:p>
          <a:p>
            <a:pPr lvl="1"/>
            <a:endParaRPr lang="en-US" noProof="0" dirty="0" smtClean="0"/>
          </a:p>
          <a:p>
            <a:pPr lvl="1"/>
            <a:r>
              <a:rPr lang="en-US" noProof="0" dirty="0" smtClean="0"/>
              <a:t>Sparse matrices: </a:t>
            </a:r>
            <a:r>
              <a:rPr lang="en-US" noProof="0" dirty="0" err="1" smtClean="0"/>
              <a:t>SuperLU</a:t>
            </a:r>
            <a:endParaRPr lang="en-US" noProof="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5039835"/>
            <a:ext cx="2362200" cy="819150"/>
          </a:xfrm>
          <a:prstGeom prst="rect">
            <a:avLst/>
          </a:prstGeom>
        </p:spPr>
      </p:pic>
      <p:sp>
        <p:nvSpPr>
          <p:cNvPr id="27" name="Elipse 26"/>
          <p:cNvSpPr/>
          <p:nvPr/>
        </p:nvSpPr>
        <p:spPr>
          <a:xfrm>
            <a:off x="9390090" y="5208249"/>
            <a:ext cx="1132247" cy="44251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Solution Method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8338025" y="5713759"/>
            <a:ext cx="783293" cy="320534"/>
          </a:xfrm>
          <a:prstGeom prst="rect">
            <a:avLst/>
          </a:prstGeom>
          <a:gradFill rotWithShape="1">
            <a:gsLst>
              <a:gs pos="0">
                <a:srgbClr val="A5A5A5">
                  <a:lumMod val="110000"/>
                  <a:satMod val="105000"/>
                  <a:tint val="67000"/>
                </a:srgbClr>
              </a:gs>
              <a:gs pos="50000">
                <a:srgbClr val="A5A5A5">
                  <a:lumMod val="105000"/>
                  <a:satMod val="103000"/>
                  <a:tint val="73000"/>
                </a:srgbClr>
              </a:gs>
              <a:gs pos="100000">
                <a:srgbClr val="A5A5A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" kern="0" dirty="0">
                <a:solidFill>
                  <a:prstClr val="black"/>
                </a:solidFill>
                <a:latin typeface="Calibri" panose="020F0502020204030204"/>
                <a:ea typeface="+mn-ea"/>
              </a:rPr>
              <a:t>Numeric Solvers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689946" y="5713758"/>
            <a:ext cx="749835" cy="3205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0420574" y="4605853"/>
            <a:ext cx="749835" cy="3205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5403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" kern="0" dirty="0">
                <a:latin typeface="Calibri" panose="020F0502020204030204"/>
                <a:ea typeface="+mn-ea"/>
              </a:rPr>
              <a:t>Processes</a:t>
            </a:r>
          </a:p>
        </p:txBody>
      </p:sp>
      <p:sp>
        <p:nvSpPr>
          <p:cNvPr id="31" name="Seta para a direita 30"/>
          <p:cNvSpPr/>
          <p:nvPr/>
        </p:nvSpPr>
        <p:spPr>
          <a:xfrm rot="19561356">
            <a:off x="9129876" y="5661411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Seta para a direita 31"/>
          <p:cNvSpPr/>
          <p:nvPr/>
        </p:nvSpPr>
        <p:spPr>
          <a:xfrm rot="2038644" flipH="1">
            <a:off x="10289107" y="5685325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Seta para a direita 32"/>
          <p:cNvSpPr/>
          <p:nvPr/>
        </p:nvSpPr>
        <p:spPr>
          <a:xfrm rot="2881290">
            <a:off x="9174735" y="5052491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Seta para a direita 33"/>
          <p:cNvSpPr/>
          <p:nvPr/>
        </p:nvSpPr>
        <p:spPr>
          <a:xfrm rot="8281290">
            <a:off x="10299036" y="5029396"/>
            <a:ext cx="370634" cy="14386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40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7" b="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8041172" y="4022533"/>
            <a:ext cx="1257645" cy="1374365"/>
            <a:chOff x="639674" y="2504838"/>
            <a:chExt cx="1521307" cy="1662498"/>
          </a:xfrm>
        </p:grpSpPr>
        <p:sp>
          <p:nvSpPr>
            <p:cNvPr id="36" name="Retângulo 35"/>
            <p:cNvSpPr/>
            <p:nvPr/>
          </p:nvSpPr>
          <p:spPr>
            <a:xfrm>
              <a:off x="910094" y="2717171"/>
              <a:ext cx="1099682" cy="14501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function</a:t>
              </a:r>
              <a:r>
                <a:rPr kumimoji="0" lang="en-US" sz="6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 script()</a:t>
              </a: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  </a:t>
              </a: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  <a:p>
              <a:pPr marL="0" marR="0" lvl="0" indent="0" defTabSz="354036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end</a:t>
              </a:r>
              <a:endParaRPr kumimoji="0" lang="en-US" sz="800" b="1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</p:txBody>
        </p:sp>
        <p:pic>
          <p:nvPicPr>
            <p:cNvPr id="37" name="Imagem 36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8567" y="2504838"/>
              <a:ext cx="422414" cy="4224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" name="CaixaDeTexto 37"/>
            <p:cNvSpPr txBox="1"/>
            <p:nvPr/>
          </p:nvSpPr>
          <p:spPr>
            <a:xfrm rot="16200000">
              <a:off x="54206" y="3302642"/>
              <a:ext cx="1450162" cy="2792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wrap="square" lIns="36000" rIns="36000" rtlCol="0">
              <a:spAutoFit/>
            </a:bodyPr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Orchestration Script</a:t>
              </a:r>
            </a:p>
          </p:txBody>
        </p:sp>
        <p:cxnSp>
          <p:nvCxnSpPr>
            <p:cNvPr id="39" name="Conector reto 38"/>
            <p:cNvCxnSpPr/>
            <p:nvPr/>
          </p:nvCxnSpPr>
          <p:spPr>
            <a:xfrm>
              <a:off x="1085850" y="3256048"/>
              <a:ext cx="500449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0" name="Conector reto 39"/>
            <p:cNvCxnSpPr/>
            <p:nvPr/>
          </p:nvCxnSpPr>
          <p:spPr>
            <a:xfrm>
              <a:off x="1085850" y="3375890"/>
              <a:ext cx="67665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1" name="Conector reto 40"/>
            <p:cNvCxnSpPr/>
            <p:nvPr/>
          </p:nvCxnSpPr>
          <p:spPr>
            <a:xfrm>
              <a:off x="1085850" y="3495732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2" name="Conector reto 41"/>
            <p:cNvCxnSpPr/>
            <p:nvPr/>
          </p:nvCxnSpPr>
          <p:spPr>
            <a:xfrm>
              <a:off x="1085850" y="3615574"/>
              <a:ext cx="385762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3" name="Conector reto 42"/>
            <p:cNvCxnSpPr/>
            <p:nvPr/>
          </p:nvCxnSpPr>
          <p:spPr>
            <a:xfrm>
              <a:off x="1085850" y="3735416"/>
              <a:ext cx="67665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4" name="Conector reto 43"/>
            <p:cNvCxnSpPr/>
            <p:nvPr/>
          </p:nvCxnSpPr>
          <p:spPr>
            <a:xfrm>
              <a:off x="1085850" y="3855258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sp>
          <p:nvSpPr>
            <p:cNvPr id="45" name="Forma livre 44"/>
            <p:cNvSpPr/>
            <p:nvPr/>
          </p:nvSpPr>
          <p:spPr>
            <a:xfrm>
              <a:off x="1779285" y="3460750"/>
              <a:ext cx="85926" cy="419100"/>
            </a:xfrm>
            <a:custGeom>
              <a:avLst/>
              <a:gdLst>
                <a:gd name="connsiteX0" fmla="*/ 0 w 85926"/>
                <a:gd name="connsiteY0" fmla="*/ 419100 h 419100"/>
                <a:gd name="connsiteX1" fmla="*/ 85725 w 85926"/>
                <a:gd name="connsiteY1" fmla="*/ 200025 h 419100"/>
                <a:gd name="connsiteX2" fmla="*/ 19050 w 85926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926" h="419100">
                  <a:moveTo>
                    <a:pt x="0" y="419100"/>
                  </a:moveTo>
                  <a:cubicBezTo>
                    <a:pt x="41275" y="344487"/>
                    <a:pt x="82550" y="269875"/>
                    <a:pt x="85725" y="200025"/>
                  </a:cubicBezTo>
                  <a:cubicBezTo>
                    <a:pt x="88900" y="130175"/>
                    <a:pt x="53975" y="65087"/>
                    <a:pt x="19050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orma livre 45"/>
            <p:cNvSpPr/>
            <p:nvPr/>
          </p:nvSpPr>
          <p:spPr>
            <a:xfrm flipH="1" flipV="1">
              <a:off x="995363" y="3181017"/>
              <a:ext cx="85926" cy="419100"/>
            </a:xfrm>
            <a:custGeom>
              <a:avLst/>
              <a:gdLst>
                <a:gd name="connsiteX0" fmla="*/ 0 w 85926"/>
                <a:gd name="connsiteY0" fmla="*/ 419100 h 419100"/>
                <a:gd name="connsiteX1" fmla="*/ 85725 w 85926"/>
                <a:gd name="connsiteY1" fmla="*/ 200025 h 419100"/>
                <a:gd name="connsiteX2" fmla="*/ 19050 w 85926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926" h="419100">
                  <a:moveTo>
                    <a:pt x="0" y="419100"/>
                  </a:moveTo>
                  <a:cubicBezTo>
                    <a:pt x="41275" y="344487"/>
                    <a:pt x="82550" y="269875"/>
                    <a:pt x="85725" y="200025"/>
                  </a:cubicBezTo>
                  <a:cubicBezTo>
                    <a:pt x="88900" y="130175"/>
                    <a:pt x="53975" y="65087"/>
                    <a:pt x="19050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35403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9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7" name="Conector reto 46"/>
            <p:cNvCxnSpPr/>
            <p:nvPr/>
          </p:nvCxnSpPr>
          <p:spPr>
            <a:xfrm>
              <a:off x="1085850" y="3136206"/>
              <a:ext cx="500449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48" name="Conector reto 47"/>
            <p:cNvCxnSpPr/>
            <p:nvPr/>
          </p:nvCxnSpPr>
          <p:spPr>
            <a:xfrm>
              <a:off x="1085850" y="3975100"/>
              <a:ext cx="622386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0399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Process to transfer data between meshes</a:t>
            </a:r>
            <a:endParaRPr lang="en-US" noProof="0" dirty="0"/>
          </a:p>
        </p:txBody>
      </p:sp>
      <p:grpSp>
        <p:nvGrpSpPr>
          <p:cNvPr id="84" name="Grupo 83"/>
          <p:cNvGrpSpPr/>
          <p:nvPr/>
        </p:nvGrpSpPr>
        <p:grpSpPr>
          <a:xfrm>
            <a:off x="2376661" y="719807"/>
            <a:ext cx="6624736" cy="5174936"/>
            <a:chOff x="-47851" y="43178"/>
            <a:chExt cx="4743108" cy="3705097"/>
          </a:xfrm>
        </p:grpSpPr>
        <p:sp>
          <p:nvSpPr>
            <p:cNvPr id="85" name="Retângulo 84"/>
            <p:cNvSpPr/>
            <p:nvPr/>
          </p:nvSpPr>
          <p:spPr>
            <a:xfrm>
              <a:off x="-47851" y="2756266"/>
              <a:ext cx="4743108" cy="992009"/>
            </a:xfrm>
            <a:prstGeom prst="rect">
              <a:avLst/>
            </a:prstGeom>
            <a:solidFill>
              <a:srgbClr val="A5A5A5">
                <a:lumMod val="40000"/>
                <a:lumOff val="60000"/>
              </a:srgbClr>
            </a:solidFill>
            <a:ln w="635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9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86" name="Grupo 85"/>
            <p:cNvGrpSpPr/>
            <p:nvPr/>
          </p:nvGrpSpPr>
          <p:grpSpPr>
            <a:xfrm>
              <a:off x="52065" y="43178"/>
              <a:ext cx="4361806" cy="2608808"/>
              <a:chOff x="77583" y="294106"/>
              <a:chExt cx="4361806" cy="2608808"/>
            </a:xfrm>
          </p:grpSpPr>
          <p:grpSp>
            <p:nvGrpSpPr>
              <p:cNvPr id="91" name="Grupo 90"/>
              <p:cNvGrpSpPr/>
              <p:nvPr/>
            </p:nvGrpSpPr>
            <p:grpSpPr>
              <a:xfrm>
                <a:off x="77583" y="426661"/>
                <a:ext cx="4361806" cy="2476253"/>
                <a:chOff x="77583" y="185745"/>
                <a:chExt cx="4361806" cy="2476253"/>
              </a:xfrm>
            </p:grpSpPr>
            <p:sp>
              <p:nvSpPr>
                <p:cNvPr id="95" name="Forma livre 94"/>
                <p:cNvSpPr/>
                <p:nvPr/>
              </p:nvSpPr>
              <p:spPr>
                <a:xfrm>
                  <a:off x="1916036" y="2046413"/>
                  <a:ext cx="2499594" cy="506573"/>
                </a:xfrm>
                <a:custGeom>
                  <a:avLst/>
                  <a:gdLst>
                    <a:gd name="connsiteX0" fmla="*/ 2245057 w 2245057"/>
                    <a:gd name="connsiteY0" fmla="*/ 0 h 250860"/>
                    <a:gd name="connsiteX1" fmla="*/ 876869 w 2245057"/>
                    <a:gd name="connsiteY1" fmla="*/ 249072 h 250860"/>
                    <a:gd name="connsiteX2" fmla="*/ 0 w 2245057"/>
                    <a:gd name="connsiteY2" fmla="*/ 92122 h 250860"/>
                    <a:gd name="connsiteX0" fmla="*/ 2241314 w 2241314"/>
                    <a:gd name="connsiteY0" fmla="*/ 0 h 454605"/>
                    <a:gd name="connsiteX1" fmla="*/ 876869 w 2241314"/>
                    <a:gd name="connsiteY1" fmla="*/ 443632 h 454605"/>
                    <a:gd name="connsiteX2" fmla="*/ 0 w 2241314"/>
                    <a:gd name="connsiteY2" fmla="*/ 286682 h 454605"/>
                    <a:gd name="connsiteX0" fmla="*/ 2241314 w 2241314"/>
                    <a:gd name="connsiteY0" fmla="*/ 0 h 501612"/>
                    <a:gd name="connsiteX1" fmla="*/ 1288672 w 2241314"/>
                    <a:gd name="connsiteY1" fmla="*/ 493226 h 501612"/>
                    <a:gd name="connsiteX2" fmla="*/ 0 w 2241314"/>
                    <a:gd name="connsiteY2" fmla="*/ 286682 h 501612"/>
                    <a:gd name="connsiteX0" fmla="*/ 2525832 w 2525832"/>
                    <a:gd name="connsiteY0" fmla="*/ 0 h 493843"/>
                    <a:gd name="connsiteX1" fmla="*/ 1573190 w 2525832"/>
                    <a:gd name="connsiteY1" fmla="*/ 493226 h 493843"/>
                    <a:gd name="connsiteX2" fmla="*/ 0 w 2525832"/>
                    <a:gd name="connsiteY2" fmla="*/ 99752 h 493843"/>
                    <a:gd name="connsiteX0" fmla="*/ 2525832 w 2525832"/>
                    <a:gd name="connsiteY0" fmla="*/ 0 h 494539"/>
                    <a:gd name="connsiteX1" fmla="*/ 2314497 w 2525832"/>
                    <a:gd name="connsiteY1" fmla="*/ 219210 h 494539"/>
                    <a:gd name="connsiteX2" fmla="*/ 1573190 w 2525832"/>
                    <a:gd name="connsiteY2" fmla="*/ 493226 h 494539"/>
                    <a:gd name="connsiteX3" fmla="*/ 0 w 2525832"/>
                    <a:gd name="connsiteY3" fmla="*/ 99752 h 494539"/>
                    <a:gd name="connsiteX0" fmla="*/ 2525832 w 2525832"/>
                    <a:gd name="connsiteY0" fmla="*/ 0 h 494657"/>
                    <a:gd name="connsiteX1" fmla="*/ 2314497 w 2525832"/>
                    <a:gd name="connsiteY1" fmla="*/ 219210 h 494657"/>
                    <a:gd name="connsiteX2" fmla="*/ 1573190 w 2525832"/>
                    <a:gd name="connsiteY2" fmla="*/ 493226 h 494657"/>
                    <a:gd name="connsiteX3" fmla="*/ 0 w 2525832"/>
                    <a:gd name="connsiteY3" fmla="*/ 99752 h 494657"/>
                    <a:gd name="connsiteX0" fmla="*/ 2525832 w 2525832"/>
                    <a:gd name="connsiteY0" fmla="*/ 0 h 494657"/>
                    <a:gd name="connsiteX1" fmla="*/ 2314497 w 2525832"/>
                    <a:gd name="connsiteY1" fmla="*/ 219210 h 494657"/>
                    <a:gd name="connsiteX2" fmla="*/ 1573190 w 2525832"/>
                    <a:gd name="connsiteY2" fmla="*/ 493226 h 494657"/>
                    <a:gd name="connsiteX3" fmla="*/ 0 w 2525832"/>
                    <a:gd name="connsiteY3" fmla="*/ 99752 h 494657"/>
                    <a:gd name="connsiteX0" fmla="*/ 2578243 w 2578243"/>
                    <a:gd name="connsiteY0" fmla="*/ 0 h 544251"/>
                    <a:gd name="connsiteX1" fmla="*/ 2314497 w 2578243"/>
                    <a:gd name="connsiteY1" fmla="*/ 268804 h 544251"/>
                    <a:gd name="connsiteX2" fmla="*/ 1573190 w 2578243"/>
                    <a:gd name="connsiteY2" fmla="*/ 542820 h 544251"/>
                    <a:gd name="connsiteX3" fmla="*/ 0 w 2578243"/>
                    <a:gd name="connsiteY3" fmla="*/ 149346 h 5442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78243" h="544251">
                      <a:moveTo>
                        <a:pt x="2578243" y="0"/>
                      </a:moveTo>
                      <a:cubicBezTo>
                        <a:pt x="2524302" y="23819"/>
                        <a:pt x="2447065" y="175155"/>
                        <a:pt x="2314497" y="268804"/>
                      </a:cubicBezTo>
                      <a:cubicBezTo>
                        <a:pt x="2174442" y="370083"/>
                        <a:pt x="1958939" y="562730"/>
                        <a:pt x="1573190" y="542820"/>
                      </a:cubicBezTo>
                      <a:cubicBezTo>
                        <a:pt x="1187441" y="522910"/>
                        <a:pt x="251346" y="235498"/>
                        <a:pt x="0" y="149346"/>
                      </a:cubicBezTo>
                    </a:path>
                  </a:pathLst>
                </a:custGeom>
                <a:noFill/>
                <a:ln w="28575" cap="flat" cmpd="sng" algn="ctr">
                  <a:solidFill>
                    <a:sysClr val="windowText" lastClr="000000"/>
                  </a:solidFill>
                  <a:prstDash val="dash"/>
                  <a:miter lim="800000"/>
                  <a:headEnd type="none" w="med" len="med"/>
                  <a:tailEnd type="triangle" w="med" len="me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6" name="Forma livre 95"/>
                <p:cNvSpPr/>
                <p:nvPr/>
              </p:nvSpPr>
              <p:spPr>
                <a:xfrm>
                  <a:off x="1552433" y="1876567"/>
                  <a:ext cx="365077" cy="358254"/>
                </a:xfrm>
                <a:custGeom>
                  <a:avLst/>
                  <a:gdLst>
                    <a:gd name="connsiteX0" fmla="*/ 17060 w 365077"/>
                    <a:gd name="connsiteY0" fmla="*/ 0 h 358254"/>
                    <a:gd name="connsiteX1" fmla="*/ 197892 w 365077"/>
                    <a:gd name="connsiteY1" fmla="*/ 34120 h 358254"/>
                    <a:gd name="connsiteX2" fmla="*/ 365077 w 365077"/>
                    <a:gd name="connsiteY2" fmla="*/ 75063 h 358254"/>
                    <a:gd name="connsiteX3" fmla="*/ 365077 w 365077"/>
                    <a:gd name="connsiteY3" fmla="*/ 204717 h 358254"/>
                    <a:gd name="connsiteX4" fmla="*/ 344606 w 365077"/>
                    <a:gd name="connsiteY4" fmla="*/ 358254 h 358254"/>
                    <a:gd name="connsiteX5" fmla="*/ 177421 w 365077"/>
                    <a:gd name="connsiteY5" fmla="*/ 313899 h 358254"/>
                    <a:gd name="connsiteX6" fmla="*/ 0 w 365077"/>
                    <a:gd name="connsiteY6" fmla="*/ 276367 h 358254"/>
                    <a:gd name="connsiteX7" fmla="*/ 17060 w 365077"/>
                    <a:gd name="connsiteY7" fmla="*/ 150126 h 358254"/>
                    <a:gd name="connsiteX8" fmla="*/ 17060 w 365077"/>
                    <a:gd name="connsiteY8" fmla="*/ 0 h 3582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65077" h="358254">
                      <a:moveTo>
                        <a:pt x="17060" y="0"/>
                      </a:moveTo>
                      <a:lnTo>
                        <a:pt x="197892" y="34120"/>
                      </a:lnTo>
                      <a:lnTo>
                        <a:pt x="365077" y="75063"/>
                      </a:lnTo>
                      <a:lnTo>
                        <a:pt x="365077" y="204717"/>
                      </a:lnTo>
                      <a:lnTo>
                        <a:pt x="344606" y="358254"/>
                      </a:lnTo>
                      <a:lnTo>
                        <a:pt x="177421" y="313899"/>
                      </a:lnTo>
                      <a:lnTo>
                        <a:pt x="0" y="276367"/>
                      </a:lnTo>
                      <a:lnTo>
                        <a:pt x="17060" y="150126"/>
                      </a:lnTo>
                      <a:lnTo>
                        <a:pt x="17060" y="0"/>
                      </a:lnTo>
                      <a:close/>
                    </a:path>
                  </a:pathLst>
                </a:custGeom>
                <a:solidFill>
                  <a:srgbClr val="4472C4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" name="Forma livre 96"/>
                <p:cNvSpPr/>
                <p:nvPr/>
              </p:nvSpPr>
              <p:spPr>
                <a:xfrm>
                  <a:off x="457200" y="709684"/>
                  <a:ext cx="552734" cy="307074"/>
                </a:xfrm>
                <a:custGeom>
                  <a:avLst/>
                  <a:gdLst>
                    <a:gd name="connsiteX0" fmla="*/ 0 w 552734"/>
                    <a:gd name="connsiteY0" fmla="*/ 0 h 307074"/>
                    <a:gd name="connsiteX1" fmla="*/ 180833 w 552734"/>
                    <a:gd name="connsiteY1" fmla="*/ 20471 h 307074"/>
                    <a:gd name="connsiteX2" fmla="*/ 327546 w 552734"/>
                    <a:gd name="connsiteY2" fmla="*/ 30707 h 307074"/>
                    <a:gd name="connsiteX3" fmla="*/ 474260 w 552734"/>
                    <a:gd name="connsiteY3" fmla="*/ 30707 h 307074"/>
                    <a:gd name="connsiteX4" fmla="*/ 552734 w 552734"/>
                    <a:gd name="connsiteY4" fmla="*/ 307074 h 307074"/>
                    <a:gd name="connsiteX5" fmla="*/ 429904 w 552734"/>
                    <a:gd name="connsiteY5" fmla="*/ 303662 h 307074"/>
                    <a:gd name="connsiteX6" fmla="*/ 279779 w 552734"/>
                    <a:gd name="connsiteY6" fmla="*/ 290015 h 307074"/>
                    <a:gd name="connsiteX7" fmla="*/ 92122 w 552734"/>
                    <a:gd name="connsiteY7" fmla="*/ 262719 h 307074"/>
                    <a:gd name="connsiteX8" fmla="*/ 0 w 552734"/>
                    <a:gd name="connsiteY8" fmla="*/ 0 h 3070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52734" h="307074">
                      <a:moveTo>
                        <a:pt x="0" y="0"/>
                      </a:moveTo>
                      <a:lnTo>
                        <a:pt x="180833" y="20471"/>
                      </a:lnTo>
                      <a:lnTo>
                        <a:pt x="327546" y="30707"/>
                      </a:lnTo>
                      <a:lnTo>
                        <a:pt x="474260" y="30707"/>
                      </a:lnTo>
                      <a:lnTo>
                        <a:pt x="552734" y="307074"/>
                      </a:lnTo>
                      <a:lnTo>
                        <a:pt x="429904" y="303662"/>
                      </a:lnTo>
                      <a:lnTo>
                        <a:pt x="279779" y="290015"/>
                      </a:lnTo>
                      <a:lnTo>
                        <a:pt x="92122" y="2627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472C4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98" name="Grupo 97"/>
                <p:cNvGrpSpPr/>
                <p:nvPr/>
              </p:nvGrpSpPr>
              <p:grpSpPr>
                <a:xfrm>
                  <a:off x="77583" y="185745"/>
                  <a:ext cx="2292986" cy="2476253"/>
                  <a:chOff x="1240963" y="348227"/>
                  <a:chExt cx="2292986" cy="2476253"/>
                </a:xfrm>
              </p:grpSpPr>
              <p:sp>
                <p:nvSpPr>
                  <p:cNvPr id="157" name="Forma livre 156"/>
                  <p:cNvSpPr/>
                  <p:nvPr/>
                </p:nvSpPr>
                <p:spPr>
                  <a:xfrm>
                    <a:off x="1970476" y="575169"/>
                    <a:ext cx="361828" cy="2004836"/>
                  </a:xfrm>
                  <a:custGeom>
                    <a:avLst/>
                    <a:gdLst>
                      <a:gd name="connsiteX0" fmla="*/ 0 w 440864"/>
                      <a:gd name="connsiteY0" fmla="*/ 0 h 2819400"/>
                      <a:gd name="connsiteX1" fmla="*/ 426720 w 440864"/>
                      <a:gd name="connsiteY1" fmla="*/ 1432560 h 2819400"/>
                      <a:gd name="connsiteX2" fmla="*/ 297180 w 440864"/>
                      <a:gd name="connsiteY2" fmla="*/ 2819400 h 2819400"/>
                      <a:gd name="connsiteX0" fmla="*/ 0 w 339032"/>
                      <a:gd name="connsiteY0" fmla="*/ 0 h 2579511"/>
                      <a:gd name="connsiteX1" fmla="*/ 330764 w 339032"/>
                      <a:gd name="connsiteY1" fmla="*/ 1192671 h 2579511"/>
                      <a:gd name="connsiteX2" fmla="*/ 201224 w 339032"/>
                      <a:gd name="connsiteY2" fmla="*/ 2579511 h 2579511"/>
                      <a:gd name="connsiteX0" fmla="*/ 0 w 361828"/>
                      <a:gd name="connsiteY0" fmla="*/ 0 h 2004836"/>
                      <a:gd name="connsiteX1" fmla="*/ 330764 w 361828"/>
                      <a:gd name="connsiteY1" fmla="*/ 1192671 h 2004836"/>
                      <a:gd name="connsiteX2" fmla="*/ 286949 w 361828"/>
                      <a:gd name="connsiteY2" fmla="*/ 2004836 h 20048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61828" h="2004836">
                        <a:moveTo>
                          <a:pt x="0" y="0"/>
                        </a:moveTo>
                        <a:cubicBezTo>
                          <a:pt x="188595" y="481330"/>
                          <a:pt x="282939" y="858532"/>
                          <a:pt x="330764" y="1192671"/>
                        </a:cubicBezTo>
                        <a:cubicBezTo>
                          <a:pt x="378589" y="1526810"/>
                          <a:pt x="376484" y="1546366"/>
                          <a:pt x="286949" y="2004836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8" name="Forma livre 157"/>
                  <p:cNvSpPr/>
                  <p:nvPr/>
                </p:nvSpPr>
                <p:spPr>
                  <a:xfrm>
                    <a:off x="2351758" y="535658"/>
                    <a:ext cx="384645" cy="2085622"/>
                  </a:xfrm>
                  <a:custGeom>
                    <a:avLst/>
                    <a:gdLst>
                      <a:gd name="connsiteX0" fmla="*/ 0 w 440864"/>
                      <a:gd name="connsiteY0" fmla="*/ 0 h 2819400"/>
                      <a:gd name="connsiteX1" fmla="*/ 426720 w 440864"/>
                      <a:gd name="connsiteY1" fmla="*/ 1432560 h 2819400"/>
                      <a:gd name="connsiteX2" fmla="*/ 297180 w 440864"/>
                      <a:gd name="connsiteY2" fmla="*/ 2819400 h 2819400"/>
                      <a:gd name="connsiteX0" fmla="*/ 0 w 362944"/>
                      <a:gd name="connsiteY0" fmla="*/ 0 h 2619022"/>
                      <a:gd name="connsiteX1" fmla="*/ 353342 w 362944"/>
                      <a:gd name="connsiteY1" fmla="*/ 1232182 h 2619022"/>
                      <a:gd name="connsiteX2" fmla="*/ 223802 w 362944"/>
                      <a:gd name="connsiteY2" fmla="*/ 2619022 h 2619022"/>
                      <a:gd name="connsiteX0" fmla="*/ 0 w 384645"/>
                      <a:gd name="connsiteY0" fmla="*/ 0 h 2085622"/>
                      <a:gd name="connsiteX1" fmla="*/ 353342 w 384645"/>
                      <a:gd name="connsiteY1" fmla="*/ 1232182 h 2085622"/>
                      <a:gd name="connsiteX2" fmla="*/ 306352 w 384645"/>
                      <a:gd name="connsiteY2" fmla="*/ 2085622 h 20856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84645" h="2085622">
                        <a:moveTo>
                          <a:pt x="0" y="0"/>
                        </a:moveTo>
                        <a:cubicBezTo>
                          <a:pt x="188595" y="481330"/>
                          <a:pt x="302283" y="884578"/>
                          <a:pt x="353342" y="1232182"/>
                        </a:cubicBezTo>
                        <a:cubicBezTo>
                          <a:pt x="404401" y="1579786"/>
                          <a:pt x="395887" y="1627152"/>
                          <a:pt x="306352" y="2085622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9" name="Forma livre 158"/>
                  <p:cNvSpPr/>
                  <p:nvPr/>
                </p:nvSpPr>
                <p:spPr>
                  <a:xfrm>
                    <a:off x="2666436" y="462280"/>
                    <a:ext cx="416254" cy="2232025"/>
                  </a:xfrm>
                  <a:custGeom>
                    <a:avLst/>
                    <a:gdLst>
                      <a:gd name="connsiteX0" fmla="*/ 0 w 440864"/>
                      <a:gd name="connsiteY0" fmla="*/ 0 h 2819400"/>
                      <a:gd name="connsiteX1" fmla="*/ 426720 w 440864"/>
                      <a:gd name="connsiteY1" fmla="*/ 1432560 h 2819400"/>
                      <a:gd name="connsiteX2" fmla="*/ 297180 w 440864"/>
                      <a:gd name="connsiteY2" fmla="*/ 2819400 h 2819400"/>
                      <a:gd name="connsiteX0" fmla="*/ 0 w 392881"/>
                      <a:gd name="connsiteY0" fmla="*/ 0 h 2692400"/>
                      <a:gd name="connsiteX1" fmla="*/ 381565 w 392881"/>
                      <a:gd name="connsiteY1" fmla="*/ 1305560 h 2692400"/>
                      <a:gd name="connsiteX2" fmla="*/ 252025 w 392881"/>
                      <a:gd name="connsiteY2" fmla="*/ 2692400 h 2692400"/>
                      <a:gd name="connsiteX0" fmla="*/ 0 w 416254"/>
                      <a:gd name="connsiteY0" fmla="*/ 0 h 2222500"/>
                      <a:gd name="connsiteX1" fmla="*/ 381565 w 416254"/>
                      <a:gd name="connsiteY1" fmla="*/ 1305560 h 2222500"/>
                      <a:gd name="connsiteX2" fmla="*/ 337750 w 416254"/>
                      <a:gd name="connsiteY2" fmla="*/ 2222500 h 2222500"/>
                      <a:gd name="connsiteX0" fmla="*/ 0 w 416254"/>
                      <a:gd name="connsiteY0" fmla="*/ 0 h 2232025"/>
                      <a:gd name="connsiteX1" fmla="*/ 381565 w 416254"/>
                      <a:gd name="connsiteY1" fmla="*/ 1305560 h 2232025"/>
                      <a:gd name="connsiteX2" fmla="*/ 337750 w 416254"/>
                      <a:gd name="connsiteY2" fmla="*/ 2232025 h 22320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16254" h="2232025">
                        <a:moveTo>
                          <a:pt x="0" y="0"/>
                        </a:moveTo>
                        <a:cubicBezTo>
                          <a:pt x="188595" y="481330"/>
                          <a:pt x="325273" y="933556"/>
                          <a:pt x="381565" y="1305560"/>
                        </a:cubicBezTo>
                        <a:cubicBezTo>
                          <a:pt x="437857" y="1677564"/>
                          <a:pt x="427285" y="1773555"/>
                          <a:pt x="337750" y="2232025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0" name="Forma livre 159"/>
                  <p:cNvSpPr/>
                  <p:nvPr/>
                </p:nvSpPr>
                <p:spPr>
                  <a:xfrm>
                    <a:off x="1512430" y="565292"/>
                    <a:ext cx="372324" cy="2043288"/>
                  </a:xfrm>
                  <a:custGeom>
                    <a:avLst/>
                    <a:gdLst>
                      <a:gd name="connsiteX0" fmla="*/ 0 w 440864"/>
                      <a:gd name="connsiteY0" fmla="*/ 0 h 2819400"/>
                      <a:gd name="connsiteX1" fmla="*/ 426720 w 440864"/>
                      <a:gd name="connsiteY1" fmla="*/ 1432560 h 2819400"/>
                      <a:gd name="connsiteX2" fmla="*/ 297180 w 440864"/>
                      <a:gd name="connsiteY2" fmla="*/ 2819400 h 2819400"/>
                      <a:gd name="connsiteX0" fmla="*/ 0 w 347995"/>
                      <a:gd name="connsiteY0" fmla="*/ 0 h 2602088"/>
                      <a:gd name="connsiteX1" fmla="*/ 339231 w 347995"/>
                      <a:gd name="connsiteY1" fmla="*/ 1215248 h 2602088"/>
                      <a:gd name="connsiteX2" fmla="*/ 209691 w 347995"/>
                      <a:gd name="connsiteY2" fmla="*/ 2602088 h 2602088"/>
                      <a:gd name="connsiteX0" fmla="*/ 0 w 372324"/>
                      <a:gd name="connsiteY0" fmla="*/ 0 h 2055988"/>
                      <a:gd name="connsiteX1" fmla="*/ 339231 w 372324"/>
                      <a:gd name="connsiteY1" fmla="*/ 1215248 h 2055988"/>
                      <a:gd name="connsiteX2" fmla="*/ 298591 w 372324"/>
                      <a:gd name="connsiteY2" fmla="*/ 2055988 h 2055988"/>
                      <a:gd name="connsiteX0" fmla="*/ 0 w 372324"/>
                      <a:gd name="connsiteY0" fmla="*/ 0 h 2043288"/>
                      <a:gd name="connsiteX1" fmla="*/ 339231 w 372324"/>
                      <a:gd name="connsiteY1" fmla="*/ 1202548 h 2043288"/>
                      <a:gd name="connsiteX2" fmla="*/ 298591 w 372324"/>
                      <a:gd name="connsiteY2" fmla="*/ 2043288 h 2043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72324" h="2043288">
                        <a:moveTo>
                          <a:pt x="0" y="0"/>
                        </a:moveTo>
                        <a:cubicBezTo>
                          <a:pt x="188595" y="481330"/>
                          <a:pt x="289466" y="862000"/>
                          <a:pt x="339231" y="1202548"/>
                        </a:cubicBezTo>
                        <a:cubicBezTo>
                          <a:pt x="388996" y="1543096"/>
                          <a:pt x="388126" y="1584818"/>
                          <a:pt x="298591" y="2043288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1" name="Forma livre 160"/>
                  <p:cNvSpPr/>
                  <p:nvPr/>
                </p:nvSpPr>
                <p:spPr>
                  <a:xfrm>
                    <a:off x="3092592" y="352214"/>
                    <a:ext cx="440004" cy="2472266"/>
                  </a:xfrm>
                  <a:custGeom>
                    <a:avLst/>
                    <a:gdLst>
                      <a:gd name="connsiteX0" fmla="*/ 0 w 440864"/>
                      <a:gd name="connsiteY0" fmla="*/ 0 h 2819400"/>
                      <a:gd name="connsiteX1" fmla="*/ 426720 w 440864"/>
                      <a:gd name="connsiteY1" fmla="*/ 1432560 h 2819400"/>
                      <a:gd name="connsiteX2" fmla="*/ 297180 w 440864"/>
                      <a:gd name="connsiteY2" fmla="*/ 2819400 h 2819400"/>
                      <a:gd name="connsiteX0" fmla="*/ 0 w 425859"/>
                      <a:gd name="connsiteY0" fmla="*/ 0 h 2802466"/>
                      <a:gd name="connsiteX1" fmla="*/ 412608 w 425859"/>
                      <a:gd name="connsiteY1" fmla="*/ 1415626 h 2802466"/>
                      <a:gd name="connsiteX2" fmla="*/ 283068 w 425859"/>
                      <a:gd name="connsiteY2" fmla="*/ 2802466 h 2802466"/>
                      <a:gd name="connsiteX0" fmla="*/ 0 w 440004"/>
                      <a:gd name="connsiteY0" fmla="*/ 0 h 2472266"/>
                      <a:gd name="connsiteX1" fmla="*/ 412608 w 440004"/>
                      <a:gd name="connsiteY1" fmla="*/ 1415626 h 2472266"/>
                      <a:gd name="connsiteX2" fmla="*/ 343393 w 440004"/>
                      <a:gd name="connsiteY2" fmla="*/ 2472266 h 24722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40004" h="2472266">
                        <a:moveTo>
                          <a:pt x="0" y="0"/>
                        </a:moveTo>
                        <a:cubicBezTo>
                          <a:pt x="188595" y="481330"/>
                          <a:pt x="355376" y="1003582"/>
                          <a:pt x="412608" y="1415626"/>
                        </a:cubicBezTo>
                        <a:cubicBezTo>
                          <a:pt x="469840" y="1827670"/>
                          <a:pt x="432928" y="2013796"/>
                          <a:pt x="343393" y="2472266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2" name="Forma livre 161"/>
                  <p:cNvSpPr/>
                  <p:nvPr/>
                </p:nvSpPr>
                <p:spPr>
                  <a:xfrm>
                    <a:off x="1240963" y="348227"/>
                    <a:ext cx="1858645" cy="239152"/>
                  </a:xfrm>
                  <a:custGeom>
                    <a:avLst/>
                    <a:gdLst>
                      <a:gd name="connsiteX0" fmla="*/ 0 w 2331720"/>
                      <a:gd name="connsiteY0" fmla="*/ 137160 h 300732"/>
                      <a:gd name="connsiteX1" fmla="*/ 967740 w 2331720"/>
                      <a:gd name="connsiteY1" fmla="*/ 297180 h 300732"/>
                      <a:gd name="connsiteX2" fmla="*/ 2331720 w 2331720"/>
                      <a:gd name="connsiteY2" fmla="*/ 0 h 300732"/>
                      <a:gd name="connsiteX0" fmla="*/ 0 w 2087245"/>
                      <a:gd name="connsiteY0" fmla="*/ 70485 h 231650"/>
                      <a:gd name="connsiteX1" fmla="*/ 967740 w 2087245"/>
                      <a:gd name="connsiteY1" fmla="*/ 230505 h 231650"/>
                      <a:gd name="connsiteX2" fmla="*/ 2087245 w 2087245"/>
                      <a:gd name="connsiteY2" fmla="*/ 0 h 231650"/>
                      <a:gd name="connsiteX0" fmla="*/ 0 w 1858645"/>
                      <a:gd name="connsiteY0" fmla="*/ 140335 h 239152"/>
                      <a:gd name="connsiteX1" fmla="*/ 739140 w 1858645"/>
                      <a:gd name="connsiteY1" fmla="*/ 230505 h 239152"/>
                      <a:gd name="connsiteX2" fmla="*/ 1858645 w 1858645"/>
                      <a:gd name="connsiteY2" fmla="*/ 0 h 2391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858645" h="239152">
                        <a:moveTo>
                          <a:pt x="0" y="140335"/>
                        </a:moveTo>
                        <a:cubicBezTo>
                          <a:pt x="289560" y="231775"/>
                          <a:pt x="429366" y="253894"/>
                          <a:pt x="739140" y="230505"/>
                        </a:cubicBezTo>
                        <a:cubicBezTo>
                          <a:pt x="1048914" y="207116"/>
                          <a:pt x="1370965" y="137160"/>
                          <a:pt x="1858645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3" name="Forma livre 162"/>
                  <p:cNvSpPr/>
                  <p:nvPr/>
                </p:nvSpPr>
                <p:spPr>
                  <a:xfrm>
                    <a:off x="1355263" y="684142"/>
                    <a:ext cx="1864995" cy="220396"/>
                  </a:xfrm>
                  <a:custGeom>
                    <a:avLst/>
                    <a:gdLst>
                      <a:gd name="connsiteX0" fmla="*/ 0 w 2331720"/>
                      <a:gd name="connsiteY0" fmla="*/ 137160 h 300732"/>
                      <a:gd name="connsiteX1" fmla="*/ 967740 w 2331720"/>
                      <a:gd name="connsiteY1" fmla="*/ 297180 h 300732"/>
                      <a:gd name="connsiteX2" fmla="*/ 2331720 w 2331720"/>
                      <a:gd name="connsiteY2" fmla="*/ 0 h 300732"/>
                      <a:gd name="connsiteX0" fmla="*/ 0 w 2141220"/>
                      <a:gd name="connsiteY0" fmla="*/ 197485 h 308423"/>
                      <a:gd name="connsiteX1" fmla="*/ 777240 w 2141220"/>
                      <a:gd name="connsiteY1" fmla="*/ 297180 h 308423"/>
                      <a:gd name="connsiteX2" fmla="*/ 2141220 w 2141220"/>
                      <a:gd name="connsiteY2" fmla="*/ 0 h 308423"/>
                      <a:gd name="connsiteX0" fmla="*/ 0 w 1864995"/>
                      <a:gd name="connsiteY0" fmla="*/ 114935 h 220396"/>
                      <a:gd name="connsiteX1" fmla="*/ 777240 w 1864995"/>
                      <a:gd name="connsiteY1" fmla="*/ 214630 h 220396"/>
                      <a:gd name="connsiteX2" fmla="*/ 1864995 w 1864995"/>
                      <a:gd name="connsiteY2" fmla="*/ 0 h 2203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864995" h="220396">
                        <a:moveTo>
                          <a:pt x="0" y="114935"/>
                        </a:moveTo>
                        <a:cubicBezTo>
                          <a:pt x="289560" y="206375"/>
                          <a:pt x="466407" y="233786"/>
                          <a:pt x="777240" y="214630"/>
                        </a:cubicBezTo>
                        <a:cubicBezTo>
                          <a:pt x="1088073" y="195474"/>
                          <a:pt x="1377315" y="137160"/>
                          <a:pt x="1864995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4" name="Forma livre 163"/>
                  <p:cNvSpPr/>
                  <p:nvPr/>
                </p:nvSpPr>
                <p:spPr>
                  <a:xfrm>
                    <a:off x="1434639" y="985132"/>
                    <a:ext cx="1880870" cy="197642"/>
                  </a:xfrm>
                  <a:custGeom>
                    <a:avLst/>
                    <a:gdLst>
                      <a:gd name="connsiteX0" fmla="*/ 0 w 2331720"/>
                      <a:gd name="connsiteY0" fmla="*/ 137160 h 300732"/>
                      <a:gd name="connsiteX1" fmla="*/ 967740 w 2331720"/>
                      <a:gd name="connsiteY1" fmla="*/ 297180 h 300732"/>
                      <a:gd name="connsiteX2" fmla="*/ 2331720 w 2331720"/>
                      <a:gd name="connsiteY2" fmla="*/ 0 h 300732"/>
                      <a:gd name="connsiteX0" fmla="*/ 0 w 1998345"/>
                      <a:gd name="connsiteY0" fmla="*/ 35560 h 195910"/>
                      <a:gd name="connsiteX1" fmla="*/ 967740 w 1998345"/>
                      <a:gd name="connsiteY1" fmla="*/ 195580 h 195910"/>
                      <a:gd name="connsiteX2" fmla="*/ 1998345 w 1998345"/>
                      <a:gd name="connsiteY2" fmla="*/ 0 h 195910"/>
                      <a:gd name="connsiteX0" fmla="*/ 0 w 1880870"/>
                      <a:gd name="connsiteY0" fmla="*/ 73660 h 197642"/>
                      <a:gd name="connsiteX1" fmla="*/ 850265 w 1880870"/>
                      <a:gd name="connsiteY1" fmla="*/ 195580 h 197642"/>
                      <a:gd name="connsiteX2" fmla="*/ 1880870 w 1880870"/>
                      <a:gd name="connsiteY2" fmla="*/ 0 h 1976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880870" h="197642">
                        <a:moveTo>
                          <a:pt x="0" y="73660"/>
                        </a:moveTo>
                        <a:cubicBezTo>
                          <a:pt x="289560" y="165100"/>
                          <a:pt x="536787" y="207857"/>
                          <a:pt x="850265" y="195580"/>
                        </a:cubicBezTo>
                        <a:cubicBezTo>
                          <a:pt x="1163743" y="183303"/>
                          <a:pt x="1393190" y="137160"/>
                          <a:pt x="188087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5" name="Forma livre 164"/>
                  <p:cNvSpPr/>
                  <p:nvPr/>
                </p:nvSpPr>
                <p:spPr>
                  <a:xfrm>
                    <a:off x="1520363" y="1277867"/>
                    <a:ext cx="1880870" cy="196779"/>
                  </a:xfrm>
                  <a:custGeom>
                    <a:avLst/>
                    <a:gdLst>
                      <a:gd name="connsiteX0" fmla="*/ 0 w 2331720"/>
                      <a:gd name="connsiteY0" fmla="*/ 137160 h 300732"/>
                      <a:gd name="connsiteX1" fmla="*/ 967740 w 2331720"/>
                      <a:gd name="connsiteY1" fmla="*/ 297180 h 300732"/>
                      <a:gd name="connsiteX2" fmla="*/ 2331720 w 2331720"/>
                      <a:gd name="connsiteY2" fmla="*/ 0 h 300732"/>
                      <a:gd name="connsiteX0" fmla="*/ 0 w 2128520"/>
                      <a:gd name="connsiteY0" fmla="*/ 197485 h 308423"/>
                      <a:gd name="connsiteX1" fmla="*/ 764540 w 2128520"/>
                      <a:gd name="connsiteY1" fmla="*/ 297180 h 308423"/>
                      <a:gd name="connsiteX2" fmla="*/ 2128520 w 2128520"/>
                      <a:gd name="connsiteY2" fmla="*/ 0 h 308423"/>
                      <a:gd name="connsiteX0" fmla="*/ 0 w 1896745"/>
                      <a:gd name="connsiteY0" fmla="*/ 95885 h 200149"/>
                      <a:gd name="connsiteX1" fmla="*/ 764540 w 1896745"/>
                      <a:gd name="connsiteY1" fmla="*/ 195580 h 200149"/>
                      <a:gd name="connsiteX2" fmla="*/ 1896745 w 1896745"/>
                      <a:gd name="connsiteY2" fmla="*/ 0 h 200149"/>
                      <a:gd name="connsiteX0" fmla="*/ 0 w 1880870"/>
                      <a:gd name="connsiteY0" fmla="*/ 92710 h 196779"/>
                      <a:gd name="connsiteX1" fmla="*/ 764540 w 1880870"/>
                      <a:gd name="connsiteY1" fmla="*/ 192405 h 196779"/>
                      <a:gd name="connsiteX2" fmla="*/ 1880870 w 1880870"/>
                      <a:gd name="connsiteY2" fmla="*/ 0 h 1967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880870" h="196779">
                        <a:moveTo>
                          <a:pt x="0" y="92710"/>
                        </a:moveTo>
                        <a:cubicBezTo>
                          <a:pt x="289560" y="184150"/>
                          <a:pt x="451062" y="207857"/>
                          <a:pt x="764540" y="192405"/>
                        </a:cubicBezTo>
                        <a:cubicBezTo>
                          <a:pt x="1078018" y="176953"/>
                          <a:pt x="1393190" y="137160"/>
                          <a:pt x="188087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Forma livre 165"/>
                  <p:cNvSpPr/>
                  <p:nvPr/>
                </p:nvSpPr>
                <p:spPr>
                  <a:xfrm flipV="1">
                    <a:off x="1545764" y="2570935"/>
                    <a:ext cx="1893570" cy="244643"/>
                  </a:xfrm>
                  <a:custGeom>
                    <a:avLst/>
                    <a:gdLst>
                      <a:gd name="connsiteX0" fmla="*/ 0 w 2331720"/>
                      <a:gd name="connsiteY0" fmla="*/ 137160 h 300732"/>
                      <a:gd name="connsiteX1" fmla="*/ 967740 w 2331720"/>
                      <a:gd name="connsiteY1" fmla="*/ 297180 h 300732"/>
                      <a:gd name="connsiteX2" fmla="*/ 2331720 w 2331720"/>
                      <a:gd name="connsiteY2" fmla="*/ 0 h 300732"/>
                      <a:gd name="connsiteX0" fmla="*/ 0 w 2122170"/>
                      <a:gd name="connsiteY0" fmla="*/ 76835 h 238188"/>
                      <a:gd name="connsiteX1" fmla="*/ 967740 w 2122170"/>
                      <a:gd name="connsiteY1" fmla="*/ 236855 h 238188"/>
                      <a:gd name="connsiteX2" fmla="*/ 2122170 w 2122170"/>
                      <a:gd name="connsiteY2" fmla="*/ 0 h 238188"/>
                      <a:gd name="connsiteX0" fmla="*/ 0 w 1893570"/>
                      <a:gd name="connsiteY0" fmla="*/ 140335 h 244643"/>
                      <a:gd name="connsiteX1" fmla="*/ 739140 w 1893570"/>
                      <a:gd name="connsiteY1" fmla="*/ 236855 h 244643"/>
                      <a:gd name="connsiteX2" fmla="*/ 1893570 w 1893570"/>
                      <a:gd name="connsiteY2" fmla="*/ 0 h 2446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893570" h="244643">
                        <a:moveTo>
                          <a:pt x="0" y="140335"/>
                        </a:moveTo>
                        <a:cubicBezTo>
                          <a:pt x="289560" y="231775"/>
                          <a:pt x="423545" y="260244"/>
                          <a:pt x="739140" y="236855"/>
                        </a:cubicBezTo>
                        <a:cubicBezTo>
                          <a:pt x="1054735" y="213466"/>
                          <a:pt x="1405890" y="137160"/>
                          <a:pt x="189357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7" name="Forma livre 166"/>
                  <p:cNvSpPr/>
                  <p:nvPr/>
                </p:nvSpPr>
                <p:spPr>
                  <a:xfrm flipV="1">
                    <a:off x="1614978" y="2266243"/>
                    <a:ext cx="1876107" cy="242950"/>
                  </a:xfrm>
                  <a:custGeom>
                    <a:avLst/>
                    <a:gdLst>
                      <a:gd name="connsiteX0" fmla="*/ 0 w 2331720"/>
                      <a:gd name="connsiteY0" fmla="*/ 137160 h 300732"/>
                      <a:gd name="connsiteX1" fmla="*/ 967740 w 2331720"/>
                      <a:gd name="connsiteY1" fmla="*/ 297180 h 300732"/>
                      <a:gd name="connsiteX2" fmla="*/ 2331720 w 2331720"/>
                      <a:gd name="connsiteY2" fmla="*/ 0 h 300732"/>
                      <a:gd name="connsiteX0" fmla="*/ 0 w 2096770"/>
                      <a:gd name="connsiteY0" fmla="*/ 80010 h 241461"/>
                      <a:gd name="connsiteX1" fmla="*/ 967740 w 2096770"/>
                      <a:gd name="connsiteY1" fmla="*/ 240030 h 241461"/>
                      <a:gd name="connsiteX2" fmla="*/ 2096770 w 2096770"/>
                      <a:gd name="connsiteY2" fmla="*/ 0 h 241461"/>
                      <a:gd name="connsiteX0" fmla="*/ 0 w 1880870"/>
                      <a:gd name="connsiteY0" fmla="*/ 143510 h 248031"/>
                      <a:gd name="connsiteX1" fmla="*/ 751840 w 1880870"/>
                      <a:gd name="connsiteY1" fmla="*/ 240030 h 248031"/>
                      <a:gd name="connsiteX2" fmla="*/ 1880870 w 1880870"/>
                      <a:gd name="connsiteY2" fmla="*/ 0 h 248031"/>
                      <a:gd name="connsiteX0" fmla="*/ 0 w 1890395"/>
                      <a:gd name="connsiteY0" fmla="*/ 143510 h 248031"/>
                      <a:gd name="connsiteX1" fmla="*/ 761365 w 1890395"/>
                      <a:gd name="connsiteY1" fmla="*/ 240030 h 248031"/>
                      <a:gd name="connsiteX2" fmla="*/ 1890395 w 1890395"/>
                      <a:gd name="connsiteY2" fmla="*/ 0 h 248031"/>
                      <a:gd name="connsiteX0" fmla="*/ 0 w 1876107"/>
                      <a:gd name="connsiteY0" fmla="*/ 138748 h 242950"/>
                      <a:gd name="connsiteX1" fmla="*/ 761365 w 1876107"/>
                      <a:gd name="connsiteY1" fmla="*/ 235268 h 242950"/>
                      <a:gd name="connsiteX2" fmla="*/ 1876107 w 1876107"/>
                      <a:gd name="connsiteY2" fmla="*/ 0 h 24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876107" h="242950">
                        <a:moveTo>
                          <a:pt x="0" y="138748"/>
                        </a:moveTo>
                        <a:cubicBezTo>
                          <a:pt x="289560" y="230188"/>
                          <a:pt x="448681" y="258393"/>
                          <a:pt x="761365" y="235268"/>
                        </a:cubicBezTo>
                        <a:cubicBezTo>
                          <a:pt x="1074050" y="212143"/>
                          <a:pt x="1388427" y="137160"/>
                          <a:pt x="1876107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8" name="Forma livre 167"/>
                  <p:cNvSpPr/>
                  <p:nvPr/>
                </p:nvSpPr>
                <p:spPr>
                  <a:xfrm flipV="1">
                    <a:off x="1627679" y="2002496"/>
                    <a:ext cx="1906270" cy="225708"/>
                  </a:xfrm>
                  <a:custGeom>
                    <a:avLst/>
                    <a:gdLst>
                      <a:gd name="connsiteX0" fmla="*/ 0 w 2331720"/>
                      <a:gd name="connsiteY0" fmla="*/ 137160 h 300732"/>
                      <a:gd name="connsiteX1" fmla="*/ 967740 w 2331720"/>
                      <a:gd name="connsiteY1" fmla="*/ 297180 h 300732"/>
                      <a:gd name="connsiteX2" fmla="*/ 2331720 w 2331720"/>
                      <a:gd name="connsiteY2" fmla="*/ 0 h 300732"/>
                      <a:gd name="connsiteX0" fmla="*/ 0 w 2150745"/>
                      <a:gd name="connsiteY0" fmla="*/ 187960 h 306633"/>
                      <a:gd name="connsiteX1" fmla="*/ 786765 w 2150745"/>
                      <a:gd name="connsiteY1" fmla="*/ 297180 h 306633"/>
                      <a:gd name="connsiteX2" fmla="*/ 2150745 w 2150745"/>
                      <a:gd name="connsiteY2" fmla="*/ 0 h 306633"/>
                      <a:gd name="connsiteX0" fmla="*/ 0 w 1906270"/>
                      <a:gd name="connsiteY0" fmla="*/ 111760 h 225708"/>
                      <a:gd name="connsiteX1" fmla="*/ 786765 w 1906270"/>
                      <a:gd name="connsiteY1" fmla="*/ 220980 h 225708"/>
                      <a:gd name="connsiteX2" fmla="*/ 1906270 w 1906270"/>
                      <a:gd name="connsiteY2" fmla="*/ 0 h 225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906270" h="225708">
                        <a:moveTo>
                          <a:pt x="0" y="111760"/>
                        </a:moveTo>
                        <a:cubicBezTo>
                          <a:pt x="289560" y="203200"/>
                          <a:pt x="469053" y="239607"/>
                          <a:pt x="786765" y="220980"/>
                        </a:cubicBezTo>
                        <a:cubicBezTo>
                          <a:pt x="1104477" y="202353"/>
                          <a:pt x="1418590" y="137160"/>
                          <a:pt x="1906270" y="0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69" name="Conector reto 168"/>
                  <p:cNvCxnSpPr>
                    <a:stCxn id="170" idx="1"/>
                    <a:endCxn id="161" idx="1"/>
                  </p:cNvCxnSpPr>
                  <p:nvPr/>
                </p:nvCxnSpPr>
                <p:spPr>
                  <a:xfrm>
                    <a:off x="1607820" y="1767839"/>
                    <a:ext cx="1897380" cy="1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sp>
                <p:nvSpPr>
                  <p:cNvPr id="170" name="Forma livre 169"/>
                  <p:cNvSpPr/>
                  <p:nvPr/>
                </p:nvSpPr>
                <p:spPr>
                  <a:xfrm>
                    <a:off x="1242060" y="492476"/>
                    <a:ext cx="395374" cy="2179603"/>
                  </a:xfrm>
                  <a:custGeom>
                    <a:avLst/>
                    <a:gdLst>
                      <a:gd name="connsiteX0" fmla="*/ 0 w 440864"/>
                      <a:gd name="connsiteY0" fmla="*/ 0 h 2819400"/>
                      <a:gd name="connsiteX1" fmla="*/ 426720 w 440864"/>
                      <a:gd name="connsiteY1" fmla="*/ 1432560 h 2819400"/>
                      <a:gd name="connsiteX2" fmla="*/ 297180 w 440864"/>
                      <a:gd name="connsiteY2" fmla="*/ 2819400 h 2819400"/>
                      <a:gd name="connsiteX0" fmla="*/ 0 w 376111"/>
                      <a:gd name="connsiteY0" fmla="*/ 0 h 2659380"/>
                      <a:gd name="connsiteX1" fmla="*/ 365760 w 376111"/>
                      <a:gd name="connsiteY1" fmla="*/ 1272540 h 2659380"/>
                      <a:gd name="connsiteX2" fmla="*/ 236220 w 376111"/>
                      <a:gd name="connsiteY2" fmla="*/ 2659380 h 2659380"/>
                      <a:gd name="connsiteX0" fmla="*/ 0 w 376111"/>
                      <a:gd name="connsiteY0" fmla="*/ 0 h 2662203"/>
                      <a:gd name="connsiteX1" fmla="*/ 365760 w 376111"/>
                      <a:gd name="connsiteY1" fmla="*/ 1275363 h 2662203"/>
                      <a:gd name="connsiteX2" fmla="*/ 236220 w 376111"/>
                      <a:gd name="connsiteY2" fmla="*/ 2662203 h 2662203"/>
                      <a:gd name="connsiteX0" fmla="*/ 0 w 395374"/>
                      <a:gd name="connsiteY0" fmla="*/ 0 h 2179603"/>
                      <a:gd name="connsiteX1" fmla="*/ 365760 w 395374"/>
                      <a:gd name="connsiteY1" fmla="*/ 1275363 h 2179603"/>
                      <a:gd name="connsiteX2" fmla="*/ 312420 w 395374"/>
                      <a:gd name="connsiteY2" fmla="*/ 2179603 h 2179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95374" h="2179603">
                        <a:moveTo>
                          <a:pt x="0" y="0"/>
                        </a:moveTo>
                        <a:cubicBezTo>
                          <a:pt x="188595" y="481330"/>
                          <a:pt x="313690" y="912096"/>
                          <a:pt x="365760" y="1275363"/>
                        </a:cubicBezTo>
                        <a:cubicBezTo>
                          <a:pt x="417830" y="1638630"/>
                          <a:pt x="401955" y="1721133"/>
                          <a:pt x="312420" y="2179603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99" name="Seta para a direita 98"/>
                <p:cNvSpPr/>
                <p:nvPr/>
              </p:nvSpPr>
              <p:spPr>
                <a:xfrm>
                  <a:off x="2487127" y="1281579"/>
                  <a:ext cx="375257" cy="237659"/>
                </a:xfrm>
                <a:prstGeom prst="rightArrow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" name="Elipse 99"/>
                <p:cNvSpPr/>
                <p:nvPr/>
              </p:nvSpPr>
              <p:spPr>
                <a:xfrm flipV="1">
                  <a:off x="438237" y="687299"/>
                  <a:ext cx="45719" cy="45719"/>
                </a:xfrm>
                <a:prstGeom prst="ellipse">
                  <a:avLst/>
                </a:prstGeom>
                <a:solidFill>
                  <a:sysClr val="windowText" lastClr="000000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Elipse 100"/>
                <p:cNvSpPr/>
                <p:nvPr/>
              </p:nvSpPr>
              <p:spPr>
                <a:xfrm flipV="1">
                  <a:off x="911892" y="718090"/>
                  <a:ext cx="45719" cy="45719"/>
                </a:xfrm>
                <a:prstGeom prst="ellipse">
                  <a:avLst/>
                </a:prstGeom>
                <a:solidFill>
                  <a:sysClr val="windowText" lastClr="000000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2" name="Elipse 101"/>
                <p:cNvSpPr/>
                <p:nvPr/>
              </p:nvSpPr>
              <p:spPr>
                <a:xfrm flipV="1">
                  <a:off x="988237" y="992987"/>
                  <a:ext cx="45719" cy="45719"/>
                </a:xfrm>
                <a:prstGeom prst="ellipse">
                  <a:avLst/>
                </a:prstGeom>
                <a:solidFill>
                  <a:sysClr val="windowText" lastClr="000000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3" name="Elipse 102"/>
                <p:cNvSpPr/>
                <p:nvPr/>
              </p:nvSpPr>
              <p:spPr>
                <a:xfrm flipV="1">
                  <a:off x="523354" y="952338"/>
                  <a:ext cx="45719" cy="45719"/>
                </a:xfrm>
                <a:prstGeom prst="ellipse">
                  <a:avLst/>
                </a:prstGeom>
                <a:solidFill>
                  <a:sysClr val="windowText" lastClr="000000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04" name="Conector de seta reta 103"/>
                <p:cNvCxnSpPr>
                  <a:stCxn id="100" idx="7"/>
                  <a:endCxn id="122" idx="2"/>
                </p:cNvCxnSpPr>
                <p:nvPr/>
              </p:nvCxnSpPr>
              <p:spPr>
                <a:xfrm>
                  <a:off x="477261" y="726323"/>
                  <a:ext cx="157061" cy="12179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headEnd type="none" w="med" len="med"/>
                  <a:tailEnd type="arrow" w="sm" len="sm"/>
                </a:ln>
                <a:effectLst/>
              </p:spPr>
            </p:cxnSp>
            <p:cxnSp>
              <p:nvCxnSpPr>
                <p:cNvPr id="105" name="Conector de seta reta 104"/>
                <p:cNvCxnSpPr>
                  <a:stCxn id="101" idx="1"/>
                  <a:endCxn id="122" idx="6"/>
                </p:cNvCxnSpPr>
                <p:nvPr/>
              </p:nvCxnSpPr>
              <p:spPr>
                <a:xfrm flipH="1">
                  <a:off x="715401" y="757114"/>
                  <a:ext cx="203186" cy="90999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headEnd type="none" w="med" len="med"/>
                  <a:tailEnd type="arrow" w="sm" len="sm"/>
                </a:ln>
                <a:effectLst/>
              </p:spPr>
            </p:cxnSp>
            <p:cxnSp>
              <p:nvCxnSpPr>
                <p:cNvPr id="106" name="Conector de seta reta 105"/>
                <p:cNvCxnSpPr>
                  <a:stCxn id="102" idx="3"/>
                  <a:endCxn id="122" idx="5"/>
                </p:cNvCxnSpPr>
                <p:nvPr/>
              </p:nvCxnSpPr>
              <p:spPr>
                <a:xfrm flipH="1" flipV="1">
                  <a:off x="703527" y="876778"/>
                  <a:ext cx="291405" cy="122904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headEnd type="none" w="med" len="med"/>
                  <a:tailEnd type="arrow" w="sm" len="sm"/>
                </a:ln>
                <a:effectLst/>
              </p:spPr>
            </p:cxnSp>
            <p:cxnSp>
              <p:nvCxnSpPr>
                <p:cNvPr id="107" name="Conector de seta reta 106"/>
                <p:cNvCxnSpPr>
                  <a:stCxn id="103" idx="5"/>
                  <a:endCxn id="122" idx="3"/>
                </p:cNvCxnSpPr>
                <p:nvPr/>
              </p:nvCxnSpPr>
              <p:spPr>
                <a:xfrm flipV="1">
                  <a:off x="562378" y="876778"/>
                  <a:ext cx="83818" cy="82255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headEnd type="none" w="med" len="med"/>
                  <a:tailEnd type="arrow" w="sm" len="sm"/>
                </a:ln>
                <a:effectLst/>
              </p:spPr>
            </p:cxnSp>
            <p:sp>
              <p:nvSpPr>
                <p:cNvPr id="108" name="Elipse 107"/>
                <p:cNvSpPr/>
                <p:nvPr/>
              </p:nvSpPr>
              <p:spPr>
                <a:xfrm flipV="1">
                  <a:off x="1892862" y="1930008"/>
                  <a:ext cx="45719" cy="45719"/>
                </a:xfrm>
                <a:prstGeom prst="ellipse">
                  <a:avLst/>
                </a:prstGeom>
                <a:solidFill>
                  <a:sysClr val="windowText" lastClr="000000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9" name="Elipse 108"/>
                <p:cNvSpPr/>
                <p:nvPr/>
              </p:nvSpPr>
              <p:spPr>
                <a:xfrm flipV="1">
                  <a:off x="1544403" y="1854146"/>
                  <a:ext cx="45719" cy="45719"/>
                </a:xfrm>
                <a:prstGeom prst="ellipse">
                  <a:avLst/>
                </a:prstGeom>
                <a:solidFill>
                  <a:sysClr val="windowText" lastClr="000000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" name="Elipse 109"/>
                <p:cNvSpPr/>
                <p:nvPr/>
              </p:nvSpPr>
              <p:spPr>
                <a:xfrm flipV="1">
                  <a:off x="1527980" y="2134056"/>
                  <a:ext cx="45719" cy="45719"/>
                </a:xfrm>
                <a:prstGeom prst="ellipse">
                  <a:avLst/>
                </a:prstGeom>
                <a:solidFill>
                  <a:sysClr val="windowText" lastClr="000000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" name="Elipse 110"/>
                <p:cNvSpPr/>
                <p:nvPr/>
              </p:nvSpPr>
              <p:spPr>
                <a:xfrm flipV="1">
                  <a:off x="1870002" y="2203943"/>
                  <a:ext cx="45719" cy="45719"/>
                </a:xfrm>
                <a:prstGeom prst="ellipse">
                  <a:avLst/>
                </a:prstGeom>
                <a:solidFill>
                  <a:sysClr val="windowText" lastClr="000000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12" name="Conector de seta reta 111"/>
                <p:cNvCxnSpPr>
                  <a:endCxn id="118" idx="3"/>
                </p:cNvCxnSpPr>
                <p:nvPr/>
              </p:nvCxnSpPr>
              <p:spPr>
                <a:xfrm flipV="1">
                  <a:off x="1573574" y="2063474"/>
                  <a:ext cx="208232" cy="78067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headEnd type="none" w="med" len="med"/>
                  <a:tailEnd type="arrow" w="sm" len="sm"/>
                </a:ln>
                <a:effectLst/>
              </p:spPr>
            </p:cxnSp>
            <p:cxnSp>
              <p:nvCxnSpPr>
                <p:cNvPr id="113" name="Conector de seta reta 112"/>
                <p:cNvCxnSpPr>
                  <a:stCxn id="109" idx="7"/>
                  <a:endCxn id="118" idx="1"/>
                </p:cNvCxnSpPr>
                <p:nvPr/>
              </p:nvCxnSpPr>
              <p:spPr>
                <a:xfrm>
                  <a:off x="1583427" y="1893170"/>
                  <a:ext cx="198379" cy="112973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headEnd type="none" w="med" len="med"/>
                  <a:tailEnd type="arrow" w="sm" len="sm"/>
                </a:ln>
                <a:effectLst/>
              </p:spPr>
            </p:cxnSp>
            <p:cxnSp>
              <p:nvCxnSpPr>
                <p:cNvPr id="114" name="Conector de seta reta 113"/>
                <p:cNvCxnSpPr>
                  <a:stCxn id="111" idx="3"/>
                  <a:endCxn id="118" idx="4"/>
                </p:cNvCxnSpPr>
                <p:nvPr/>
              </p:nvCxnSpPr>
              <p:spPr>
                <a:xfrm flipH="1" flipV="1">
                  <a:off x="1810472" y="2075348"/>
                  <a:ext cx="66225" cy="13529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headEnd type="none" w="med" len="med"/>
                  <a:tailEnd type="arrow" w="sm" len="sm"/>
                </a:ln>
                <a:effectLst/>
              </p:spPr>
            </p:cxnSp>
            <p:cxnSp>
              <p:nvCxnSpPr>
                <p:cNvPr id="115" name="Conector de seta reta 114"/>
                <p:cNvCxnSpPr>
                  <a:stCxn id="108" idx="5"/>
                  <a:endCxn id="118" idx="7"/>
                </p:cNvCxnSpPr>
                <p:nvPr/>
              </p:nvCxnSpPr>
              <p:spPr>
                <a:xfrm flipH="1">
                  <a:off x="1839137" y="1936703"/>
                  <a:ext cx="92749" cy="6944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headEnd type="none" w="med" len="med"/>
                  <a:tailEnd type="arrow" w="sm" len="sm"/>
                </a:ln>
                <a:effectLst/>
              </p:spPr>
            </p:cxnSp>
            <p:sp>
              <p:nvSpPr>
                <p:cNvPr id="116" name="Retângulo 115"/>
                <p:cNvSpPr/>
                <p:nvPr/>
              </p:nvSpPr>
              <p:spPr>
                <a:xfrm>
                  <a:off x="474880" y="673103"/>
                  <a:ext cx="1335591" cy="1361705"/>
                </a:xfrm>
                <a:prstGeom prst="rect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" name="Forma livre 116"/>
                <p:cNvSpPr/>
                <p:nvPr/>
              </p:nvSpPr>
              <p:spPr>
                <a:xfrm>
                  <a:off x="1809750" y="2032000"/>
                  <a:ext cx="2546350" cy="263774"/>
                </a:xfrm>
                <a:custGeom>
                  <a:avLst/>
                  <a:gdLst>
                    <a:gd name="connsiteX0" fmla="*/ 0 w 2546350"/>
                    <a:gd name="connsiteY0" fmla="*/ 0 h 263774"/>
                    <a:gd name="connsiteX1" fmla="*/ 1270000 w 2546350"/>
                    <a:gd name="connsiteY1" fmla="*/ 263525 h 263774"/>
                    <a:gd name="connsiteX2" fmla="*/ 2546350 w 2546350"/>
                    <a:gd name="connsiteY2" fmla="*/ 38100 h 2637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546350" h="263774">
                      <a:moveTo>
                        <a:pt x="0" y="0"/>
                      </a:moveTo>
                      <a:cubicBezTo>
                        <a:pt x="422804" y="128587"/>
                        <a:pt x="845608" y="257175"/>
                        <a:pt x="1270000" y="263525"/>
                      </a:cubicBezTo>
                      <a:cubicBezTo>
                        <a:pt x="1694392" y="269875"/>
                        <a:pt x="2120371" y="153987"/>
                        <a:pt x="2546350" y="38100"/>
                      </a:cubicBezTo>
                    </a:path>
                  </a:pathLst>
                </a:custGeom>
                <a:noFill/>
                <a:ln w="28575" cap="flat" cmpd="sng" algn="ctr">
                  <a:solidFill>
                    <a:srgbClr val="70AD47">
                      <a:lumMod val="75000"/>
                    </a:srgbClr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8" name="Elipse 117"/>
                <p:cNvSpPr/>
                <p:nvPr/>
              </p:nvSpPr>
              <p:spPr>
                <a:xfrm>
                  <a:off x="1769932" y="1994269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119" name="Grupo 118"/>
                <p:cNvGrpSpPr/>
                <p:nvPr/>
              </p:nvGrpSpPr>
              <p:grpSpPr>
                <a:xfrm>
                  <a:off x="3058378" y="668388"/>
                  <a:ext cx="1381011" cy="1403488"/>
                  <a:chOff x="3058378" y="668388"/>
                  <a:chExt cx="1381011" cy="1403488"/>
                </a:xfrm>
              </p:grpSpPr>
              <p:cxnSp>
                <p:nvCxnSpPr>
                  <p:cNvPr id="126" name="Conector reto 125"/>
                  <p:cNvCxnSpPr/>
                  <p:nvPr/>
                </p:nvCxnSpPr>
                <p:spPr>
                  <a:xfrm flipV="1">
                    <a:off x="3063259" y="845847"/>
                    <a:ext cx="1335591" cy="118549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27" name="Conector reto 126"/>
                  <p:cNvCxnSpPr/>
                  <p:nvPr/>
                </p:nvCxnSpPr>
                <p:spPr>
                  <a:xfrm flipV="1">
                    <a:off x="3255719" y="1018253"/>
                    <a:ext cx="1140199" cy="1013083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28" name="Conector reto 127"/>
                  <p:cNvCxnSpPr/>
                  <p:nvPr/>
                </p:nvCxnSpPr>
                <p:spPr>
                  <a:xfrm flipV="1">
                    <a:off x="3445590" y="1184450"/>
                    <a:ext cx="949350" cy="846886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29" name="Conector reto 128"/>
                  <p:cNvCxnSpPr>
                    <a:endCxn id="139" idx="3"/>
                  </p:cNvCxnSpPr>
                  <p:nvPr/>
                </p:nvCxnSpPr>
                <p:spPr>
                  <a:xfrm flipV="1">
                    <a:off x="3832990" y="1350546"/>
                    <a:ext cx="565860" cy="50903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30" name="Conector reto 129"/>
                  <p:cNvCxnSpPr/>
                  <p:nvPr/>
                </p:nvCxnSpPr>
                <p:spPr>
                  <a:xfrm flipV="1">
                    <a:off x="3835580" y="1517431"/>
                    <a:ext cx="565860" cy="50903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31" name="Conector reto 130"/>
                  <p:cNvCxnSpPr/>
                  <p:nvPr/>
                </p:nvCxnSpPr>
                <p:spPr>
                  <a:xfrm flipV="1">
                    <a:off x="4022170" y="1683750"/>
                    <a:ext cx="379269" cy="345149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32" name="Conector reto 131"/>
                  <p:cNvCxnSpPr/>
                  <p:nvPr/>
                </p:nvCxnSpPr>
                <p:spPr>
                  <a:xfrm flipV="1">
                    <a:off x="4220391" y="1859576"/>
                    <a:ext cx="174549" cy="169067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33" name="Conector reto 132"/>
                  <p:cNvCxnSpPr/>
                  <p:nvPr/>
                </p:nvCxnSpPr>
                <p:spPr>
                  <a:xfrm flipV="1">
                    <a:off x="3638550" y="1861870"/>
                    <a:ext cx="195382" cy="171718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34" name="Conector reto 133"/>
                  <p:cNvCxnSpPr/>
                  <p:nvPr/>
                </p:nvCxnSpPr>
                <p:spPr>
                  <a:xfrm flipV="1">
                    <a:off x="3062339" y="673381"/>
                    <a:ext cx="1332601" cy="1193127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35" name="Conector reto 134"/>
                  <p:cNvCxnSpPr/>
                  <p:nvPr/>
                </p:nvCxnSpPr>
                <p:spPr>
                  <a:xfrm flipV="1">
                    <a:off x="3062288" y="672151"/>
                    <a:ext cx="1151701" cy="1018537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36" name="Conector reto 135"/>
                  <p:cNvCxnSpPr/>
                  <p:nvPr/>
                </p:nvCxnSpPr>
                <p:spPr>
                  <a:xfrm flipV="1">
                    <a:off x="3064669" y="672646"/>
                    <a:ext cx="957451" cy="846592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37" name="Conector reto 136"/>
                  <p:cNvCxnSpPr/>
                  <p:nvPr/>
                </p:nvCxnSpPr>
                <p:spPr>
                  <a:xfrm flipV="1">
                    <a:off x="3064668" y="673895"/>
                    <a:ext cx="573882" cy="509953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38" name="Conector reto 137"/>
                  <p:cNvCxnSpPr>
                    <a:stCxn id="139" idx="1"/>
                  </p:cNvCxnSpPr>
                  <p:nvPr/>
                </p:nvCxnSpPr>
                <p:spPr>
                  <a:xfrm flipV="1">
                    <a:off x="3063259" y="669433"/>
                    <a:ext cx="776132" cy="681113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sp>
                <p:nvSpPr>
                  <p:cNvPr id="139" name="Retângulo 138"/>
                  <p:cNvSpPr/>
                  <p:nvPr/>
                </p:nvSpPr>
                <p:spPr>
                  <a:xfrm>
                    <a:off x="3063259" y="669693"/>
                    <a:ext cx="1335591" cy="1361705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40" name="Conector reto 139"/>
                  <p:cNvCxnSpPr/>
                  <p:nvPr/>
                </p:nvCxnSpPr>
                <p:spPr>
                  <a:xfrm>
                    <a:off x="3058378" y="845847"/>
                    <a:ext cx="1340472" cy="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1" name="Conector reto 140"/>
                  <p:cNvCxnSpPr/>
                  <p:nvPr/>
                </p:nvCxnSpPr>
                <p:spPr>
                  <a:xfrm>
                    <a:off x="3058378" y="1014381"/>
                    <a:ext cx="1340472" cy="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2" name="Conector reto 141"/>
                  <p:cNvCxnSpPr/>
                  <p:nvPr/>
                </p:nvCxnSpPr>
                <p:spPr>
                  <a:xfrm>
                    <a:off x="3058378" y="1180700"/>
                    <a:ext cx="1340472" cy="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3" name="Conector reto 142"/>
                  <p:cNvCxnSpPr>
                    <a:stCxn id="139" idx="1"/>
                    <a:endCxn id="139" idx="3"/>
                  </p:cNvCxnSpPr>
                  <p:nvPr/>
                </p:nvCxnSpPr>
                <p:spPr>
                  <a:xfrm>
                    <a:off x="3063259" y="1350546"/>
                    <a:ext cx="1335591" cy="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4" name="Conector reto 143"/>
                  <p:cNvCxnSpPr/>
                  <p:nvPr/>
                </p:nvCxnSpPr>
                <p:spPr>
                  <a:xfrm>
                    <a:off x="3070879" y="1515553"/>
                    <a:ext cx="1327971" cy="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5" name="Conector reto 144"/>
                  <p:cNvCxnSpPr/>
                  <p:nvPr/>
                </p:nvCxnSpPr>
                <p:spPr>
                  <a:xfrm>
                    <a:off x="3058378" y="1687897"/>
                    <a:ext cx="1340472" cy="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6" name="Conector reto 145"/>
                  <p:cNvCxnSpPr/>
                  <p:nvPr/>
                </p:nvCxnSpPr>
                <p:spPr>
                  <a:xfrm>
                    <a:off x="3070879" y="1861242"/>
                    <a:ext cx="1327971" cy="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7" name="Conector reto 146"/>
                  <p:cNvCxnSpPr/>
                  <p:nvPr/>
                </p:nvCxnSpPr>
                <p:spPr>
                  <a:xfrm>
                    <a:off x="3257680" y="673503"/>
                    <a:ext cx="0" cy="1362949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8" name="Conector reto 147"/>
                  <p:cNvCxnSpPr/>
                  <p:nvPr/>
                </p:nvCxnSpPr>
                <p:spPr>
                  <a:xfrm>
                    <a:off x="3448180" y="668449"/>
                    <a:ext cx="0" cy="1362949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9" name="Conector reto 148"/>
                  <p:cNvCxnSpPr/>
                  <p:nvPr/>
                </p:nvCxnSpPr>
                <p:spPr>
                  <a:xfrm>
                    <a:off x="3638680" y="668510"/>
                    <a:ext cx="0" cy="1362949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0" name="Conector reto 149"/>
                  <p:cNvCxnSpPr/>
                  <p:nvPr/>
                </p:nvCxnSpPr>
                <p:spPr>
                  <a:xfrm>
                    <a:off x="3832990" y="673442"/>
                    <a:ext cx="0" cy="1362949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1" name="Conector reto 150"/>
                  <p:cNvCxnSpPr/>
                  <p:nvPr/>
                </p:nvCxnSpPr>
                <p:spPr>
                  <a:xfrm>
                    <a:off x="4023490" y="668388"/>
                    <a:ext cx="0" cy="1362949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2" name="Conector reto 151"/>
                  <p:cNvCxnSpPr/>
                  <p:nvPr/>
                </p:nvCxnSpPr>
                <p:spPr>
                  <a:xfrm>
                    <a:off x="4213990" y="668449"/>
                    <a:ext cx="0" cy="1362949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sp>
                <p:nvSpPr>
                  <p:cNvPr id="153" name="Elipse 152"/>
                  <p:cNvSpPr/>
                  <p:nvPr/>
                </p:nvSpPr>
                <p:spPr>
                  <a:xfrm>
                    <a:off x="4358310" y="1990797"/>
                    <a:ext cx="81079" cy="81079"/>
                  </a:xfrm>
                  <a:prstGeom prst="ellipse">
                    <a:avLst/>
                  </a:prstGeom>
                  <a:solidFill>
                    <a:srgbClr val="FF0000"/>
                  </a:solidFill>
                  <a:ln w="6350" cap="flat" cmpd="sng" algn="ctr">
                    <a:solidFill>
                      <a:srgbClr val="C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54" name="Conector reto 153"/>
                  <p:cNvCxnSpPr/>
                  <p:nvPr/>
                </p:nvCxnSpPr>
                <p:spPr>
                  <a:xfrm flipV="1">
                    <a:off x="3064741" y="672478"/>
                    <a:ext cx="381965" cy="345148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  <p:sp>
                <p:nvSpPr>
                  <p:cNvPr id="155" name="Elipse 154"/>
                  <p:cNvSpPr/>
                  <p:nvPr/>
                </p:nvSpPr>
                <p:spPr>
                  <a:xfrm>
                    <a:off x="3215180" y="801498"/>
                    <a:ext cx="81079" cy="81079"/>
                  </a:xfrm>
                  <a:prstGeom prst="ellipse">
                    <a:avLst/>
                  </a:prstGeom>
                  <a:solidFill>
                    <a:srgbClr val="FF0000"/>
                  </a:solidFill>
                  <a:ln w="6350" cap="flat" cmpd="sng" algn="ctr">
                    <a:solidFill>
                      <a:srgbClr val="C0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405912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99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56" name="Conector reto 155"/>
                  <p:cNvCxnSpPr/>
                  <p:nvPr/>
                </p:nvCxnSpPr>
                <p:spPr>
                  <a:xfrm flipV="1">
                    <a:off x="3064611" y="674130"/>
                    <a:ext cx="192413" cy="171629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120" name="Forma livre 119"/>
                <p:cNvSpPr/>
                <p:nvPr/>
              </p:nvSpPr>
              <p:spPr>
                <a:xfrm>
                  <a:off x="685800" y="374627"/>
                  <a:ext cx="2524125" cy="444523"/>
                </a:xfrm>
                <a:custGeom>
                  <a:avLst/>
                  <a:gdLst>
                    <a:gd name="connsiteX0" fmla="*/ 0 w 2536825"/>
                    <a:gd name="connsiteY0" fmla="*/ 425450 h 428625"/>
                    <a:gd name="connsiteX1" fmla="*/ 1114425 w 2536825"/>
                    <a:gd name="connsiteY1" fmla="*/ 0 h 428625"/>
                    <a:gd name="connsiteX2" fmla="*/ 2536825 w 2536825"/>
                    <a:gd name="connsiteY2" fmla="*/ 428625 h 428625"/>
                    <a:gd name="connsiteX0" fmla="*/ 0 w 2524125"/>
                    <a:gd name="connsiteY0" fmla="*/ 444523 h 444523"/>
                    <a:gd name="connsiteX1" fmla="*/ 1101725 w 2524125"/>
                    <a:gd name="connsiteY1" fmla="*/ 23 h 444523"/>
                    <a:gd name="connsiteX2" fmla="*/ 2524125 w 2524125"/>
                    <a:gd name="connsiteY2" fmla="*/ 428648 h 4445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524125" h="444523">
                      <a:moveTo>
                        <a:pt x="0" y="444523"/>
                      </a:moveTo>
                      <a:cubicBezTo>
                        <a:pt x="345810" y="231533"/>
                        <a:pt x="681038" y="2669"/>
                        <a:pt x="1101725" y="23"/>
                      </a:cubicBezTo>
                      <a:cubicBezTo>
                        <a:pt x="1522412" y="-2623"/>
                        <a:pt x="2024327" y="214600"/>
                        <a:pt x="2524125" y="428648"/>
                      </a:cubicBezTo>
                    </a:path>
                  </a:pathLst>
                </a:custGeom>
                <a:noFill/>
                <a:ln w="28575" cap="flat" cmpd="sng" algn="ctr">
                  <a:solidFill>
                    <a:srgbClr val="70AD47">
                      <a:lumMod val="75000"/>
                    </a:srgbClr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1" name="Forma livre 120"/>
                <p:cNvSpPr/>
                <p:nvPr/>
              </p:nvSpPr>
              <p:spPr>
                <a:xfrm>
                  <a:off x="1006523" y="862361"/>
                  <a:ext cx="2202258" cy="241483"/>
                </a:xfrm>
                <a:custGeom>
                  <a:avLst/>
                  <a:gdLst>
                    <a:gd name="connsiteX0" fmla="*/ 2245057 w 2245057"/>
                    <a:gd name="connsiteY0" fmla="*/ 0 h 250860"/>
                    <a:gd name="connsiteX1" fmla="*/ 876869 w 2245057"/>
                    <a:gd name="connsiteY1" fmla="*/ 249072 h 250860"/>
                    <a:gd name="connsiteX2" fmla="*/ 0 w 2245057"/>
                    <a:gd name="connsiteY2" fmla="*/ 92122 h 2508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45057" h="250860">
                      <a:moveTo>
                        <a:pt x="2245057" y="0"/>
                      </a:moveTo>
                      <a:cubicBezTo>
                        <a:pt x="1748051" y="116859"/>
                        <a:pt x="1251045" y="233718"/>
                        <a:pt x="876869" y="249072"/>
                      </a:cubicBezTo>
                      <a:cubicBezTo>
                        <a:pt x="502693" y="264426"/>
                        <a:pt x="251346" y="178274"/>
                        <a:pt x="0" y="92122"/>
                      </a:cubicBezTo>
                    </a:path>
                  </a:pathLst>
                </a:custGeom>
                <a:noFill/>
                <a:ln w="28575" cap="flat" cmpd="sng" algn="ctr">
                  <a:solidFill>
                    <a:sysClr val="windowText" lastClr="000000"/>
                  </a:solidFill>
                  <a:prstDash val="dash"/>
                  <a:miter lim="800000"/>
                  <a:headEnd type="none" w="med" len="med"/>
                  <a:tailEnd type="triangle" w="med" len="me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2" name="Elipse 121"/>
                <p:cNvSpPr/>
                <p:nvPr/>
              </p:nvSpPr>
              <p:spPr>
                <a:xfrm>
                  <a:off x="634322" y="807573"/>
                  <a:ext cx="81079" cy="81079"/>
                </a:xfrm>
                <a:prstGeom prst="ellipse">
                  <a:avLst/>
                </a:prstGeom>
                <a:solidFill>
                  <a:srgbClr val="FF0000"/>
                </a:solidFill>
                <a:ln w="635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99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3" name="Elipse 122"/>
                <p:cNvSpPr/>
                <p:nvPr/>
              </p:nvSpPr>
              <p:spPr>
                <a:xfrm>
                  <a:off x="2572069" y="882577"/>
                  <a:ext cx="242445" cy="22661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D7D31">
                        <a:satMod val="103000"/>
                        <a:lumMod val="102000"/>
                        <a:tint val="94000"/>
                      </a:srgbClr>
                    </a:gs>
                    <a:gs pos="50000">
                      <a:srgbClr val="ED7D31">
                        <a:satMod val="110000"/>
                        <a:lumMod val="100000"/>
                        <a:shade val="100000"/>
                      </a:srgbClr>
                    </a:gs>
                    <a:gs pos="100000">
                      <a:srgbClr val="ED7D31">
                        <a:lumMod val="99000"/>
                        <a:satMod val="120000"/>
                        <a:shade val="78000"/>
                      </a:srgbClr>
                    </a:gs>
                  </a:gsLst>
                  <a:lin ang="5400000" scaled="0"/>
                </a:gradFill>
                <a:ln w="6350" cap="flat" cmpd="sng" algn="ctr">
                  <a:solidFill>
                    <a:srgbClr val="ED7D3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24" name="Elipse 123"/>
                <p:cNvSpPr/>
                <p:nvPr/>
              </p:nvSpPr>
              <p:spPr>
                <a:xfrm>
                  <a:off x="666633" y="968728"/>
                  <a:ext cx="242445" cy="22661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D7D31">
                        <a:satMod val="103000"/>
                        <a:lumMod val="102000"/>
                        <a:tint val="94000"/>
                      </a:srgbClr>
                    </a:gs>
                    <a:gs pos="50000">
                      <a:srgbClr val="ED7D31">
                        <a:satMod val="110000"/>
                        <a:lumMod val="100000"/>
                        <a:shade val="100000"/>
                      </a:srgbClr>
                    </a:gs>
                    <a:gs pos="100000">
                      <a:srgbClr val="ED7D31">
                        <a:lumMod val="99000"/>
                        <a:satMod val="120000"/>
                        <a:shade val="78000"/>
                      </a:srgbClr>
                    </a:gs>
                  </a:gsLst>
                  <a:lin ang="5400000" scaled="0"/>
                </a:gradFill>
                <a:ln w="6350" cap="flat" cmpd="sng" algn="ctr">
                  <a:solidFill>
                    <a:srgbClr val="ED7D3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25" name="Elipse 124"/>
                <p:cNvSpPr/>
                <p:nvPr/>
              </p:nvSpPr>
              <p:spPr>
                <a:xfrm>
                  <a:off x="2256031" y="347974"/>
                  <a:ext cx="242445" cy="22661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D7D31">
                        <a:satMod val="103000"/>
                        <a:lumMod val="102000"/>
                        <a:tint val="94000"/>
                      </a:srgbClr>
                    </a:gs>
                    <a:gs pos="50000">
                      <a:srgbClr val="ED7D31">
                        <a:satMod val="110000"/>
                        <a:lumMod val="100000"/>
                        <a:shade val="100000"/>
                      </a:srgbClr>
                    </a:gs>
                    <a:gs pos="100000">
                      <a:srgbClr val="ED7D31">
                        <a:lumMod val="99000"/>
                        <a:satMod val="120000"/>
                        <a:shade val="78000"/>
                      </a:srgbClr>
                    </a:gs>
                  </a:gsLst>
                  <a:lin ang="5400000" scaled="0"/>
                </a:gradFill>
                <a:ln w="6350" cap="flat" cmpd="sng" algn="ctr">
                  <a:solidFill>
                    <a:srgbClr val="ED7D3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grpSp>
            <p:nvGrpSpPr>
              <p:cNvPr id="92" name="Grupo 91"/>
              <p:cNvGrpSpPr/>
              <p:nvPr/>
            </p:nvGrpSpPr>
            <p:grpSpPr>
              <a:xfrm>
                <a:off x="536961" y="294106"/>
                <a:ext cx="3874480" cy="264431"/>
                <a:chOff x="536961" y="294106"/>
                <a:chExt cx="3874480" cy="264431"/>
              </a:xfrm>
            </p:grpSpPr>
            <p:sp>
              <p:nvSpPr>
                <p:cNvPr id="93" name="CaixaDeTexto 92"/>
                <p:cNvSpPr txBox="1"/>
                <p:nvPr/>
              </p:nvSpPr>
              <p:spPr>
                <a:xfrm>
                  <a:off x="536961" y="294106"/>
                  <a:ext cx="1005616" cy="2644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Source Mesh</a:t>
                  </a:r>
                </a:p>
              </p:txBody>
            </p:sp>
            <p:sp>
              <p:nvSpPr>
                <p:cNvPr id="94" name="CaixaDeTexto 93"/>
                <p:cNvSpPr txBox="1"/>
                <p:nvPr/>
              </p:nvSpPr>
              <p:spPr>
                <a:xfrm>
                  <a:off x="3090208" y="294106"/>
                  <a:ext cx="1321233" cy="2644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b="0" i="0" u="none" strike="noStrike" kern="0" cap="none" spc="0" normalizeH="0" baseline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rPr>
                    <a:t>Destination Mesh</a:t>
                  </a:r>
                </a:p>
              </p:txBody>
            </p:sp>
          </p:grpSp>
        </p:grpSp>
        <p:sp>
          <p:nvSpPr>
            <p:cNvPr id="87" name="Elipse 86"/>
            <p:cNvSpPr/>
            <p:nvPr/>
          </p:nvSpPr>
          <p:spPr>
            <a:xfrm>
              <a:off x="51544" y="2798150"/>
              <a:ext cx="242445" cy="226611"/>
            </a:xfrm>
            <a:prstGeom prst="ellipse">
              <a:avLst/>
            </a:prstGeom>
            <a:gradFill rotWithShape="1">
              <a:gsLst>
                <a:gs pos="0">
                  <a:srgbClr val="ED7D31">
                    <a:satMod val="103000"/>
                    <a:lumMod val="102000"/>
                    <a:tint val="94000"/>
                  </a:srgbClr>
                </a:gs>
                <a:gs pos="50000">
                  <a:srgbClr val="ED7D31">
                    <a:satMod val="110000"/>
                    <a:lumMod val="100000"/>
                    <a:shade val="100000"/>
                  </a:srgbClr>
                </a:gs>
                <a:gs pos="100000">
                  <a:srgbClr val="ED7D31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88" name="Elipse 87"/>
            <p:cNvSpPr/>
            <p:nvPr/>
          </p:nvSpPr>
          <p:spPr>
            <a:xfrm>
              <a:off x="51544" y="3128537"/>
              <a:ext cx="242445" cy="226611"/>
            </a:xfrm>
            <a:prstGeom prst="ellipse">
              <a:avLst/>
            </a:prstGeom>
            <a:gradFill rotWithShape="1">
              <a:gsLst>
                <a:gs pos="0">
                  <a:srgbClr val="ED7D31">
                    <a:satMod val="103000"/>
                    <a:lumMod val="102000"/>
                    <a:tint val="94000"/>
                  </a:srgbClr>
                </a:gs>
                <a:gs pos="50000">
                  <a:srgbClr val="ED7D31">
                    <a:satMod val="110000"/>
                    <a:lumMod val="100000"/>
                    <a:shade val="100000"/>
                  </a:srgbClr>
                </a:gs>
                <a:gs pos="100000">
                  <a:srgbClr val="ED7D31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89" name="Elipse 88"/>
            <p:cNvSpPr/>
            <p:nvPr/>
          </p:nvSpPr>
          <p:spPr>
            <a:xfrm>
              <a:off x="51544" y="3465020"/>
              <a:ext cx="242445" cy="226611"/>
            </a:xfrm>
            <a:prstGeom prst="ellipse">
              <a:avLst/>
            </a:prstGeom>
            <a:gradFill rotWithShape="1">
              <a:gsLst>
                <a:gs pos="0">
                  <a:srgbClr val="ED7D31">
                    <a:satMod val="103000"/>
                    <a:lumMod val="102000"/>
                    <a:tint val="94000"/>
                  </a:srgbClr>
                </a:gs>
                <a:gs pos="50000">
                  <a:srgbClr val="ED7D31">
                    <a:satMod val="110000"/>
                    <a:lumMod val="100000"/>
                    <a:shade val="100000"/>
                  </a:srgbClr>
                </a:gs>
                <a:gs pos="100000">
                  <a:srgbClr val="ED7D31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90" name="CaixaDeTexto 89"/>
            <p:cNvSpPr txBox="1"/>
            <p:nvPr/>
          </p:nvSpPr>
          <p:spPr>
            <a:xfrm>
              <a:off x="278233" y="2780650"/>
              <a:ext cx="4417024" cy="947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Search the source mesh element containing the destination mesh node.</a:t>
              </a:r>
            </a:p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/>
              </a:r>
              <a:b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</a:b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Field interpolation at the node position</a:t>
              </a:r>
            </a:p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Transfer</a:t>
              </a:r>
              <a:r>
                <a:rPr kumimoji="0" lang="en-US" sz="16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of</a:t>
              </a: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the interpolated value to the destination mesh</a:t>
              </a:r>
              <a:endParaRPr kumimoji="0" lang="en-US" sz="3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221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Example – </a:t>
            </a:r>
            <a:r>
              <a:rPr lang="en-US" noProof="0" dirty="0" err="1" smtClean="0"/>
              <a:t>bridge_solution.lua</a:t>
            </a:r>
            <a:endParaRPr lang="en-US" noProof="0" dirty="0"/>
          </a:p>
        </p:txBody>
      </p:sp>
      <p:sp>
        <p:nvSpPr>
          <p:cNvPr id="5" name="Retângulo 4"/>
          <p:cNvSpPr/>
          <p:nvPr/>
        </p:nvSpPr>
        <p:spPr>
          <a:xfrm>
            <a:off x="648469" y="539750"/>
            <a:ext cx="69832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Used physics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PhysicalMethod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 id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stressPhysics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 </a:t>
            </a:r>
            <a:r>
              <a:rPr lang="en-US" sz="1400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GemaStdMechanics.bar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 type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’fem’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 mesh       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bridgeMesh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boundaryConditions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’bc1’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’bc2’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Used numerical solver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NumericalSolver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id  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’solver’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GemaStdNumSolver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  description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’Standard matrix solver’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Orchestration script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ProcessScript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fem.solve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stressPhysics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’solver’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utils.print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’Calculated results:’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utils.printMeshNodeData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bridgeMesh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{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ux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uy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utils.print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utils.printMeshCellData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bridgeMesh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2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noProof="0" dirty="0" err="1" smtClean="0">
                <a:ea typeface="ＭＳ Ｐゴシック" pitchFamily="34" charset="-128"/>
              </a:rPr>
              <a:t>GeMA</a:t>
            </a:r>
            <a:endParaRPr lang="en-US" altLang="pt-BR" noProof="0" dirty="0" smtClean="0">
              <a:ea typeface="ＭＳ Ｐゴシック" pitchFamily="34" charset="-128"/>
            </a:endParaRP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200" noProof="0" dirty="0" smtClean="0"/>
          </a:p>
          <a:p>
            <a:r>
              <a:rPr lang="en-US" sz="3200" noProof="0" dirty="0" smtClean="0"/>
              <a:t>Much has been done,</a:t>
            </a:r>
          </a:p>
          <a:p>
            <a:pPr marL="0" indent="0">
              <a:buNone/>
            </a:pPr>
            <a:r>
              <a:rPr lang="en-US" sz="3200" dirty="0" smtClean="0"/>
              <a:t> 	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even more needs to be done</a:t>
            </a:r>
            <a:r>
              <a:rPr lang="en-US" sz="3200" dirty="0" smtClean="0"/>
              <a:t>, </a:t>
            </a:r>
          </a:p>
          <a:p>
            <a:pPr marL="0" indent="0">
              <a:buNone/>
            </a:pPr>
            <a:r>
              <a:rPr lang="en-US" sz="3200" noProof="0" dirty="0" smtClean="0"/>
              <a:t>		but we already have several nice capabilities.</a:t>
            </a:r>
          </a:p>
          <a:p>
            <a:pPr marL="0" indent="0">
              <a:buNone/>
            </a:pPr>
            <a:r>
              <a:rPr lang="en-US" sz="3200" dirty="0" smtClean="0"/>
              <a:t>				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( at least we hope so! )</a:t>
            </a:r>
            <a:endParaRPr lang="en-US" sz="3200" noProof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371600" lvl="3" indent="0">
              <a:buNone/>
            </a:pPr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3647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Test 1: Temperature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363" y="900113"/>
            <a:ext cx="10799762" cy="4500214"/>
          </a:xfrm>
        </p:spPr>
        <p:txBody>
          <a:bodyPr/>
          <a:lstStyle/>
          <a:p>
            <a:r>
              <a:rPr lang="en-US" noProof="0" dirty="0" smtClean="0"/>
              <a:t>Heat conduction in a plate</a:t>
            </a:r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sz="1200" noProof="0" dirty="0" smtClean="0"/>
          </a:p>
          <a:p>
            <a:r>
              <a:rPr lang="en-US" noProof="0" dirty="0" smtClean="0"/>
              <a:t>Analytical solution used to validate results:</a:t>
            </a:r>
            <a:endParaRPr lang="en-US" noProof="0" dirty="0"/>
          </a:p>
        </p:txBody>
      </p:sp>
      <p:grpSp>
        <p:nvGrpSpPr>
          <p:cNvPr id="46" name="Grupo 45"/>
          <p:cNvGrpSpPr/>
          <p:nvPr/>
        </p:nvGrpSpPr>
        <p:grpSpPr>
          <a:xfrm>
            <a:off x="1224533" y="1367879"/>
            <a:ext cx="3944368" cy="3059609"/>
            <a:chOff x="1040781" y="1989919"/>
            <a:chExt cx="3944368" cy="3059609"/>
          </a:xfrm>
        </p:grpSpPr>
        <p:sp>
          <p:nvSpPr>
            <p:cNvPr id="35" name="Retângulo 34"/>
            <p:cNvSpPr/>
            <p:nvPr/>
          </p:nvSpPr>
          <p:spPr>
            <a:xfrm>
              <a:off x="1733090" y="2275586"/>
              <a:ext cx="2097733" cy="2096923"/>
            </a:xfrm>
            <a:prstGeom prst="rect">
              <a:avLst/>
            </a:prstGeom>
            <a:gradFill rotWithShape="1">
              <a:gsLst>
                <a:gs pos="0">
                  <a:srgbClr val="A5A5A5">
                    <a:lumMod val="110000"/>
                    <a:satMod val="105000"/>
                    <a:tint val="67000"/>
                  </a:srgbClr>
                </a:gs>
                <a:gs pos="50000">
                  <a:srgbClr val="A5A5A5">
                    <a:lumMod val="105000"/>
                    <a:satMod val="103000"/>
                    <a:tint val="73000"/>
                  </a:srgbClr>
                </a:gs>
                <a:gs pos="100000">
                  <a:srgbClr val="A5A5A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2292879" y="3487056"/>
              <a:ext cx="9781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T(x, y) = ?</a:t>
              </a:r>
            </a:p>
          </p:txBody>
        </p:sp>
        <p:cxnSp>
          <p:nvCxnSpPr>
            <p:cNvPr id="37" name="Conector reto 36"/>
            <p:cNvCxnSpPr/>
            <p:nvPr/>
          </p:nvCxnSpPr>
          <p:spPr>
            <a:xfrm>
              <a:off x="1733090" y="4779550"/>
              <a:ext cx="2097733" cy="0"/>
            </a:xfrm>
            <a:prstGeom prst="line">
              <a:avLst/>
            </a:prstGeom>
            <a:noFill/>
            <a:ln w="12700" cap="flat" cmpd="sng" algn="ctr">
              <a:solidFill>
                <a:srgbClr val="5B9BD5"/>
              </a:solidFill>
              <a:prstDash val="solid"/>
              <a:miter lim="800000"/>
              <a:headEnd type="arrow" w="med" len="med"/>
              <a:tailEnd type="arrow" w="med" len="med"/>
            </a:ln>
            <a:effectLst/>
          </p:spPr>
        </p:cxnSp>
        <p:sp>
          <p:nvSpPr>
            <p:cNvPr id="38" name="CaixaDeTexto 37"/>
            <p:cNvSpPr txBox="1"/>
            <p:nvPr/>
          </p:nvSpPr>
          <p:spPr>
            <a:xfrm>
              <a:off x="2549202" y="4710974"/>
              <a:ext cx="465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1m</a:t>
              </a:r>
            </a:p>
          </p:txBody>
        </p:sp>
        <p:cxnSp>
          <p:nvCxnSpPr>
            <p:cNvPr id="39" name="Conector reto 38"/>
            <p:cNvCxnSpPr/>
            <p:nvPr/>
          </p:nvCxnSpPr>
          <p:spPr>
            <a:xfrm flipV="1">
              <a:off x="4513036" y="2286311"/>
              <a:ext cx="0" cy="2100424"/>
            </a:xfrm>
            <a:prstGeom prst="line">
              <a:avLst/>
            </a:prstGeom>
            <a:noFill/>
            <a:ln w="12700" cap="flat" cmpd="sng" algn="ctr">
              <a:solidFill>
                <a:srgbClr val="5B9BD5"/>
              </a:solidFill>
              <a:prstDash val="solid"/>
              <a:miter lim="800000"/>
              <a:headEnd type="arrow" w="med" len="med"/>
              <a:tailEnd type="arrow" w="med" len="med"/>
            </a:ln>
            <a:effectLst/>
          </p:spPr>
        </p:cxnSp>
        <p:sp>
          <p:nvSpPr>
            <p:cNvPr id="40" name="CaixaDeTexto 39"/>
            <p:cNvSpPr txBox="1"/>
            <p:nvPr/>
          </p:nvSpPr>
          <p:spPr>
            <a:xfrm>
              <a:off x="4513036" y="3138656"/>
              <a:ext cx="4721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1m</a:t>
              </a:r>
            </a:p>
          </p:txBody>
        </p:sp>
        <p:cxnSp>
          <p:nvCxnSpPr>
            <p:cNvPr id="41" name="Conector reto 40"/>
            <p:cNvCxnSpPr/>
            <p:nvPr/>
          </p:nvCxnSpPr>
          <p:spPr>
            <a:xfrm>
              <a:off x="1733090" y="2275586"/>
              <a:ext cx="2097733" cy="0"/>
            </a:xfrm>
            <a:prstGeom prst="line">
              <a:avLst/>
            </a:prstGeom>
            <a:noFill/>
            <a:ln w="12700" cap="flat" cmpd="sng" algn="ctr">
              <a:solidFill>
                <a:srgbClr val="5B9BD5">
                  <a:lumMod val="75000"/>
                </a:srgbClr>
              </a:solidFill>
              <a:prstDash val="solid"/>
              <a:miter lim="800000"/>
            </a:ln>
            <a:effectLst/>
          </p:spPr>
        </p:cxnSp>
        <p:sp>
          <p:nvSpPr>
            <p:cNvPr id="42" name="CaixaDeTexto 41"/>
            <p:cNvSpPr txBox="1"/>
            <p:nvPr/>
          </p:nvSpPr>
          <p:spPr>
            <a:xfrm>
              <a:off x="2419517" y="4329523"/>
              <a:ext cx="7248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100 </a:t>
              </a:r>
              <a:r>
                <a:rPr kumimoji="0" lang="pt-BR" sz="1600" b="0" i="0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o</a:t>
              </a: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1040781" y="3138656"/>
              <a:ext cx="7248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100 </a:t>
              </a:r>
              <a:r>
                <a:rPr kumimoji="0" lang="pt-BR" sz="1600" b="0" i="0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o</a:t>
              </a: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</a:t>
              </a:r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3792065" y="3138656"/>
              <a:ext cx="7248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100 </a:t>
              </a:r>
              <a:r>
                <a:rPr kumimoji="0" lang="pt-BR" sz="1600" b="0" i="0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o</a:t>
              </a: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</a:t>
              </a:r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2419517" y="1989919"/>
              <a:ext cx="7248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500 </a:t>
              </a:r>
              <a:r>
                <a:rPr kumimoji="0" lang="pt-BR" sz="1600" b="0" i="0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o</a:t>
              </a: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</a:t>
              </a: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2011553" y="2729097"/>
              <a:ext cx="15408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k = 10 W/(m.</a:t>
              </a:r>
              <a:r>
                <a:rPr kumimoji="0" lang="pt-BR" sz="1600" b="0" i="0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o</a:t>
              </a: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C)</a:t>
              </a:r>
            </a:p>
          </p:txBody>
        </p:sp>
      </p:grpSp>
      <p:pic>
        <p:nvPicPr>
          <p:cNvPr id="47" name="Imagem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525" y="5112295"/>
            <a:ext cx="546735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2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Test 1: Temperature</a:t>
            </a:r>
            <a:endParaRPr lang="en-US" noProof="0" dirty="0"/>
          </a:p>
        </p:txBody>
      </p:sp>
      <p:sp>
        <p:nvSpPr>
          <p:cNvPr id="5" name="Retângulo 4"/>
          <p:cNvSpPr/>
          <p:nvPr/>
        </p:nvSpPr>
        <p:spPr>
          <a:xfrm>
            <a:off x="648469" y="719807"/>
            <a:ext cx="77762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Auxiliary functions used to create node and triangle lists forming a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mesh with </a:t>
            </a:r>
            <a:r>
              <a:rPr lang="en-US" sz="1000" dirty="0" err="1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000" dirty="0" err="1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nodes in each direction, spaced by dx/dy.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function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createNodeList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(dx,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 = {}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{x, y, Tana}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y=0, ny-1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x=0, nx-1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     nodes[#nodes+1] = {x*dx, y*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T(x*dx, y*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function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createElementList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(dx,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r,c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(r-1)*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c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cells = {}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y=1, ny-1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x=1, nx-1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     cells[#cells+1] = {N(y, x), N(y, x+1), N(y+1, x)}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      cells[#cells+1] = {N(y, x+1), N(y+1, x+1), N(y+1, x)}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cells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25 -- User function to calculate error values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26 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NodeFunction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id = ’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errf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’,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27                parameters = { {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’Tana’, unit = ’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degC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’},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28                               {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’T’,    unit = ’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degC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’},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29                             },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                method =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(Tana, T)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31                 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math.abs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(Tana - T)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32               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 }</a:t>
            </a:r>
            <a:endParaRPr lang="en-US" sz="1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40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Test 1: Temperature</a:t>
            </a:r>
            <a:endParaRPr lang="en-US" noProof="0" dirty="0"/>
          </a:p>
        </p:txBody>
      </p:sp>
      <p:sp>
        <p:nvSpPr>
          <p:cNvPr id="3" name="Retângulo 2"/>
          <p:cNvSpPr/>
          <p:nvPr/>
        </p:nvSpPr>
        <p:spPr>
          <a:xfrm>
            <a:off x="576461" y="647799"/>
            <a:ext cx="86407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</a:t>
            </a:r>
            <a:r>
              <a:rPr lang="en-US" sz="12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Mesh 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 </a:t>
            </a:r>
            <a:r>
              <a:rPr lang="en-US" sz="12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General attributes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 id         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plateMesh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GemaStdMesh.elem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description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’Plate mesh discretization’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  </a:t>
            </a:r>
            <a:r>
              <a:rPr lang="en-US" sz="12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Problem dimension and coordinate unit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coordinateDim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= 2,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coordinateUnit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’cm’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  </a:t>
            </a:r>
            <a:r>
              <a:rPr lang="en-US" sz="12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Lists with state variables and attributes stored per mesh node and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   </a:t>
            </a:r>
            <a:r>
              <a:rPr lang="en-US" sz="12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properties stored per mesh element 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stateVars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29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cellProperties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nodeAttributes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     {id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’Tana’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description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’Analytical value’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unit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degC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     {id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’Err’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description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’Error’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unit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degC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                   functions = </a:t>
            </a:r>
            <a:r>
              <a:rPr lang="en-US" sz="12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defVal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errf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format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’10.4’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   },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36   </a:t>
            </a:r>
            <a:r>
              <a:rPr lang="en-US" sz="12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Geometry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nodeData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createNodeList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(w/(nx-1),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h/(ny-1),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cellData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{{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cellType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’tri3’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MatProp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39             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cellList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createElementList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(w/(nx-1),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nx,h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/(ny-1),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)}},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boundaryEdgeData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41     {id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’bottom and sides’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cellList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otherBorders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nx,ny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)},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     {id = </a:t>
            </a:r>
            <a:r>
              <a:rPr lang="en-US" sz="1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’top’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          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cellList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topBorder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nx,ny</a:t>
            </a:r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)},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43   }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 }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Test 1: Temperature</a:t>
            </a:r>
            <a:endParaRPr lang="en-US" noProof="0" dirty="0"/>
          </a:p>
        </p:txBody>
      </p:sp>
      <p:sp>
        <p:nvSpPr>
          <p:cNvPr id="3" name="Retângulo 2"/>
          <p:cNvSpPr/>
          <p:nvPr/>
        </p:nvSpPr>
        <p:spPr>
          <a:xfrm>
            <a:off x="72405" y="1216307"/>
            <a:ext cx="561662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Orchestration script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ProcessScript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Executes a finite element analysis, receiving as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 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–- parameters a physics and a numeric solver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fem.solve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HeatPhysics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’solver’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  <a:p>
            <a:pPr marL="228600" indent="-228600">
              <a:buAutoNum type="arabicPlain" startAt="24"/>
            </a:pP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-- Saves the state variable ’T’ and attribute ’err’, </a:t>
            </a:r>
          </a:p>
          <a:p>
            <a:pPr marL="228600" indent="-228600">
              <a:buAutoNum type="arabicPlain" startAt="24"/>
            </a:pP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-- associated with nodes from mesh ’</a:t>
            </a:r>
            <a:r>
              <a:rPr lang="en-US" sz="1100" dirty="0" err="1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plateMesh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 in   </a:t>
            </a:r>
          </a:p>
          <a:p>
            <a:pPr marL="228600" indent="-228600">
              <a:buAutoNum type="arabicPlain" startAt="24"/>
            </a:pP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-- the file results.nf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 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utils.saveMeshFile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plateMesh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’./results.nf’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                     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nf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{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’Err’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29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400997" y="1216307"/>
            <a:ext cx="61206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1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Orchestration script</a:t>
            </a:r>
            <a:endParaRPr lang="en-US" sz="1100" dirty="0" smtClean="0">
              <a:solidFill>
                <a:srgbClr val="4D00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ProcessScript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Creates the file that will store saved results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=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utils.prepareMeshFile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plateMesh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                                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’./results.nf’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nf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{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-- 1ms time step. Total simulation duration = 0.2s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= 0.001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= 0.2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nsteps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endParaRPr lang="en-US" sz="11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Initializes transient analysis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solver =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fem.initTransientSolver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HeatPhysics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en-US" sz="11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’solver’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 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Temporal loop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=1,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nsteps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  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Calculates temperature after a time step = </a:t>
            </a:r>
            <a:r>
              <a:rPr lang="en-US" sz="1100" dirty="0" err="1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endParaRPr lang="en-US" sz="1100" dirty="0" smtClean="0">
              <a:solidFill>
                <a:srgbClr val="4D00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 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fem.transientStep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(solver,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 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Updates the current simulation time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  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setCurrentTime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    </a:t>
            </a:r>
            <a:r>
              <a:rPr lang="en-US" sz="11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Adds results to the file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  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utils.addResultToMeshFile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(file,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  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  </a:t>
            </a:r>
            <a:r>
              <a:rPr lang="en-US" sz="11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utils.closeMeshFile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 </a:t>
            </a:r>
            <a:r>
              <a:rPr lang="en-US" sz="11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2405" y="822439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Steady state analysis</a:t>
            </a:r>
            <a:endParaRPr lang="en-US" dirty="0"/>
          </a:p>
        </p:txBody>
      </p:sp>
      <p:sp>
        <p:nvSpPr>
          <p:cNvPr id="6" name="CaixaDeTexto 5"/>
          <p:cNvSpPr txBox="1"/>
          <p:nvPr/>
        </p:nvSpPr>
        <p:spPr>
          <a:xfrm>
            <a:off x="5400997" y="822439"/>
            <a:ext cx="2035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Transient analysis</a:t>
            </a:r>
            <a:endParaRPr lang="en-US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5342005" y="822439"/>
            <a:ext cx="0" cy="52259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Test 1: Temperature</a:t>
            </a:r>
            <a:endParaRPr lang="en-US" noProof="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413" y="1079847"/>
            <a:ext cx="3990975" cy="39052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853" y="1712139"/>
            <a:ext cx="3164095" cy="316409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7316" y="1079847"/>
            <a:ext cx="4010025" cy="40957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0261" y="1712691"/>
            <a:ext cx="3144134" cy="316354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852802" y="742280"/>
            <a:ext cx="574196" cy="338554"/>
          </a:xfrm>
          <a:prstGeom prst="rect">
            <a:avLst/>
          </a:prstGeom>
          <a:noFill/>
          <a:ln w="6350" cap="flat" cmpd="sng" algn="ctr">
            <a:noFill/>
            <a:prstDash val="solid"/>
            <a:miter lim="800000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T(</a:t>
            </a:r>
            <a:r>
              <a:rPr kumimoji="0" lang="pt-BR" sz="1600" b="0" i="0" u="none" strike="noStrike" kern="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  <a:r>
              <a:rPr kumimoji="0" lang="pt-BR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r>
              <a:rPr kumimoji="0" 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069777" y="742280"/>
            <a:ext cx="917239" cy="338554"/>
          </a:xfrm>
          <a:prstGeom prst="rect">
            <a:avLst/>
          </a:prstGeom>
          <a:noFill/>
          <a:ln w="6350" cap="flat" cmpd="sng" algn="ctr">
            <a:noFill/>
            <a:prstDash val="solid"/>
            <a:miter lim="800000"/>
          </a:ln>
          <a:effectLst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4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Error(</a:t>
            </a:r>
            <a:r>
              <a:rPr kumimoji="0" lang="en-US" sz="1600" b="0" i="0" u="none" strike="noStrike" kern="0" cap="none" spc="0" normalizeH="0" baseline="3000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  <a:r>
              <a:rPr kumimoji="0" lang="en-US" sz="1600" b="0" i="0" u="none" strike="noStrike" kern="0" cap="none" spc="0" normalizeH="0" baseline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pt-BR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05573" y="5648349"/>
            <a:ext cx="4048125" cy="400050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6913165" y="5588918"/>
            <a:ext cx="590226" cy="338554"/>
          </a:xfrm>
          <a:prstGeom prst="rect">
            <a:avLst/>
          </a:prstGeom>
          <a:noFill/>
          <a:ln w="6350" cap="flat" cmpd="sng" algn="ctr">
            <a:noFill/>
            <a:prstDash val="solid"/>
            <a:miter lim="800000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4059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T(</a:t>
            </a:r>
            <a:r>
              <a:rPr kumimoji="0" lang="pt-BR" sz="1600" b="0" i="0" u="none" strike="noStrike" kern="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  <a:r>
              <a:rPr kumimoji="0" lang="pt-BR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grpSp>
        <p:nvGrpSpPr>
          <p:cNvPr id="23" name="Grupo 22"/>
          <p:cNvGrpSpPr/>
          <p:nvPr/>
        </p:nvGrpSpPr>
        <p:grpSpPr>
          <a:xfrm>
            <a:off x="9289589" y="287759"/>
            <a:ext cx="1440000" cy="5242771"/>
            <a:chOff x="8857541" y="215751"/>
            <a:chExt cx="1440000" cy="5242771"/>
          </a:xfrm>
        </p:grpSpPr>
        <p:sp>
          <p:nvSpPr>
            <p:cNvPr id="16" name="CaixaDeTexto 15"/>
            <p:cNvSpPr txBox="1"/>
            <p:nvPr/>
          </p:nvSpPr>
          <p:spPr>
            <a:xfrm>
              <a:off x="9130945" y="215751"/>
              <a:ext cx="8931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0591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pt-BR" sz="16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 = 0.01s</a:t>
              </a: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9130945" y="3741523"/>
              <a:ext cx="8931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0591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pt-BR" sz="16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 = 0.20s</a:t>
              </a:r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9130945" y="1974830"/>
              <a:ext cx="8931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0591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pt-BR" sz="16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 = 0.10s</a:t>
              </a:r>
            </a:p>
          </p:txBody>
        </p:sp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57541" y="492750"/>
              <a:ext cx="1440000" cy="14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57541" y="2251829"/>
              <a:ext cx="1440000" cy="14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59026" y="4018522"/>
              <a:ext cx="1437031" cy="14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5699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Test 2: Solidification</a:t>
            </a:r>
            <a:endParaRPr lang="en-US" noProof="0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360240"/>
              </p:ext>
            </p:extLst>
          </p:nvPr>
        </p:nvGraphicFramePr>
        <p:xfrm>
          <a:off x="5488814" y="716874"/>
          <a:ext cx="4825648" cy="5147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2285972" y="2732704"/>
            <a:ext cx="2979003" cy="2719458"/>
            <a:chOff x="25064" y="1133907"/>
            <a:chExt cx="1666783" cy="1521565"/>
          </a:xfrm>
        </p:grpSpPr>
        <p:pic>
          <p:nvPicPr>
            <p:cNvPr id="5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64" y="1301749"/>
              <a:ext cx="1666783" cy="1152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CaixaDeTexto 5"/>
            <p:cNvSpPr txBox="1"/>
            <p:nvPr/>
          </p:nvSpPr>
          <p:spPr>
            <a:xfrm>
              <a:off x="611432" y="1133907"/>
              <a:ext cx="380464" cy="189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 = 2 s</a:t>
              </a: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611432" y="1894532"/>
              <a:ext cx="380464" cy="189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 = 4 s</a:t>
              </a:r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51778" y="2466047"/>
              <a:ext cx="1618588" cy="189425"/>
              <a:chOff x="51778" y="2523222"/>
              <a:chExt cx="1618588" cy="189425"/>
            </a:xfrm>
          </p:grpSpPr>
          <p:cxnSp>
            <p:nvCxnSpPr>
              <p:cNvPr id="14" name="Conector reto 13"/>
              <p:cNvCxnSpPr/>
              <p:nvPr/>
            </p:nvCxnSpPr>
            <p:spPr>
              <a:xfrm>
                <a:off x="692590" y="2543316"/>
                <a:ext cx="977776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15" name="Conector reto 14"/>
              <p:cNvCxnSpPr/>
              <p:nvPr/>
            </p:nvCxnSpPr>
            <p:spPr>
              <a:xfrm>
                <a:off x="51778" y="2543316"/>
                <a:ext cx="640812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16" name="CaixaDeTexto 15"/>
              <p:cNvSpPr txBox="1"/>
              <p:nvPr/>
            </p:nvSpPr>
            <p:spPr>
              <a:xfrm>
                <a:off x="972412" y="2523222"/>
                <a:ext cx="418133" cy="189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Mushy</a:t>
                </a: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17" name="CaixaDeTexto 16"/>
              <p:cNvSpPr txBox="1"/>
              <p:nvPr/>
            </p:nvSpPr>
            <p:spPr>
              <a:xfrm>
                <a:off x="207513" y="2523222"/>
                <a:ext cx="329341" cy="189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Solid</a:t>
                </a: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</p:grpSp>
        <p:grpSp>
          <p:nvGrpSpPr>
            <p:cNvPr id="9" name="Grupo 8"/>
            <p:cNvGrpSpPr/>
            <p:nvPr/>
          </p:nvGrpSpPr>
          <p:grpSpPr>
            <a:xfrm>
              <a:off x="34563" y="1711382"/>
              <a:ext cx="1635803" cy="189424"/>
              <a:chOff x="51778" y="2526239"/>
              <a:chExt cx="1525919" cy="189424"/>
            </a:xfrm>
          </p:grpSpPr>
          <p:cxnSp>
            <p:nvCxnSpPr>
              <p:cNvPr id="10" name="Conector reto 9"/>
              <p:cNvCxnSpPr/>
              <p:nvPr/>
            </p:nvCxnSpPr>
            <p:spPr>
              <a:xfrm>
                <a:off x="487664" y="2543316"/>
                <a:ext cx="1090033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11" name="Conector reto 10"/>
              <p:cNvCxnSpPr/>
              <p:nvPr/>
            </p:nvCxnSpPr>
            <p:spPr>
              <a:xfrm>
                <a:off x="51778" y="2543316"/>
                <a:ext cx="435886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12" name="CaixaDeTexto 11"/>
              <p:cNvSpPr txBox="1"/>
              <p:nvPr/>
            </p:nvSpPr>
            <p:spPr>
              <a:xfrm>
                <a:off x="837659" y="2526239"/>
                <a:ext cx="390045" cy="189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Mushy</a:t>
                </a: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13" name="CaixaDeTexto 12"/>
              <p:cNvSpPr txBox="1"/>
              <p:nvPr/>
            </p:nvSpPr>
            <p:spPr>
              <a:xfrm>
                <a:off x="131349" y="2526239"/>
                <a:ext cx="307218" cy="189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Solid</a:t>
                </a: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1296541" y="2161875"/>
            <a:ext cx="866574" cy="3702357"/>
            <a:chOff x="-41144" y="806715"/>
            <a:chExt cx="484857" cy="2071507"/>
          </a:xfrm>
        </p:grpSpPr>
        <p:grpSp>
          <p:nvGrpSpPr>
            <p:cNvPr id="19" name="Grupo 18"/>
            <p:cNvGrpSpPr/>
            <p:nvPr/>
          </p:nvGrpSpPr>
          <p:grpSpPr>
            <a:xfrm>
              <a:off x="-41144" y="918195"/>
              <a:ext cx="484857" cy="1960027"/>
              <a:chOff x="198567" y="918195"/>
              <a:chExt cx="484857" cy="1960027"/>
            </a:xfrm>
          </p:grpSpPr>
          <p:pic>
            <p:nvPicPr>
              <p:cNvPr id="21" name="Picture 10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774" y="993549"/>
                <a:ext cx="247650" cy="1876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2" name="Grupo 21"/>
              <p:cNvGrpSpPr/>
              <p:nvPr/>
            </p:nvGrpSpPr>
            <p:grpSpPr>
              <a:xfrm>
                <a:off x="198567" y="918195"/>
                <a:ext cx="254899" cy="1960027"/>
                <a:chOff x="-1617174" y="-907204"/>
                <a:chExt cx="254899" cy="1960027"/>
              </a:xfrm>
            </p:grpSpPr>
            <p:sp>
              <p:nvSpPr>
                <p:cNvPr id="23" name="CaixaDeTexto 22"/>
                <p:cNvSpPr txBox="1"/>
                <p:nvPr/>
              </p:nvSpPr>
              <p:spPr>
                <a:xfrm>
                  <a:off x="-1565077" y="-907204"/>
                  <a:ext cx="161621" cy="189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600" dirty="0" smtClean="0">
                      <a:solidFill>
                        <a:prstClr val="black"/>
                      </a:solidFill>
                      <a:latin typeface="Calibri" panose="020F0502020204030204"/>
                      <a:ea typeface="+mn-ea"/>
                    </a:rPr>
                    <a:t>0</a:t>
                  </a:r>
                  <a:endParaRPr lang="pt-BR" sz="110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24" name="CaixaDeTexto 23"/>
                <p:cNvSpPr txBox="1"/>
                <p:nvPr/>
              </p:nvSpPr>
              <p:spPr>
                <a:xfrm>
                  <a:off x="-1584313" y="-710470"/>
                  <a:ext cx="196600" cy="189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600" dirty="0" smtClean="0">
                      <a:solidFill>
                        <a:prstClr val="black"/>
                      </a:solidFill>
                      <a:latin typeface="Calibri" panose="020F0502020204030204"/>
                      <a:ea typeface="+mn-ea"/>
                    </a:rPr>
                    <a:t>-5</a:t>
                  </a:r>
                  <a:endParaRPr lang="pt-BR" sz="110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25" name="CaixaDeTexto 24"/>
                <p:cNvSpPr txBox="1"/>
                <p:nvPr/>
              </p:nvSpPr>
              <p:spPr>
                <a:xfrm>
                  <a:off x="-1617174" y="-513736"/>
                  <a:ext cx="254898" cy="189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600" dirty="0" smtClean="0">
                      <a:solidFill>
                        <a:prstClr val="black"/>
                      </a:solidFill>
                      <a:latin typeface="Calibri" panose="020F0502020204030204"/>
                      <a:ea typeface="+mn-ea"/>
                    </a:rPr>
                    <a:t>-10</a:t>
                  </a:r>
                  <a:endParaRPr lang="pt-BR" sz="110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26" name="CaixaDeTexto 25"/>
                <p:cNvSpPr txBox="1"/>
                <p:nvPr/>
              </p:nvSpPr>
              <p:spPr>
                <a:xfrm>
                  <a:off x="-1617174" y="-317002"/>
                  <a:ext cx="254899" cy="189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600" dirty="0" smtClean="0">
                      <a:solidFill>
                        <a:prstClr val="black"/>
                      </a:solidFill>
                      <a:latin typeface="Calibri" panose="020F0502020204030204"/>
                      <a:ea typeface="+mn-ea"/>
                    </a:rPr>
                    <a:t>-15</a:t>
                  </a:r>
                  <a:endParaRPr lang="pt-BR" sz="110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27" name="CaixaDeTexto 26"/>
                <p:cNvSpPr txBox="1"/>
                <p:nvPr/>
              </p:nvSpPr>
              <p:spPr>
                <a:xfrm>
                  <a:off x="-1617174" y="-120268"/>
                  <a:ext cx="254898" cy="189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600" dirty="0" smtClean="0">
                      <a:solidFill>
                        <a:prstClr val="black"/>
                      </a:solidFill>
                      <a:latin typeface="Calibri" panose="020F0502020204030204"/>
                      <a:ea typeface="+mn-ea"/>
                    </a:rPr>
                    <a:t>-20</a:t>
                  </a:r>
                  <a:endParaRPr lang="pt-BR" sz="110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28" name="CaixaDeTexto 27"/>
                <p:cNvSpPr txBox="1"/>
                <p:nvPr/>
              </p:nvSpPr>
              <p:spPr>
                <a:xfrm>
                  <a:off x="-1617174" y="76466"/>
                  <a:ext cx="254898" cy="189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600" dirty="0" smtClean="0">
                      <a:solidFill>
                        <a:prstClr val="black"/>
                      </a:solidFill>
                      <a:latin typeface="Calibri" panose="020F0502020204030204"/>
                      <a:ea typeface="+mn-ea"/>
                    </a:rPr>
                    <a:t>-25</a:t>
                  </a:r>
                  <a:endParaRPr lang="pt-BR" sz="110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29" name="CaixaDeTexto 28"/>
                <p:cNvSpPr txBox="1"/>
                <p:nvPr/>
              </p:nvSpPr>
              <p:spPr>
                <a:xfrm>
                  <a:off x="-1617174" y="273200"/>
                  <a:ext cx="254898" cy="189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600" dirty="0" smtClean="0">
                      <a:solidFill>
                        <a:prstClr val="black"/>
                      </a:solidFill>
                      <a:latin typeface="Calibri" panose="020F0502020204030204"/>
                      <a:ea typeface="+mn-ea"/>
                    </a:rPr>
                    <a:t>-30</a:t>
                  </a:r>
                  <a:endParaRPr lang="pt-BR" sz="110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30" name="CaixaDeTexto 29"/>
                <p:cNvSpPr txBox="1"/>
                <p:nvPr/>
              </p:nvSpPr>
              <p:spPr>
                <a:xfrm>
                  <a:off x="-1617174" y="469934"/>
                  <a:ext cx="254898" cy="189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600" dirty="0" smtClean="0">
                      <a:solidFill>
                        <a:prstClr val="black"/>
                      </a:solidFill>
                      <a:latin typeface="Calibri" panose="020F0502020204030204"/>
                      <a:ea typeface="+mn-ea"/>
                    </a:rPr>
                    <a:t>-35</a:t>
                  </a:r>
                  <a:endParaRPr lang="pt-BR" sz="110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31" name="CaixaDeTexto 30"/>
                <p:cNvSpPr txBox="1"/>
                <p:nvPr/>
              </p:nvSpPr>
              <p:spPr>
                <a:xfrm>
                  <a:off x="-1617174" y="666668"/>
                  <a:ext cx="254898" cy="189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600" dirty="0" smtClean="0">
                      <a:solidFill>
                        <a:prstClr val="black"/>
                      </a:solidFill>
                      <a:latin typeface="Calibri" panose="020F0502020204030204"/>
                      <a:ea typeface="+mn-ea"/>
                    </a:rPr>
                    <a:t>-40</a:t>
                  </a:r>
                  <a:endParaRPr lang="pt-BR" sz="110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  <p:sp>
              <p:nvSpPr>
                <p:cNvPr id="32" name="CaixaDeTexto 31"/>
                <p:cNvSpPr txBox="1"/>
                <p:nvPr/>
              </p:nvSpPr>
              <p:spPr>
                <a:xfrm>
                  <a:off x="-1617174" y="863399"/>
                  <a:ext cx="254898" cy="189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405912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600" dirty="0" smtClean="0">
                      <a:solidFill>
                        <a:prstClr val="black"/>
                      </a:solidFill>
                      <a:latin typeface="Calibri" panose="020F0502020204030204"/>
                      <a:ea typeface="+mn-ea"/>
                    </a:rPr>
                    <a:t>-45</a:t>
                  </a:r>
                  <a:endParaRPr lang="pt-BR" sz="1100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p:grpSp>
        </p:grpSp>
        <p:sp>
          <p:nvSpPr>
            <p:cNvPr id="20" name="CaixaDeTexto 19"/>
            <p:cNvSpPr txBox="1"/>
            <p:nvPr/>
          </p:nvSpPr>
          <p:spPr>
            <a:xfrm>
              <a:off x="91392" y="806715"/>
              <a:ext cx="330237" cy="189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0591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pt-BR" sz="16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T(</a:t>
              </a:r>
              <a:r>
                <a:rPr lang="pt-BR" sz="1600" baseline="30000" dirty="0" err="1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o</a:t>
              </a:r>
              <a:r>
                <a:rPr lang="pt-BR" sz="1600" dirty="0" err="1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C</a:t>
              </a:r>
              <a:r>
                <a:rPr lang="pt-BR" sz="16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)</a:t>
              </a:r>
              <a:endParaRPr lang="pt-BR" sz="1600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1716746" y="879456"/>
            <a:ext cx="3528392" cy="1280511"/>
            <a:chOff x="193964" y="160633"/>
            <a:chExt cx="1974173" cy="716459"/>
          </a:xfrm>
        </p:grpSpPr>
        <p:sp>
          <p:nvSpPr>
            <p:cNvPr id="37" name="CaixaDeTexto 36"/>
            <p:cNvSpPr txBox="1"/>
            <p:nvPr/>
          </p:nvSpPr>
          <p:spPr>
            <a:xfrm>
              <a:off x="530493" y="281029"/>
              <a:ext cx="469256" cy="189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-45.0 </a:t>
              </a:r>
              <a:r>
                <a:rPr kumimoji="0" lang="pt-BR" sz="1600" b="0" i="0" u="none" strike="noStrike" kern="0" cap="none" spc="0" normalizeH="0" baseline="3000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o</a:t>
              </a:r>
              <a:r>
                <a:rPr kumimoji="0" lang="pt-BR" sz="16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</a:t>
              </a:r>
              <a:endPara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1698881" y="284312"/>
              <a:ext cx="469256" cy="189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-0.15 </a:t>
              </a:r>
              <a:r>
                <a:rPr kumimoji="0" lang="pt-BR" sz="1600" b="0" i="0" u="none" strike="noStrike" kern="0" cap="none" spc="0" normalizeH="0" baseline="3000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o</a:t>
              </a:r>
              <a:r>
                <a:rPr kumimoji="0" lang="pt-BR" sz="16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</a:t>
              </a:r>
              <a:endPara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39" name="Conector reto 38"/>
            <p:cNvCxnSpPr/>
            <p:nvPr/>
          </p:nvCxnSpPr>
          <p:spPr>
            <a:xfrm>
              <a:off x="539167" y="663418"/>
              <a:ext cx="1618588" cy="0"/>
            </a:xfrm>
            <a:prstGeom prst="line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  <p:sp>
          <p:nvSpPr>
            <p:cNvPr id="40" name="CaixaDeTexto 39"/>
            <p:cNvSpPr txBox="1"/>
            <p:nvPr/>
          </p:nvSpPr>
          <p:spPr>
            <a:xfrm>
              <a:off x="1223266" y="687668"/>
              <a:ext cx="161621" cy="189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4</a:t>
              </a:r>
            </a:p>
          </p:txBody>
        </p:sp>
        <p:cxnSp>
          <p:nvCxnSpPr>
            <p:cNvPr id="41" name="Conector reto 40"/>
            <p:cNvCxnSpPr/>
            <p:nvPr/>
          </p:nvCxnSpPr>
          <p:spPr>
            <a:xfrm>
              <a:off x="444386" y="221970"/>
              <a:ext cx="0" cy="330630"/>
            </a:xfrm>
            <a:prstGeom prst="line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  <p:sp>
          <p:nvSpPr>
            <p:cNvPr id="42" name="CaixaDeTexto 41"/>
            <p:cNvSpPr txBox="1"/>
            <p:nvPr/>
          </p:nvSpPr>
          <p:spPr>
            <a:xfrm>
              <a:off x="193964" y="279158"/>
              <a:ext cx="248620" cy="189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0.5</a:t>
              </a:r>
            </a:p>
          </p:txBody>
        </p:sp>
        <p:grpSp>
          <p:nvGrpSpPr>
            <p:cNvPr id="43" name="Grupo 42"/>
            <p:cNvGrpSpPr/>
            <p:nvPr/>
          </p:nvGrpSpPr>
          <p:grpSpPr>
            <a:xfrm>
              <a:off x="562673" y="160633"/>
              <a:ext cx="1604539" cy="65719"/>
              <a:chOff x="562673" y="160633"/>
              <a:chExt cx="1604539" cy="65719"/>
            </a:xfrm>
          </p:grpSpPr>
          <p:cxnSp>
            <p:nvCxnSpPr>
              <p:cNvPr id="79" name="Conector reto 78"/>
              <p:cNvCxnSpPr/>
              <p:nvPr/>
            </p:nvCxnSpPr>
            <p:spPr>
              <a:xfrm rot="1800000" flipV="1">
                <a:off x="56267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0" name="Conector reto 79"/>
              <p:cNvCxnSpPr/>
              <p:nvPr/>
            </p:nvCxnSpPr>
            <p:spPr>
              <a:xfrm rot="1800000" flipV="1">
                <a:off x="71309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1" name="Conector reto 80"/>
              <p:cNvCxnSpPr/>
              <p:nvPr/>
            </p:nvCxnSpPr>
            <p:spPr>
              <a:xfrm rot="1800000" flipV="1">
                <a:off x="86352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2" name="Conector reto 81"/>
              <p:cNvCxnSpPr/>
              <p:nvPr/>
            </p:nvCxnSpPr>
            <p:spPr>
              <a:xfrm rot="1800000" flipV="1">
                <a:off x="101395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3" name="Conector reto 82"/>
              <p:cNvCxnSpPr/>
              <p:nvPr/>
            </p:nvCxnSpPr>
            <p:spPr>
              <a:xfrm rot="1800000" flipV="1">
                <a:off x="116437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4" name="Conector reto 83"/>
              <p:cNvCxnSpPr/>
              <p:nvPr/>
            </p:nvCxnSpPr>
            <p:spPr>
              <a:xfrm rot="1800000" flipV="1">
                <a:off x="131480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5" name="Conector reto 84"/>
              <p:cNvCxnSpPr/>
              <p:nvPr/>
            </p:nvCxnSpPr>
            <p:spPr>
              <a:xfrm rot="1800000" flipV="1">
                <a:off x="146522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6" name="Conector reto 85"/>
              <p:cNvCxnSpPr/>
              <p:nvPr/>
            </p:nvCxnSpPr>
            <p:spPr>
              <a:xfrm rot="1800000" flipV="1">
                <a:off x="61281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7" name="Conector reto 86"/>
              <p:cNvCxnSpPr/>
              <p:nvPr/>
            </p:nvCxnSpPr>
            <p:spPr>
              <a:xfrm rot="1800000" flipV="1">
                <a:off x="76324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8" name="Conector reto 87"/>
              <p:cNvCxnSpPr/>
              <p:nvPr/>
            </p:nvCxnSpPr>
            <p:spPr>
              <a:xfrm rot="1800000" flipV="1">
                <a:off x="91366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9" name="Conector reto 88"/>
              <p:cNvCxnSpPr/>
              <p:nvPr/>
            </p:nvCxnSpPr>
            <p:spPr>
              <a:xfrm rot="1800000" flipV="1">
                <a:off x="106409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0" name="Conector reto 89"/>
              <p:cNvCxnSpPr/>
              <p:nvPr/>
            </p:nvCxnSpPr>
            <p:spPr>
              <a:xfrm rot="1800000" flipV="1">
                <a:off x="121451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1" name="Conector reto 90"/>
              <p:cNvCxnSpPr/>
              <p:nvPr/>
            </p:nvCxnSpPr>
            <p:spPr>
              <a:xfrm rot="1800000" flipV="1">
                <a:off x="136494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2" name="Conector reto 91"/>
              <p:cNvCxnSpPr/>
              <p:nvPr/>
            </p:nvCxnSpPr>
            <p:spPr>
              <a:xfrm rot="1800000" flipV="1">
                <a:off x="151537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3" name="Conector reto 92"/>
              <p:cNvCxnSpPr/>
              <p:nvPr/>
            </p:nvCxnSpPr>
            <p:spPr>
              <a:xfrm rot="1800000" flipV="1">
                <a:off x="66295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4" name="Conector reto 93"/>
              <p:cNvCxnSpPr/>
              <p:nvPr/>
            </p:nvCxnSpPr>
            <p:spPr>
              <a:xfrm rot="1800000" flipV="1">
                <a:off x="81338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5" name="Conector reto 94"/>
              <p:cNvCxnSpPr/>
              <p:nvPr/>
            </p:nvCxnSpPr>
            <p:spPr>
              <a:xfrm rot="1800000" flipV="1">
                <a:off x="96380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6" name="Conector reto 95"/>
              <p:cNvCxnSpPr/>
              <p:nvPr/>
            </p:nvCxnSpPr>
            <p:spPr>
              <a:xfrm rot="1800000" flipV="1">
                <a:off x="111423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7" name="Conector reto 96"/>
              <p:cNvCxnSpPr/>
              <p:nvPr/>
            </p:nvCxnSpPr>
            <p:spPr>
              <a:xfrm rot="1800000" flipV="1">
                <a:off x="126466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8" name="Conector reto 97"/>
              <p:cNvCxnSpPr/>
              <p:nvPr/>
            </p:nvCxnSpPr>
            <p:spPr>
              <a:xfrm rot="1800000" flipV="1">
                <a:off x="141508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9" name="Conector reto 98"/>
              <p:cNvCxnSpPr/>
              <p:nvPr/>
            </p:nvCxnSpPr>
            <p:spPr>
              <a:xfrm rot="1800000" flipV="1">
                <a:off x="156551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0" name="Conector reto 99"/>
              <p:cNvCxnSpPr/>
              <p:nvPr/>
            </p:nvCxnSpPr>
            <p:spPr>
              <a:xfrm rot="1800000" flipV="1">
                <a:off x="161565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1" name="Conector reto 100"/>
              <p:cNvCxnSpPr/>
              <p:nvPr/>
            </p:nvCxnSpPr>
            <p:spPr>
              <a:xfrm rot="1800000" flipV="1">
                <a:off x="176608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2" name="Conector reto 101"/>
              <p:cNvCxnSpPr/>
              <p:nvPr/>
            </p:nvCxnSpPr>
            <p:spPr>
              <a:xfrm rot="1800000" flipV="1">
                <a:off x="191650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3" name="Conector reto 102"/>
              <p:cNvCxnSpPr/>
              <p:nvPr/>
            </p:nvCxnSpPr>
            <p:spPr>
              <a:xfrm rot="1800000" flipV="1">
                <a:off x="166579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4" name="Conector reto 103"/>
              <p:cNvCxnSpPr/>
              <p:nvPr/>
            </p:nvCxnSpPr>
            <p:spPr>
              <a:xfrm rot="1800000" flipV="1">
                <a:off x="181622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5" name="Conector reto 104"/>
              <p:cNvCxnSpPr/>
              <p:nvPr/>
            </p:nvCxnSpPr>
            <p:spPr>
              <a:xfrm rot="1800000" flipV="1">
                <a:off x="196664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6" name="Conector reto 105"/>
              <p:cNvCxnSpPr/>
              <p:nvPr/>
            </p:nvCxnSpPr>
            <p:spPr>
              <a:xfrm rot="1800000" flipV="1">
                <a:off x="171593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7" name="Conector reto 106"/>
              <p:cNvCxnSpPr/>
              <p:nvPr/>
            </p:nvCxnSpPr>
            <p:spPr>
              <a:xfrm rot="1800000" flipV="1">
                <a:off x="186636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8" name="Conector reto 107"/>
              <p:cNvCxnSpPr/>
              <p:nvPr/>
            </p:nvCxnSpPr>
            <p:spPr>
              <a:xfrm rot="1800000" flipV="1">
                <a:off x="201679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9" name="Conector reto 108"/>
              <p:cNvCxnSpPr/>
              <p:nvPr/>
            </p:nvCxnSpPr>
            <p:spPr>
              <a:xfrm rot="1800000" flipV="1">
                <a:off x="2167212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10" name="Conector reto 109"/>
              <p:cNvCxnSpPr/>
              <p:nvPr/>
            </p:nvCxnSpPr>
            <p:spPr>
              <a:xfrm rot="1800000" flipV="1">
                <a:off x="206693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11" name="Conector reto 110"/>
              <p:cNvCxnSpPr/>
              <p:nvPr/>
            </p:nvCxnSpPr>
            <p:spPr>
              <a:xfrm rot="1800000" flipV="1">
                <a:off x="211707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  <p:grpSp>
          <p:nvGrpSpPr>
            <p:cNvPr id="44" name="Grupo 43"/>
            <p:cNvGrpSpPr/>
            <p:nvPr/>
          </p:nvGrpSpPr>
          <p:grpSpPr>
            <a:xfrm flipH="1">
              <a:off x="562673" y="550834"/>
              <a:ext cx="1604539" cy="65719"/>
              <a:chOff x="562673" y="160633"/>
              <a:chExt cx="1604539" cy="65719"/>
            </a:xfrm>
          </p:grpSpPr>
          <p:cxnSp>
            <p:nvCxnSpPr>
              <p:cNvPr id="46" name="Conector reto 45"/>
              <p:cNvCxnSpPr/>
              <p:nvPr/>
            </p:nvCxnSpPr>
            <p:spPr>
              <a:xfrm rot="1800000" flipV="1">
                <a:off x="56267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7" name="Conector reto 46"/>
              <p:cNvCxnSpPr/>
              <p:nvPr/>
            </p:nvCxnSpPr>
            <p:spPr>
              <a:xfrm rot="1800000" flipV="1">
                <a:off x="71309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8" name="Conector reto 47"/>
              <p:cNvCxnSpPr/>
              <p:nvPr/>
            </p:nvCxnSpPr>
            <p:spPr>
              <a:xfrm rot="1800000" flipV="1">
                <a:off x="86352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9" name="Conector reto 48"/>
              <p:cNvCxnSpPr/>
              <p:nvPr/>
            </p:nvCxnSpPr>
            <p:spPr>
              <a:xfrm rot="1800000" flipV="1">
                <a:off x="101395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" name="Conector reto 49"/>
              <p:cNvCxnSpPr/>
              <p:nvPr/>
            </p:nvCxnSpPr>
            <p:spPr>
              <a:xfrm rot="1800000" flipV="1">
                <a:off x="116437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1" name="Conector reto 50"/>
              <p:cNvCxnSpPr/>
              <p:nvPr/>
            </p:nvCxnSpPr>
            <p:spPr>
              <a:xfrm rot="1800000" flipV="1">
                <a:off x="131480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2" name="Conector reto 51"/>
              <p:cNvCxnSpPr/>
              <p:nvPr/>
            </p:nvCxnSpPr>
            <p:spPr>
              <a:xfrm rot="1800000" flipV="1">
                <a:off x="146522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3" name="Conector reto 52"/>
              <p:cNvCxnSpPr/>
              <p:nvPr/>
            </p:nvCxnSpPr>
            <p:spPr>
              <a:xfrm rot="1800000" flipV="1">
                <a:off x="61281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4" name="Conector reto 53"/>
              <p:cNvCxnSpPr/>
              <p:nvPr/>
            </p:nvCxnSpPr>
            <p:spPr>
              <a:xfrm rot="1800000" flipV="1">
                <a:off x="76324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5" name="Conector reto 54"/>
              <p:cNvCxnSpPr/>
              <p:nvPr/>
            </p:nvCxnSpPr>
            <p:spPr>
              <a:xfrm rot="1800000" flipV="1">
                <a:off x="91366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6" name="Conector reto 55"/>
              <p:cNvCxnSpPr/>
              <p:nvPr/>
            </p:nvCxnSpPr>
            <p:spPr>
              <a:xfrm rot="1800000" flipV="1">
                <a:off x="106409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" name="Conector reto 56"/>
              <p:cNvCxnSpPr/>
              <p:nvPr/>
            </p:nvCxnSpPr>
            <p:spPr>
              <a:xfrm rot="1800000" flipV="1">
                <a:off x="121451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8" name="Conector reto 57"/>
              <p:cNvCxnSpPr/>
              <p:nvPr/>
            </p:nvCxnSpPr>
            <p:spPr>
              <a:xfrm rot="1800000" flipV="1">
                <a:off x="136494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9" name="Conector reto 58"/>
              <p:cNvCxnSpPr/>
              <p:nvPr/>
            </p:nvCxnSpPr>
            <p:spPr>
              <a:xfrm rot="1800000" flipV="1">
                <a:off x="151537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0" name="Conector reto 59"/>
              <p:cNvCxnSpPr/>
              <p:nvPr/>
            </p:nvCxnSpPr>
            <p:spPr>
              <a:xfrm rot="1800000" flipV="1">
                <a:off x="66295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1" name="Conector reto 60"/>
              <p:cNvCxnSpPr/>
              <p:nvPr/>
            </p:nvCxnSpPr>
            <p:spPr>
              <a:xfrm rot="1800000" flipV="1">
                <a:off x="81338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2" name="Conector reto 61"/>
              <p:cNvCxnSpPr/>
              <p:nvPr/>
            </p:nvCxnSpPr>
            <p:spPr>
              <a:xfrm rot="1800000" flipV="1">
                <a:off x="96380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3" name="Conector reto 62"/>
              <p:cNvCxnSpPr/>
              <p:nvPr/>
            </p:nvCxnSpPr>
            <p:spPr>
              <a:xfrm rot="1800000" flipV="1">
                <a:off x="111423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4" name="Conector reto 63"/>
              <p:cNvCxnSpPr/>
              <p:nvPr/>
            </p:nvCxnSpPr>
            <p:spPr>
              <a:xfrm rot="1800000" flipV="1">
                <a:off x="126466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5" name="Conector reto 64"/>
              <p:cNvCxnSpPr/>
              <p:nvPr/>
            </p:nvCxnSpPr>
            <p:spPr>
              <a:xfrm rot="1800000" flipV="1">
                <a:off x="141508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6" name="Conector reto 65"/>
              <p:cNvCxnSpPr/>
              <p:nvPr/>
            </p:nvCxnSpPr>
            <p:spPr>
              <a:xfrm rot="1800000" flipV="1">
                <a:off x="156551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7" name="Conector reto 66"/>
              <p:cNvCxnSpPr/>
              <p:nvPr/>
            </p:nvCxnSpPr>
            <p:spPr>
              <a:xfrm rot="1800000" flipV="1">
                <a:off x="161565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8" name="Conector reto 67"/>
              <p:cNvCxnSpPr/>
              <p:nvPr/>
            </p:nvCxnSpPr>
            <p:spPr>
              <a:xfrm rot="1800000" flipV="1">
                <a:off x="176608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9" name="Conector reto 68"/>
              <p:cNvCxnSpPr/>
              <p:nvPr/>
            </p:nvCxnSpPr>
            <p:spPr>
              <a:xfrm rot="1800000" flipV="1">
                <a:off x="191650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0" name="Conector reto 69"/>
              <p:cNvCxnSpPr/>
              <p:nvPr/>
            </p:nvCxnSpPr>
            <p:spPr>
              <a:xfrm rot="1800000" flipV="1">
                <a:off x="1665797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1" name="Conector reto 70"/>
              <p:cNvCxnSpPr/>
              <p:nvPr/>
            </p:nvCxnSpPr>
            <p:spPr>
              <a:xfrm rot="1800000" flipV="1">
                <a:off x="181622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2" name="Conector reto 71"/>
              <p:cNvCxnSpPr/>
              <p:nvPr/>
            </p:nvCxnSpPr>
            <p:spPr>
              <a:xfrm rot="1800000" flipV="1">
                <a:off x="196664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3" name="Conector reto 72"/>
              <p:cNvCxnSpPr/>
              <p:nvPr/>
            </p:nvCxnSpPr>
            <p:spPr>
              <a:xfrm rot="1800000" flipV="1">
                <a:off x="1715939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4" name="Conector reto 73"/>
              <p:cNvCxnSpPr/>
              <p:nvPr/>
            </p:nvCxnSpPr>
            <p:spPr>
              <a:xfrm rot="1800000" flipV="1">
                <a:off x="186636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5" name="Conector reto 74"/>
              <p:cNvCxnSpPr/>
              <p:nvPr/>
            </p:nvCxnSpPr>
            <p:spPr>
              <a:xfrm rot="1800000" flipV="1">
                <a:off x="2016791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6" name="Conector reto 75"/>
              <p:cNvCxnSpPr/>
              <p:nvPr/>
            </p:nvCxnSpPr>
            <p:spPr>
              <a:xfrm rot="1800000" flipV="1">
                <a:off x="2167212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7" name="Conector reto 76"/>
              <p:cNvCxnSpPr/>
              <p:nvPr/>
            </p:nvCxnSpPr>
            <p:spPr>
              <a:xfrm rot="1800000" flipV="1">
                <a:off x="2066933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8" name="Conector reto 77"/>
              <p:cNvCxnSpPr/>
              <p:nvPr/>
            </p:nvCxnSpPr>
            <p:spPr>
              <a:xfrm rot="1800000" flipV="1">
                <a:off x="2117075" y="160633"/>
                <a:ext cx="0" cy="6571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45" name="Retângulo 44"/>
            <p:cNvSpPr/>
            <p:nvPr/>
          </p:nvSpPr>
          <p:spPr>
            <a:xfrm>
              <a:off x="534533" y="224320"/>
              <a:ext cx="1623222" cy="32828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99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4" name="Retângulo 33"/>
          <p:cNvSpPr/>
          <p:nvPr/>
        </p:nvSpPr>
        <p:spPr>
          <a:xfrm>
            <a:off x="8238873" y="1439059"/>
            <a:ext cx="1626619" cy="792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8295782" y="1400505"/>
            <a:ext cx="1521818" cy="80309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ct val="150000"/>
              </a:lnSpc>
              <a:defRPr lang="en-US" sz="1680" b="0" i="0" u="none" strike="noStrike" kern="1200" spc="0" baseline="0" noProof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</a:rPr>
              <a:t>Full</a:t>
            </a:r>
          </a:p>
          <a:p>
            <a:pPr>
              <a:lnSpc>
                <a:spcPct val="150000"/>
              </a:lnSpc>
              <a:defRPr lang="en-US" sz="1680" b="0" i="0" u="none" strike="noStrike" kern="1200" spc="0" baseline="0" noProof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</a:rPr>
              <a:t>Without non-linear step</a:t>
            </a:r>
          </a:p>
          <a:p>
            <a:pPr>
              <a:lnSpc>
                <a:spcPct val="150000"/>
              </a:lnSpc>
              <a:defRPr lang="en-US" sz="1680" b="0" i="0" u="none" strike="noStrike" kern="1200" spc="0" baseline="0" noProof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</a:rPr>
              <a:t>Without phase change</a:t>
            </a:r>
            <a:endParaRPr lang="en-US" sz="110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562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Test 2: Solidification</a:t>
            </a:r>
            <a:endParaRPr lang="en-US" noProof="0" dirty="0"/>
          </a:p>
        </p:txBody>
      </p:sp>
      <p:sp>
        <p:nvSpPr>
          <p:cNvPr id="4" name="Retângulo 3"/>
          <p:cNvSpPr/>
          <p:nvPr/>
        </p:nvSpPr>
        <p:spPr>
          <a:xfrm>
            <a:off x="648469" y="791815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User function to calculate the effective specific heat capacity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CellFunction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ceff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              parameters = { {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unit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degC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                             {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unit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degC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                             {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’Tl’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unit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degC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                             {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unit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’J/(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kg.degC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                             {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’cl’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unit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’J/(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kg.degC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                             {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unit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’J/(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kg.degC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                             {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’L’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unit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’J/kg’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                          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              method =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(T,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Tl,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cl,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                    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&lt;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                     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                    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elseif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&gt;= Tl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                       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                    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                      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L / (Tl -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                    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                       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88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Test 2: Solidification</a:t>
            </a:r>
            <a:endParaRPr lang="en-US" noProof="0" dirty="0"/>
          </a:p>
        </p:txBody>
      </p:sp>
      <p:sp>
        <p:nvSpPr>
          <p:cNvPr id="4" name="Retângulo 3"/>
          <p:cNvSpPr/>
          <p:nvPr/>
        </p:nvSpPr>
        <p:spPr>
          <a:xfrm>
            <a:off x="648469" y="575791"/>
            <a:ext cx="748883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ProcessScript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Creates the file that will receive the saved results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=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utils.prepareMeshFile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’mesh’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’./results.nf’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nf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{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50ms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 step. Total simulation duration =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5s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= 0.05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= 5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nsteps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endParaRPr lang="en-US" sz="10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Initializes a non-linear transient analysis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solver =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fem.initTransientSolver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HeatPhysics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’solver’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{},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Temporal loop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=1,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nsteps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Non-linear loop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= 1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&lt;= 10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 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Executes a step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   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fem.transientLinearStep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(solver,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 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Calculates residue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       r =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fem.transientLinearResidual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(solver,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  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Converged?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  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&lt;= 1e-3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29    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  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       j = j + 1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  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 &lt;= 10,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’Failed to achieve convergence’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Adds results to the file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36  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utils.addResultToMeshFile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(file,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  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utils.closeMeshFile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39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29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Coupled test: Stress - Temperature</a:t>
            </a:r>
            <a:endParaRPr lang="en-US" noProof="0" dirty="0"/>
          </a:p>
        </p:txBody>
      </p:sp>
      <p:grpSp>
        <p:nvGrpSpPr>
          <p:cNvPr id="162" name="Grupo 161"/>
          <p:cNvGrpSpPr/>
          <p:nvPr/>
        </p:nvGrpSpPr>
        <p:grpSpPr>
          <a:xfrm>
            <a:off x="936501" y="901147"/>
            <a:ext cx="8352928" cy="4918468"/>
            <a:chOff x="82391" y="77205"/>
            <a:chExt cx="4685585" cy="2759021"/>
          </a:xfrm>
        </p:grpSpPr>
        <p:pic>
          <p:nvPicPr>
            <p:cNvPr id="113" name="Imagem 1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58326" y="454976"/>
              <a:ext cx="1009650" cy="2381250"/>
            </a:xfrm>
            <a:prstGeom prst="rect">
              <a:avLst/>
            </a:prstGeom>
          </p:spPr>
        </p:pic>
        <p:pic>
          <p:nvPicPr>
            <p:cNvPr id="114" name="Imagem 1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391" y="1645601"/>
              <a:ext cx="3562350" cy="952500"/>
            </a:xfrm>
            <a:prstGeom prst="rect">
              <a:avLst/>
            </a:prstGeom>
          </p:spPr>
        </p:pic>
        <p:sp>
          <p:nvSpPr>
            <p:cNvPr id="115" name="CaixaDeTexto 114"/>
            <p:cNvSpPr txBox="1"/>
            <p:nvPr/>
          </p:nvSpPr>
          <p:spPr>
            <a:xfrm>
              <a:off x="3765878" y="265064"/>
              <a:ext cx="331088" cy="1899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0591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pt-BR" sz="16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T(</a:t>
              </a:r>
              <a:r>
                <a:rPr lang="pt-BR" sz="1600" baseline="30000" dirty="0" err="1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o</a:t>
              </a:r>
              <a:r>
                <a:rPr lang="pt-BR" sz="1600" dirty="0" err="1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C</a:t>
              </a:r>
              <a:r>
                <a:rPr lang="pt-BR" sz="16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)</a:t>
              </a:r>
              <a:endParaRPr lang="pt-BR" sz="1600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16" name="CaixaDeTexto 115"/>
            <p:cNvSpPr txBox="1"/>
            <p:nvPr/>
          </p:nvSpPr>
          <p:spPr>
            <a:xfrm>
              <a:off x="318385" y="2577779"/>
              <a:ext cx="2498320" cy="1899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0591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Temperature and Deformation (exaggeration = 10x)</a:t>
              </a:r>
              <a:endParaRPr lang="en-US" sz="1600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grpSp>
          <p:nvGrpSpPr>
            <p:cNvPr id="118" name="Grupo 117"/>
            <p:cNvGrpSpPr/>
            <p:nvPr/>
          </p:nvGrpSpPr>
          <p:grpSpPr>
            <a:xfrm>
              <a:off x="125702" y="77205"/>
              <a:ext cx="3560726" cy="1455737"/>
              <a:chOff x="125702" y="77205"/>
              <a:chExt cx="3560726" cy="1455737"/>
            </a:xfrm>
          </p:grpSpPr>
          <p:sp>
            <p:nvSpPr>
              <p:cNvPr id="119" name="CaixaDeTexto 118"/>
              <p:cNvSpPr txBox="1"/>
              <p:nvPr/>
            </p:nvSpPr>
            <p:spPr>
              <a:xfrm>
                <a:off x="1584187" y="282123"/>
                <a:ext cx="659298" cy="189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T = 100.0 </a:t>
                </a:r>
                <a:r>
                  <a:rPr kumimoji="0" lang="pt-BR" sz="1600" b="0" i="0" u="none" strike="noStrike" kern="0" cap="none" spc="0" normalizeH="0" baseline="3000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o</a:t>
                </a:r>
                <a:r>
                  <a:rPr kumimoji="0" lang="pt-BR" sz="16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</a:t>
                </a:r>
                <a:endPara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cxnSp>
            <p:nvCxnSpPr>
              <p:cNvPr id="120" name="Conector reto 119"/>
              <p:cNvCxnSpPr/>
              <p:nvPr/>
            </p:nvCxnSpPr>
            <p:spPr>
              <a:xfrm>
                <a:off x="159734" y="275532"/>
                <a:ext cx="3465376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121" name="CaixaDeTexto 120"/>
              <p:cNvSpPr txBox="1"/>
              <p:nvPr/>
            </p:nvSpPr>
            <p:spPr>
              <a:xfrm>
                <a:off x="529632" y="633823"/>
                <a:ext cx="279833" cy="189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1 m</a:t>
                </a:r>
              </a:p>
            </p:txBody>
          </p:sp>
          <p:cxnSp>
            <p:nvCxnSpPr>
              <p:cNvPr id="122" name="Conector reto 121"/>
              <p:cNvCxnSpPr/>
              <p:nvPr/>
            </p:nvCxnSpPr>
            <p:spPr>
              <a:xfrm>
                <a:off x="542560" y="476003"/>
                <a:ext cx="0" cy="701553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123" name="CaixaDeTexto 122"/>
              <p:cNvSpPr txBox="1"/>
              <p:nvPr/>
            </p:nvSpPr>
            <p:spPr>
              <a:xfrm>
                <a:off x="1796583" y="77205"/>
                <a:ext cx="279833" cy="189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5 m</a:t>
                </a:r>
              </a:p>
            </p:txBody>
          </p:sp>
          <p:grpSp>
            <p:nvGrpSpPr>
              <p:cNvPr id="124" name="Grupo 123"/>
              <p:cNvGrpSpPr/>
              <p:nvPr/>
            </p:nvGrpSpPr>
            <p:grpSpPr>
              <a:xfrm>
                <a:off x="159734" y="459569"/>
                <a:ext cx="3526694" cy="717987"/>
                <a:chOff x="153878" y="740755"/>
                <a:chExt cx="3526694" cy="717987"/>
              </a:xfrm>
            </p:grpSpPr>
            <p:grpSp>
              <p:nvGrpSpPr>
                <p:cNvPr id="140" name="Grupo 139"/>
                <p:cNvGrpSpPr/>
                <p:nvPr/>
              </p:nvGrpSpPr>
              <p:grpSpPr>
                <a:xfrm>
                  <a:off x="3614852" y="740755"/>
                  <a:ext cx="65720" cy="701988"/>
                  <a:chOff x="3614852" y="749221"/>
                  <a:chExt cx="65720" cy="701988"/>
                </a:xfrm>
              </p:grpSpPr>
              <p:cxnSp>
                <p:nvCxnSpPr>
                  <p:cNvPr id="143" name="Conector reto 142"/>
                  <p:cNvCxnSpPr/>
                  <p:nvPr/>
                </p:nvCxnSpPr>
                <p:spPr>
                  <a:xfrm rot="14400000" flipH="1" flipV="1">
                    <a:off x="3647712" y="716361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4" name="Conector reto 143"/>
                  <p:cNvCxnSpPr/>
                  <p:nvPr/>
                </p:nvCxnSpPr>
                <p:spPr>
                  <a:xfrm rot="14400000" flipH="1" flipV="1">
                    <a:off x="3647712" y="866787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5" name="Conector reto 144"/>
                  <p:cNvCxnSpPr/>
                  <p:nvPr/>
                </p:nvCxnSpPr>
                <p:spPr>
                  <a:xfrm rot="14400000" flipH="1" flipV="1">
                    <a:off x="3647712" y="1017213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6" name="Conector reto 145"/>
                  <p:cNvCxnSpPr/>
                  <p:nvPr/>
                </p:nvCxnSpPr>
                <p:spPr>
                  <a:xfrm rot="14400000" flipH="1" flipV="1">
                    <a:off x="3647712" y="1167639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7" name="Conector reto 146"/>
                  <p:cNvCxnSpPr/>
                  <p:nvPr/>
                </p:nvCxnSpPr>
                <p:spPr>
                  <a:xfrm rot="14400000" flipH="1" flipV="1">
                    <a:off x="3647712" y="1318065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8" name="Conector reto 147"/>
                  <p:cNvCxnSpPr/>
                  <p:nvPr/>
                </p:nvCxnSpPr>
                <p:spPr>
                  <a:xfrm rot="14400000" flipH="1" flipV="1">
                    <a:off x="3647712" y="766503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9" name="Conector reto 148"/>
                  <p:cNvCxnSpPr/>
                  <p:nvPr/>
                </p:nvCxnSpPr>
                <p:spPr>
                  <a:xfrm rot="14400000" flipH="1" flipV="1">
                    <a:off x="3647712" y="916929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0" name="Conector reto 149"/>
                  <p:cNvCxnSpPr/>
                  <p:nvPr/>
                </p:nvCxnSpPr>
                <p:spPr>
                  <a:xfrm rot="14400000" flipH="1" flipV="1">
                    <a:off x="3647712" y="1067355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1" name="Conector reto 150"/>
                  <p:cNvCxnSpPr/>
                  <p:nvPr/>
                </p:nvCxnSpPr>
                <p:spPr>
                  <a:xfrm rot="14400000" flipH="1" flipV="1">
                    <a:off x="3647712" y="1217781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2" name="Conector reto 151"/>
                  <p:cNvCxnSpPr/>
                  <p:nvPr/>
                </p:nvCxnSpPr>
                <p:spPr>
                  <a:xfrm rot="14400000" flipH="1" flipV="1">
                    <a:off x="3647713" y="1368207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3" name="Conector reto 152"/>
                  <p:cNvCxnSpPr/>
                  <p:nvPr/>
                </p:nvCxnSpPr>
                <p:spPr>
                  <a:xfrm rot="14400000" flipH="1" flipV="1">
                    <a:off x="3647712" y="816645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4" name="Conector reto 153"/>
                  <p:cNvCxnSpPr/>
                  <p:nvPr/>
                </p:nvCxnSpPr>
                <p:spPr>
                  <a:xfrm rot="14400000" flipH="1" flipV="1">
                    <a:off x="3647712" y="967071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5" name="Conector reto 154"/>
                  <p:cNvCxnSpPr/>
                  <p:nvPr/>
                </p:nvCxnSpPr>
                <p:spPr>
                  <a:xfrm rot="14400000" flipH="1" flipV="1">
                    <a:off x="3647712" y="1117497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6" name="Conector reto 155"/>
                  <p:cNvCxnSpPr/>
                  <p:nvPr/>
                </p:nvCxnSpPr>
                <p:spPr>
                  <a:xfrm rot="14400000" flipH="1" flipV="1">
                    <a:off x="3647712" y="1267923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7" name="Conector reto 156"/>
                  <p:cNvCxnSpPr/>
                  <p:nvPr/>
                </p:nvCxnSpPr>
                <p:spPr>
                  <a:xfrm rot="14400000" flipH="1" flipV="1">
                    <a:off x="3647713" y="1418349"/>
                    <a:ext cx="0" cy="6571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141" name="Retângulo 140"/>
                <p:cNvSpPr/>
                <p:nvPr/>
              </p:nvSpPr>
              <p:spPr>
                <a:xfrm>
                  <a:off x="153878" y="751775"/>
                  <a:ext cx="3457824" cy="70696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05912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799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42" name="Conector reto 141"/>
                <p:cNvCxnSpPr>
                  <a:stCxn id="141" idx="1"/>
                  <a:endCxn id="141" idx="3"/>
                </p:cNvCxnSpPr>
                <p:nvPr/>
              </p:nvCxnSpPr>
              <p:spPr>
                <a:xfrm>
                  <a:off x="153878" y="1105259"/>
                  <a:ext cx="3457824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dash"/>
                  <a:miter lim="800000"/>
                </a:ln>
                <a:effectLst/>
              </p:spPr>
            </p:cxnSp>
          </p:grpSp>
          <p:cxnSp>
            <p:nvCxnSpPr>
              <p:cNvPr id="125" name="Conector reto 124"/>
              <p:cNvCxnSpPr/>
              <p:nvPr/>
            </p:nvCxnSpPr>
            <p:spPr>
              <a:xfrm>
                <a:off x="2562645" y="1177556"/>
                <a:ext cx="35217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" name="Conector de seta reta 125"/>
              <p:cNvCxnSpPr/>
              <p:nvPr/>
            </p:nvCxnSpPr>
            <p:spPr>
              <a:xfrm flipV="1">
                <a:off x="2616200" y="1176150"/>
                <a:ext cx="0" cy="174288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triangle" w="sm" len="med"/>
              </a:ln>
              <a:effectLst/>
            </p:spPr>
          </p:cxnSp>
          <p:cxnSp>
            <p:nvCxnSpPr>
              <p:cNvPr id="127" name="Conector reto 126"/>
              <p:cNvCxnSpPr/>
              <p:nvPr/>
            </p:nvCxnSpPr>
            <p:spPr>
              <a:xfrm>
                <a:off x="2561167" y="1134538"/>
                <a:ext cx="0" cy="88900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28" name="Conector reto 127"/>
              <p:cNvCxnSpPr/>
              <p:nvPr/>
            </p:nvCxnSpPr>
            <p:spPr>
              <a:xfrm>
                <a:off x="2914819" y="1134538"/>
                <a:ext cx="0" cy="88900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29" name="Conector de seta reta 128"/>
              <p:cNvCxnSpPr/>
              <p:nvPr/>
            </p:nvCxnSpPr>
            <p:spPr>
              <a:xfrm flipV="1">
                <a:off x="2681817" y="1176150"/>
                <a:ext cx="0" cy="174288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triangle" w="sm" len="med"/>
              </a:ln>
              <a:effectLst/>
            </p:spPr>
          </p:cxnSp>
          <p:cxnSp>
            <p:nvCxnSpPr>
              <p:cNvPr id="130" name="Conector de seta reta 129"/>
              <p:cNvCxnSpPr/>
              <p:nvPr/>
            </p:nvCxnSpPr>
            <p:spPr>
              <a:xfrm flipV="1">
                <a:off x="2747434" y="1176150"/>
                <a:ext cx="0" cy="174288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triangle" w="sm" len="med"/>
              </a:ln>
              <a:effectLst/>
            </p:spPr>
          </p:cxnSp>
          <p:cxnSp>
            <p:nvCxnSpPr>
              <p:cNvPr id="131" name="Conector de seta reta 130"/>
              <p:cNvCxnSpPr/>
              <p:nvPr/>
            </p:nvCxnSpPr>
            <p:spPr>
              <a:xfrm flipV="1">
                <a:off x="2813051" y="1176150"/>
                <a:ext cx="0" cy="174288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triangle" w="sm" len="med"/>
              </a:ln>
              <a:effectLst/>
            </p:spPr>
          </p:cxnSp>
          <p:cxnSp>
            <p:nvCxnSpPr>
              <p:cNvPr id="132" name="Conector de seta reta 131"/>
              <p:cNvCxnSpPr/>
              <p:nvPr/>
            </p:nvCxnSpPr>
            <p:spPr>
              <a:xfrm flipV="1">
                <a:off x="2878666" y="1176150"/>
                <a:ext cx="0" cy="174288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triangle" w="sm" len="med"/>
              </a:ln>
              <a:effectLst/>
            </p:spPr>
          </p:cxnSp>
          <p:sp>
            <p:nvSpPr>
              <p:cNvPr id="133" name="CaixaDeTexto 132"/>
              <p:cNvSpPr txBox="1"/>
              <p:nvPr/>
            </p:nvSpPr>
            <p:spPr>
              <a:xfrm>
                <a:off x="2392258" y="1343030"/>
                <a:ext cx="751917" cy="189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q = 100 W/m</a:t>
                </a:r>
                <a:r>
                  <a:rPr kumimoji="0" lang="pt-BR" sz="1600" b="0" i="0" u="none" strike="noStrike" kern="0" cap="none" spc="0" normalizeH="0" baseline="30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2</a:t>
                </a:r>
              </a:p>
            </p:txBody>
          </p:sp>
          <p:sp>
            <p:nvSpPr>
              <p:cNvPr id="134" name="CaixaDeTexto 133"/>
              <p:cNvSpPr txBox="1"/>
              <p:nvPr/>
            </p:nvSpPr>
            <p:spPr>
              <a:xfrm>
                <a:off x="668286" y="1145226"/>
                <a:ext cx="279833" cy="189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q=0</a:t>
                </a:r>
              </a:p>
            </p:txBody>
          </p:sp>
          <p:sp>
            <p:nvSpPr>
              <p:cNvPr id="135" name="CaixaDeTexto 134"/>
              <p:cNvSpPr txBox="1"/>
              <p:nvPr/>
            </p:nvSpPr>
            <p:spPr>
              <a:xfrm>
                <a:off x="3237489" y="1130335"/>
                <a:ext cx="279833" cy="189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q=0</a:t>
                </a:r>
              </a:p>
            </p:txBody>
          </p:sp>
          <p:sp>
            <p:nvSpPr>
              <p:cNvPr id="136" name="CaixaDeTexto 135"/>
              <p:cNvSpPr txBox="1"/>
              <p:nvPr/>
            </p:nvSpPr>
            <p:spPr>
              <a:xfrm>
                <a:off x="125702" y="542714"/>
                <a:ext cx="279833" cy="189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q=0</a:t>
                </a:r>
              </a:p>
            </p:txBody>
          </p:sp>
          <p:sp>
            <p:nvSpPr>
              <p:cNvPr id="137" name="CaixaDeTexto 136"/>
              <p:cNvSpPr txBox="1"/>
              <p:nvPr/>
            </p:nvSpPr>
            <p:spPr>
              <a:xfrm>
                <a:off x="3357140" y="544140"/>
                <a:ext cx="279833" cy="189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q=0</a:t>
                </a:r>
              </a:p>
            </p:txBody>
          </p:sp>
          <p:sp>
            <p:nvSpPr>
              <p:cNvPr id="138" name="CaixaDeTexto 137"/>
              <p:cNvSpPr txBox="1"/>
              <p:nvPr/>
            </p:nvSpPr>
            <p:spPr>
              <a:xfrm>
                <a:off x="1258782" y="542155"/>
                <a:ext cx="686274" cy="189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α</a:t>
                </a:r>
                <a:r>
                  <a:rPr kumimoji="0" lang="pt-B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= 2e-5 / </a:t>
                </a:r>
                <a:r>
                  <a:rPr kumimoji="0" lang="pt-BR" sz="1600" b="0" i="0" u="none" strike="noStrike" kern="0" cap="none" spc="0" normalizeH="0" baseline="3000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o</a:t>
                </a:r>
                <a:r>
                  <a:rPr kumimoji="0" lang="pt-BR" sz="16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</a:t>
                </a:r>
                <a:endPara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139" name="CaixaDeTexto 138"/>
              <p:cNvSpPr txBox="1"/>
              <p:nvPr/>
            </p:nvSpPr>
            <p:spPr>
              <a:xfrm>
                <a:off x="1225921" y="886000"/>
                <a:ext cx="744723" cy="189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α</a:t>
                </a:r>
                <a:r>
                  <a:rPr kumimoji="0" lang="pt-BR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= 10e-5 / </a:t>
                </a:r>
                <a:r>
                  <a:rPr kumimoji="0" lang="pt-BR" sz="1600" b="0" i="0" u="none" strike="noStrike" kern="0" cap="none" spc="0" normalizeH="0" baseline="3000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o</a:t>
                </a:r>
                <a:r>
                  <a:rPr kumimoji="0" lang="pt-BR" sz="16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</a:t>
                </a:r>
                <a:endParaRPr kumimoji="0" 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</p:grpSp>
        <p:cxnSp>
          <p:nvCxnSpPr>
            <p:cNvPr id="158" name="Conector reto 157"/>
            <p:cNvCxnSpPr/>
            <p:nvPr/>
          </p:nvCxnSpPr>
          <p:spPr>
            <a:xfrm>
              <a:off x="2914819" y="1083995"/>
              <a:ext cx="702739" cy="0"/>
            </a:xfrm>
            <a:prstGeom prst="line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  <p:cxnSp>
          <p:nvCxnSpPr>
            <p:cNvPr id="159" name="Conector reto 158"/>
            <p:cNvCxnSpPr/>
            <p:nvPr/>
          </p:nvCxnSpPr>
          <p:spPr>
            <a:xfrm>
              <a:off x="2565456" y="1083995"/>
              <a:ext cx="353652" cy="0"/>
            </a:xfrm>
            <a:prstGeom prst="line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  <p:sp>
          <p:nvSpPr>
            <p:cNvPr id="160" name="CaixaDeTexto 159"/>
            <p:cNvSpPr txBox="1"/>
            <p:nvPr/>
          </p:nvSpPr>
          <p:spPr>
            <a:xfrm>
              <a:off x="2554814" y="888706"/>
              <a:ext cx="367056" cy="1899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0591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pt-BR" sz="16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0.5 m</a:t>
              </a:r>
              <a:endParaRPr lang="pt-BR" sz="1600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1" name="CaixaDeTexto 160"/>
            <p:cNvSpPr txBox="1"/>
            <p:nvPr/>
          </p:nvSpPr>
          <p:spPr>
            <a:xfrm>
              <a:off x="3127610" y="888706"/>
              <a:ext cx="279833" cy="1899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0591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pt-BR" sz="16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1</a:t>
              </a:r>
              <a:r>
                <a:rPr lang="pt-BR" sz="16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 m</a:t>
              </a:r>
              <a:endParaRPr lang="pt-BR" sz="1600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100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Coupled test: Stress - Temperature</a:t>
            </a:r>
            <a:endParaRPr lang="en-US" noProof="0" dirty="0"/>
          </a:p>
        </p:txBody>
      </p:sp>
      <p:sp>
        <p:nvSpPr>
          <p:cNvPr id="5" name="Retângulo 4"/>
          <p:cNvSpPr/>
          <p:nvPr/>
        </p:nvSpPr>
        <p:spPr>
          <a:xfrm>
            <a:off x="648469" y="719807"/>
            <a:ext cx="827881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 </a:t>
            </a:r>
            <a:r>
              <a:rPr lang="en-US" sz="14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 Boundary conditions for stress and temperature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BoundaryCondition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   id 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’Tbc1’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   type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’fixed temperature’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   mesh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’mesh’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36   properties = {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unit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’K’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nodeValues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 {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topBorder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100} 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39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BoundaryCondition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   id 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’Tbc2’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41   type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’fixed heat flux’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   mesh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’mesh’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43   properties = {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’q’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unit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’W/m2’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edgeValues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 {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bottomHeatedBorder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-100} 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45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46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BoundaryCondition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47   id  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ubc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48   type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’node displacements’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  mesh      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’mesh’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   properties = {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ux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defVal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-9999},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51                  {id = 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uy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defVal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-9999} 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52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nodeValues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 {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rightBorder</a:t>
            </a:r>
            <a:r>
              <a:rPr lang="en-US" sz="1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0.0, 0.0} },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53 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62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Simulation Components</a:t>
            </a:r>
            <a:endParaRPr lang="en-US" noProof="0" dirty="0"/>
          </a:p>
        </p:txBody>
      </p:sp>
      <p:grpSp>
        <p:nvGrpSpPr>
          <p:cNvPr id="152" name="Grupo 151"/>
          <p:cNvGrpSpPr/>
          <p:nvPr/>
        </p:nvGrpSpPr>
        <p:grpSpPr>
          <a:xfrm>
            <a:off x="3816821" y="1409330"/>
            <a:ext cx="4115323" cy="3596657"/>
            <a:chOff x="558566" y="1826577"/>
            <a:chExt cx="2436889" cy="2129761"/>
          </a:xfrm>
        </p:grpSpPr>
        <p:sp>
          <p:nvSpPr>
            <p:cNvPr id="145" name="Retângulo 144"/>
            <p:cNvSpPr/>
            <p:nvPr/>
          </p:nvSpPr>
          <p:spPr>
            <a:xfrm>
              <a:off x="558566" y="1826579"/>
              <a:ext cx="829492" cy="335689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Data</a:t>
              </a:r>
              <a:endParaRPr kumimoji="0" lang="en-US" sz="2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Retângulo 145"/>
            <p:cNvSpPr/>
            <p:nvPr/>
          </p:nvSpPr>
          <p:spPr>
            <a:xfrm>
              <a:off x="2165963" y="1826577"/>
              <a:ext cx="829492" cy="335689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Solution Method</a:t>
              </a:r>
            </a:p>
          </p:txBody>
        </p:sp>
        <p:sp>
          <p:nvSpPr>
            <p:cNvPr id="147" name="Retângulo 146"/>
            <p:cNvSpPr/>
            <p:nvPr/>
          </p:nvSpPr>
          <p:spPr>
            <a:xfrm>
              <a:off x="1315407" y="3620649"/>
              <a:ext cx="829492" cy="335689"/>
            </a:xfrm>
            <a:prstGeom prst="rect">
              <a:avLst/>
            </a:prstGeom>
            <a:gradFill rotWithShape="1">
              <a:gsLst>
                <a:gs pos="0">
                  <a:srgbClr val="A5A5A5">
                    <a:lumMod val="110000"/>
                    <a:satMod val="105000"/>
                    <a:tint val="67000"/>
                  </a:srgbClr>
                </a:gs>
                <a:gs pos="50000">
                  <a:srgbClr val="A5A5A5">
                    <a:lumMod val="105000"/>
                    <a:satMod val="103000"/>
                    <a:tint val="73000"/>
                  </a:srgbClr>
                </a:gs>
                <a:gs pos="100000">
                  <a:srgbClr val="A5A5A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Results Monitor</a:t>
              </a:r>
            </a:p>
          </p:txBody>
        </p:sp>
        <p:sp>
          <p:nvSpPr>
            <p:cNvPr id="148" name="Elipse 147"/>
            <p:cNvSpPr/>
            <p:nvPr/>
          </p:nvSpPr>
          <p:spPr>
            <a:xfrm>
              <a:off x="1152525" y="2551731"/>
              <a:ext cx="1164172" cy="514349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Simulation</a:t>
              </a: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9" name="Seta para a direita 148"/>
            <p:cNvSpPr/>
            <p:nvPr/>
          </p:nvSpPr>
          <p:spPr>
            <a:xfrm rot="3688956">
              <a:off x="1013707" y="2294117"/>
              <a:ext cx="403443" cy="173728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Seta para a direita 149"/>
            <p:cNvSpPr/>
            <p:nvPr/>
          </p:nvSpPr>
          <p:spPr>
            <a:xfrm rot="17911044" flipH="1">
              <a:off x="2059159" y="2291978"/>
              <a:ext cx="403443" cy="173728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Seta para a direita 150"/>
            <p:cNvSpPr/>
            <p:nvPr/>
          </p:nvSpPr>
          <p:spPr>
            <a:xfrm rot="16200000" flipV="1">
              <a:off x="1528434" y="3238152"/>
              <a:ext cx="403443" cy="173728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46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Coupled test: Stress - Temperature</a:t>
            </a:r>
            <a:endParaRPr lang="en-US" noProof="0" dirty="0"/>
          </a:p>
        </p:txBody>
      </p:sp>
      <p:sp>
        <p:nvSpPr>
          <p:cNvPr id="3" name="Retângulo 2"/>
          <p:cNvSpPr/>
          <p:nvPr/>
        </p:nvSpPr>
        <p:spPr>
          <a:xfrm>
            <a:off x="144413" y="907370"/>
            <a:ext cx="576064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pt-BR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Numerical solver used 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NumericalSolver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 id      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’solver’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GemaStdNumSolver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 description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’Simple matrix solver’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}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Physics for temperature calculation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</a:t>
            </a:r>
            <a:r>
              <a:rPr lang="en-US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PhysicalMethod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id   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HeatPhysics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GemaStdHeatPhysics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 type 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’fem’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 mesh           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’mesh’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boundaryConditions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’Tbc1’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’Tbc2’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}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Physics for stress and displacement calculation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</a:t>
            </a:r>
            <a:r>
              <a:rPr lang="en-US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PhysicalMethod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id   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StressPhysics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GemaStdStressPhysics.plate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  type 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’fem’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  mesh           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’mesh’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boundaryConditions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ubc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skipStress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Stresses are calc. by the coupling physics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   properties = {h=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Property name translation. Physics expects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                      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that the width is named ’h’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29 }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endParaRPr lang="en-US" sz="1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762227" y="907370"/>
            <a:ext cx="575945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Physics </a:t>
            </a:r>
            <a:r>
              <a:rPr lang="en-US" sz="1000" dirty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stress – temperature coupling</a:t>
            </a:r>
            <a:endParaRPr lang="en-US" sz="1000" dirty="0" smtClean="0">
              <a:solidFill>
                <a:srgbClr val="4D00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 </a:t>
            </a:r>
            <a:r>
              <a:rPr lang="en-US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PhysicalMethod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   id   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TempStressPhysics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GemaStdStressPhysics.plateTemperature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   type 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’fem’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36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   mesh      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’mesh’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   properties = {h =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39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100,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Reference temperature for the material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 }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41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Orchestration script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43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ProcessScript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Executes a FEM coupled analysis. The 3 physics given as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45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parameters cooperate in the building of the global matrix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46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fem.solve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HeatPhysics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StressPhysics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TempStressPhysics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47            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’solver’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48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Save state variables and stress values calculated at Gauss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   </a:t>
            </a:r>
            <a:r>
              <a:rPr lang="en-US" sz="1000" dirty="0" smtClean="0">
                <a:solidFill>
                  <a:srgbClr val="4D00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points in the results.nf file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51   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utils.saveMeshFile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’mesh’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’./results.nf’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nf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{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ux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uy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’T’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52                      {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sxx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syy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sxy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’s1’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’s2’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53                      {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saveDisplacements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54 </a:t>
            </a:r>
            <a:r>
              <a:rPr 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20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End...</a:t>
            </a:r>
            <a:endParaRPr lang="en-US" noProof="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noProof="0" dirty="0" smtClean="0"/>
          </a:p>
          <a:p>
            <a:endParaRPr lang="en-US" noProof="0" dirty="0" smtClean="0"/>
          </a:p>
          <a:p>
            <a:pPr marL="0" indent="0">
              <a:buNone/>
            </a:pPr>
            <a:r>
              <a:rPr lang="en-US" noProof="0" dirty="0" smtClean="0"/>
              <a:t>Questions?</a:t>
            </a:r>
          </a:p>
          <a:p>
            <a:pPr marL="0" indent="0">
              <a:buNone/>
            </a:pPr>
            <a:endParaRPr lang="en-US" noProof="0" dirty="0"/>
          </a:p>
        </p:txBody>
      </p:sp>
      <p:sp>
        <p:nvSpPr>
          <p:cNvPr id="3" name="CaixaDeTexto 2"/>
          <p:cNvSpPr txBox="1"/>
          <p:nvPr/>
        </p:nvSpPr>
        <p:spPr>
          <a:xfrm>
            <a:off x="360363" y="5607059"/>
            <a:ext cx="309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cmendes@tecgraf.puc-rio.br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218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493586" y="1409330"/>
            <a:ext cx="4115323" cy="3596657"/>
            <a:chOff x="558566" y="1826577"/>
            <a:chExt cx="2436889" cy="2129761"/>
          </a:xfrm>
        </p:grpSpPr>
        <p:sp>
          <p:nvSpPr>
            <p:cNvPr id="18" name="Retângulo 17"/>
            <p:cNvSpPr/>
            <p:nvPr/>
          </p:nvSpPr>
          <p:spPr>
            <a:xfrm>
              <a:off x="558566" y="1826579"/>
              <a:ext cx="829492" cy="335689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Data</a:t>
              </a:r>
              <a:endParaRPr kumimoji="0" lang="en-US" sz="2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2165963" y="1826577"/>
              <a:ext cx="829492" cy="335689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Solution Method</a:t>
              </a:r>
            </a:p>
          </p:txBody>
        </p:sp>
        <p:sp>
          <p:nvSpPr>
            <p:cNvPr id="20" name="Retângulo 19"/>
            <p:cNvSpPr/>
            <p:nvPr/>
          </p:nvSpPr>
          <p:spPr>
            <a:xfrm>
              <a:off x="1315407" y="3620649"/>
              <a:ext cx="829492" cy="335689"/>
            </a:xfrm>
            <a:prstGeom prst="rect">
              <a:avLst/>
            </a:prstGeom>
            <a:gradFill rotWithShape="1">
              <a:gsLst>
                <a:gs pos="0">
                  <a:srgbClr val="A5A5A5">
                    <a:lumMod val="110000"/>
                    <a:satMod val="105000"/>
                    <a:tint val="67000"/>
                  </a:srgbClr>
                </a:gs>
                <a:gs pos="50000">
                  <a:srgbClr val="A5A5A5">
                    <a:lumMod val="105000"/>
                    <a:satMod val="103000"/>
                    <a:tint val="73000"/>
                  </a:srgbClr>
                </a:gs>
                <a:gs pos="100000">
                  <a:srgbClr val="A5A5A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Results Monitor</a:t>
              </a:r>
            </a:p>
          </p:txBody>
        </p:sp>
        <p:sp>
          <p:nvSpPr>
            <p:cNvPr id="21" name="Elipse 20"/>
            <p:cNvSpPr/>
            <p:nvPr/>
          </p:nvSpPr>
          <p:spPr>
            <a:xfrm>
              <a:off x="1152525" y="2551731"/>
              <a:ext cx="1164172" cy="514349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Simulation</a:t>
              </a:r>
              <a:endParaRPr kumimoji="0" lang="en-US" sz="11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Seta para a direita 21"/>
            <p:cNvSpPr/>
            <p:nvPr/>
          </p:nvSpPr>
          <p:spPr>
            <a:xfrm rot="3688956">
              <a:off x="1013707" y="2294117"/>
              <a:ext cx="403443" cy="173728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Seta para a direita 22"/>
            <p:cNvSpPr/>
            <p:nvPr/>
          </p:nvSpPr>
          <p:spPr>
            <a:xfrm rot="17911044" flipH="1">
              <a:off x="2059159" y="2291978"/>
              <a:ext cx="403443" cy="173728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Seta para a direita 23"/>
            <p:cNvSpPr/>
            <p:nvPr/>
          </p:nvSpPr>
          <p:spPr>
            <a:xfrm rot="16200000" flipV="1">
              <a:off x="1528434" y="3238152"/>
              <a:ext cx="403443" cy="173728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2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7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Components</a:t>
            </a:r>
            <a:endParaRPr lang="en-US" noProof="0" dirty="0"/>
          </a:p>
        </p:txBody>
      </p:sp>
      <p:sp>
        <p:nvSpPr>
          <p:cNvPr id="153" name="Seta para a direita 152"/>
          <p:cNvSpPr/>
          <p:nvPr/>
        </p:nvSpPr>
        <p:spPr>
          <a:xfrm>
            <a:off x="4968949" y="2564192"/>
            <a:ext cx="1296144" cy="100811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66292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317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5" name="Retângulo 154"/>
          <p:cNvSpPr/>
          <p:nvPr/>
        </p:nvSpPr>
        <p:spPr>
          <a:xfrm>
            <a:off x="7633245" y="1409330"/>
            <a:ext cx="1944216" cy="9834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Lua</a:t>
            </a:r>
            <a:r>
              <a:rPr lang="en-US" dirty="0" smtClean="0"/>
              <a:t> Files</a:t>
            </a:r>
            <a:endParaRPr lang="en-US" dirty="0"/>
          </a:p>
        </p:txBody>
      </p:sp>
      <p:sp>
        <p:nvSpPr>
          <p:cNvPr id="156" name="Retângulo 155"/>
          <p:cNvSpPr/>
          <p:nvPr/>
        </p:nvSpPr>
        <p:spPr>
          <a:xfrm>
            <a:off x="7633787" y="3917553"/>
            <a:ext cx="1944216" cy="9834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 Object</a:t>
            </a:r>
            <a:endParaRPr lang="en-US" dirty="0"/>
          </a:p>
        </p:txBody>
      </p:sp>
      <p:sp>
        <p:nvSpPr>
          <p:cNvPr id="3" name="Seta para baixo 2"/>
          <p:cNvSpPr/>
          <p:nvPr/>
        </p:nvSpPr>
        <p:spPr>
          <a:xfrm>
            <a:off x="8353325" y="2564192"/>
            <a:ext cx="576064" cy="1251959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66292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17" kern="0" dirty="0">
              <a:solidFill>
                <a:prstClr val="white"/>
              </a:solidFill>
              <a:latin typeface="Calibri" panose="020F0502020204030204"/>
              <a:ea typeface="ＭＳ Ｐゴシック" pitchFamily="34" charset="-128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805455" y="2883403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Interpretation</a:t>
            </a:r>
            <a:endParaRPr lang="en-US" dirty="0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421" y="859718"/>
            <a:ext cx="983372" cy="98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Executing a Simulation</a:t>
            </a:r>
            <a:endParaRPr lang="en-US" noProof="0" dirty="0"/>
          </a:p>
        </p:txBody>
      </p:sp>
      <p:grpSp>
        <p:nvGrpSpPr>
          <p:cNvPr id="144" name="Grupo 143"/>
          <p:cNvGrpSpPr/>
          <p:nvPr/>
        </p:nvGrpSpPr>
        <p:grpSpPr>
          <a:xfrm>
            <a:off x="2592685" y="791815"/>
            <a:ext cx="5760640" cy="5217278"/>
            <a:chOff x="816955" y="1216146"/>
            <a:chExt cx="4621069" cy="4185195"/>
          </a:xfrm>
        </p:grpSpPr>
        <p:sp>
          <p:nvSpPr>
            <p:cNvPr id="74" name="Retângulo de cantos arredondados 73"/>
            <p:cNvSpPr/>
            <p:nvPr/>
          </p:nvSpPr>
          <p:spPr>
            <a:xfrm>
              <a:off x="3451685" y="3467674"/>
              <a:ext cx="1552530" cy="423325"/>
            </a:xfrm>
            <a:prstGeom prst="round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Orchestration script execution</a:t>
              </a:r>
              <a:endParaRPr kumimoji="0" lang="en-US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75" name="Grupo 74"/>
            <p:cNvGrpSpPr/>
            <p:nvPr/>
          </p:nvGrpSpPr>
          <p:grpSpPr>
            <a:xfrm>
              <a:off x="4438892" y="2573629"/>
              <a:ext cx="999132" cy="515278"/>
              <a:chOff x="3705328" y="1063350"/>
              <a:chExt cx="999132" cy="515278"/>
            </a:xfrm>
          </p:grpSpPr>
          <p:sp>
            <p:nvSpPr>
              <p:cNvPr id="76" name="Retângulo 75"/>
              <p:cNvSpPr/>
              <p:nvPr/>
            </p:nvSpPr>
            <p:spPr>
              <a:xfrm>
                <a:off x="3797424" y="1063350"/>
                <a:ext cx="907036" cy="387733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7" name="Retângulo 76"/>
              <p:cNvSpPr/>
              <p:nvPr/>
            </p:nvSpPr>
            <p:spPr>
              <a:xfrm>
                <a:off x="3746726" y="1128586"/>
                <a:ext cx="907036" cy="387733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8" name="Retângulo 77"/>
              <p:cNvSpPr/>
              <p:nvPr/>
            </p:nvSpPr>
            <p:spPr>
              <a:xfrm>
                <a:off x="3705328" y="1190895"/>
                <a:ext cx="907036" cy="387733"/>
              </a:xfrm>
              <a:prstGeom prst="rect">
                <a:avLst/>
              </a:prstGeom>
              <a:gradFill rotWithShape="1">
                <a:gsLst>
                  <a:gs pos="0">
                    <a:srgbClr val="FFC000">
                      <a:lumMod val="110000"/>
                      <a:satMod val="105000"/>
                      <a:tint val="67000"/>
                    </a:srgbClr>
                  </a:gs>
                  <a:gs pos="50000">
                    <a:srgbClr val="FFC000">
                      <a:lumMod val="105000"/>
                      <a:satMod val="103000"/>
                      <a:tint val="73000"/>
                    </a:srgbClr>
                  </a:gs>
                  <a:gs pos="100000">
                    <a:srgbClr val="FFC000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Physics</a:t>
                </a: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79" name="Grupo 78"/>
            <p:cNvGrpSpPr/>
            <p:nvPr/>
          </p:nvGrpSpPr>
          <p:grpSpPr>
            <a:xfrm>
              <a:off x="973457" y="3738843"/>
              <a:ext cx="1505141" cy="1662498"/>
              <a:chOff x="655840" y="2504838"/>
              <a:chExt cx="1505141" cy="1662498"/>
            </a:xfrm>
          </p:grpSpPr>
          <p:sp>
            <p:nvSpPr>
              <p:cNvPr id="80" name="Retângulo 79"/>
              <p:cNvSpPr/>
              <p:nvPr/>
            </p:nvSpPr>
            <p:spPr>
              <a:xfrm>
                <a:off x="910094" y="2717171"/>
                <a:ext cx="1099682" cy="1449039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lvl="0" indent="0" defTabSz="488074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1" i="0" u="none" strike="noStrike" kern="0" cap="none" spc="0" normalizeH="0" baseline="0" dirty="0" smtClean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488074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dirty="0" smtClean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function</a:t>
                </a:r>
                <a:r>
                  <a:rPr kumimoji="0" lang="en-US" sz="10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 script()</a:t>
                </a:r>
              </a:p>
              <a:p>
                <a:pPr marL="0" marR="0" lvl="0" indent="0" defTabSz="488074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488074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488074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488074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488074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0" u="none" strike="noStrike" kern="0" cap="none" spc="0" normalizeH="0" baseline="0" dirty="0" smtClean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488074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0" u="none" strike="noStrike" kern="0" cap="none" spc="0" normalizeH="0" baseline="0" dirty="0" smtClean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  <a:p>
                <a:pPr marL="0" marR="0" lvl="0" indent="0" defTabSz="488074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dirty="0" smtClean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end</a:t>
                </a:r>
                <a:endParaRPr kumimoji="0" lang="en-US" sz="800" b="1" i="0" u="none" strike="noStrike" kern="0" cap="none" spc="0" normalizeH="0" baseline="0" dirty="0" smtClean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</p:txBody>
          </p:sp>
          <p:pic>
            <p:nvPicPr>
              <p:cNvPr id="81" name="Imagem 80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38567" y="2504838"/>
                <a:ext cx="422414" cy="422414"/>
              </a:xfrm>
              <a:prstGeom prst="rect">
                <a:avLst/>
              </a:prstGeom>
            </p:spPr>
          </p:pic>
          <p:sp>
            <p:nvSpPr>
              <p:cNvPr id="82" name="CaixaDeTexto 81"/>
              <p:cNvSpPr txBox="1"/>
              <p:nvPr/>
            </p:nvSpPr>
            <p:spPr>
              <a:xfrm rot="16200000">
                <a:off x="54205" y="3318807"/>
                <a:ext cx="1450164" cy="246893"/>
              </a:xfrm>
              <a:prstGeom prst="rect">
                <a:avLst/>
              </a:prstGeom>
              <a:gradFill rotWithShape="1">
                <a:gsLst>
                  <a:gs pos="0">
                    <a:srgbClr val="FFC000">
                      <a:lumMod val="110000"/>
                      <a:satMod val="105000"/>
                      <a:tint val="67000"/>
                    </a:srgbClr>
                  </a:gs>
                  <a:gs pos="50000">
                    <a:srgbClr val="FFC000">
                      <a:lumMod val="105000"/>
                      <a:satMod val="103000"/>
                      <a:tint val="73000"/>
                    </a:srgbClr>
                  </a:gs>
                  <a:gs pos="100000">
                    <a:srgbClr val="FFC000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wrap="square" lIns="36000" rIns="36000" rtlCol="0">
                <a:spAutoFit/>
              </a:bodyPr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Orchestration Script</a:t>
                </a:r>
              </a:p>
            </p:txBody>
          </p:sp>
          <p:cxnSp>
            <p:nvCxnSpPr>
              <p:cNvPr id="83" name="Conector reto 82"/>
              <p:cNvCxnSpPr/>
              <p:nvPr/>
            </p:nvCxnSpPr>
            <p:spPr>
              <a:xfrm>
                <a:off x="1085850" y="3256048"/>
                <a:ext cx="500449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4" name="Conector reto 83"/>
              <p:cNvCxnSpPr/>
              <p:nvPr/>
            </p:nvCxnSpPr>
            <p:spPr>
              <a:xfrm>
                <a:off x="1085850" y="3375890"/>
                <a:ext cx="676650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5" name="Conector reto 84"/>
              <p:cNvCxnSpPr/>
              <p:nvPr/>
            </p:nvCxnSpPr>
            <p:spPr>
              <a:xfrm>
                <a:off x="1085850" y="3495732"/>
                <a:ext cx="622386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6" name="Conector reto 85"/>
              <p:cNvCxnSpPr/>
              <p:nvPr/>
            </p:nvCxnSpPr>
            <p:spPr>
              <a:xfrm>
                <a:off x="1085850" y="3615574"/>
                <a:ext cx="385762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7" name="Conector reto 86"/>
              <p:cNvCxnSpPr/>
              <p:nvPr/>
            </p:nvCxnSpPr>
            <p:spPr>
              <a:xfrm>
                <a:off x="1085850" y="3735416"/>
                <a:ext cx="676650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8" name="Conector reto 87"/>
              <p:cNvCxnSpPr/>
              <p:nvPr/>
            </p:nvCxnSpPr>
            <p:spPr>
              <a:xfrm>
                <a:off x="1085850" y="3855258"/>
                <a:ext cx="622386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89" name="Forma livre 88"/>
              <p:cNvSpPr/>
              <p:nvPr/>
            </p:nvSpPr>
            <p:spPr>
              <a:xfrm>
                <a:off x="1779285" y="3460750"/>
                <a:ext cx="85926" cy="419100"/>
              </a:xfrm>
              <a:custGeom>
                <a:avLst/>
                <a:gdLst>
                  <a:gd name="connsiteX0" fmla="*/ 0 w 85926"/>
                  <a:gd name="connsiteY0" fmla="*/ 419100 h 419100"/>
                  <a:gd name="connsiteX1" fmla="*/ 85725 w 85926"/>
                  <a:gd name="connsiteY1" fmla="*/ 200025 h 419100"/>
                  <a:gd name="connsiteX2" fmla="*/ 19050 w 85926"/>
                  <a:gd name="connsiteY2" fmla="*/ 0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926" h="419100">
                    <a:moveTo>
                      <a:pt x="0" y="419100"/>
                    </a:moveTo>
                    <a:cubicBezTo>
                      <a:pt x="41275" y="344487"/>
                      <a:pt x="82550" y="269875"/>
                      <a:pt x="85725" y="200025"/>
                    </a:cubicBezTo>
                    <a:cubicBezTo>
                      <a:pt x="88900" y="130175"/>
                      <a:pt x="53975" y="65087"/>
                      <a:pt x="19050" y="0"/>
                    </a:cubicBezTo>
                  </a:path>
                </a:pathLst>
              </a:custGeom>
              <a:noFill/>
              <a:ln w="28575" cap="flat" cmpd="sng" algn="ctr">
                <a:solidFill>
                  <a:srgbClr val="4472C4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0" name="Forma livre 89"/>
              <p:cNvSpPr/>
              <p:nvPr/>
            </p:nvSpPr>
            <p:spPr>
              <a:xfrm flipH="1" flipV="1">
                <a:off x="995363" y="3181017"/>
                <a:ext cx="85926" cy="419100"/>
              </a:xfrm>
              <a:custGeom>
                <a:avLst/>
                <a:gdLst>
                  <a:gd name="connsiteX0" fmla="*/ 0 w 85926"/>
                  <a:gd name="connsiteY0" fmla="*/ 419100 h 419100"/>
                  <a:gd name="connsiteX1" fmla="*/ 85725 w 85926"/>
                  <a:gd name="connsiteY1" fmla="*/ 200025 h 419100"/>
                  <a:gd name="connsiteX2" fmla="*/ 19050 w 85926"/>
                  <a:gd name="connsiteY2" fmla="*/ 0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926" h="419100">
                    <a:moveTo>
                      <a:pt x="0" y="419100"/>
                    </a:moveTo>
                    <a:cubicBezTo>
                      <a:pt x="41275" y="344487"/>
                      <a:pt x="82550" y="269875"/>
                      <a:pt x="85725" y="200025"/>
                    </a:cubicBezTo>
                    <a:cubicBezTo>
                      <a:pt x="88900" y="130175"/>
                      <a:pt x="53975" y="65087"/>
                      <a:pt x="19050" y="0"/>
                    </a:cubicBezTo>
                  </a:path>
                </a:pathLst>
              </a:custGeom>
              <a:noFill/>
              <a:ln w="28575" cap="flat" cmpd="sng" algn="ctr">
                <a:solidFill>
                  <a:srgbClr val="4472C4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91" name="Conector reto 90"/>
              <p:cNvCxnSpPr/>
              <p:nvPr/>
            </p:nvCxnSpPr>
            <p:spPr>
              <a:xfrm>
                <a:off x="1085850" y="3136206"/>
                <a:ext cx="500449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2" name="Conector reto 91"/>
              <p:cNvCxnSpPr/>
              <p:nvPr/>
            </p:nvCxnSpPr>
            <p:spPr>
              <a:xfrm>
                <a:off x="1085850" y="3975100"/>
                <a:ext cx="622386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</p:cxnSp>
        </p:grpSp>
        <p:grpSp>
          <p:nvGrpSpPr>
            <p:cNvPr id="93" name="Grupo 92"/>
            <p:cNvGrpSpPr/>
            <p:nvPr/>
          </p:nvGrpSpPr>
          <p:grpSpPr>
            <a:xfrm>
              <a:off x="2250860" y="1557596"/>
              <a:ext cx="319795" cy="345355"/>
              <a:chOff x="1240963" y="348227"/>
              <a:chExt cx="2292986" cy="2476253"/>
            </a:xfrm>
          </p:grpSpPr>
          <p:sp>
            <p:nvSpPr>
              <p:cNvPr id="94" name="Forma livre 93"/>
              <p:cNvSpPr/>
              <p:nvPr/>
            </p:nvSpPr>
            <p:spPr>
              <a:xfrm>
                <a:off x="1970476" y="575169"/>
                <a:ext cx="361828" cy="2004836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39032"/>
                  <a:gd name="connsiteY0" fmla="*/ 0 h 2579511"/>
                  <a:gd name="connsiteX1" fmla="*/ 330764 w 339032"/>
                  <a:gd name="connsiteY1" fmla="*/ 1192671 h 2579511"/>
                  <a:gd name="connsiteX2" fmla="*/ 201224 w 339032"/>
                  <a:gd name="connsiteY2" fmla="*/ 2579511 h 2579511"/>
                  <a:gd name="connsiteX0" fmla="*/ 0 w 361828"/>
                  <a:gd name="connsiteY0" fmla="*/ 0 h 2004836"/>
                  <a:gd name="connsiteX1" fmla="*/ 330764 w 361828"/>
                  <a:gd name="connsiteY1" fmla="*/ 1192671 h 2004836"/>
                  <a:gd name="connsiteX2" fmla="*/ 286949 w 361828"/>
                  <a:gd name="connsiteY2" fmla="*/ 2004836 h 2004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61828" h="2004836">
                    <a:moveTo>
                      <a:pt x="0" y="0"/>
                    </a:moveTo>
                    <a:cubicBezTo>
                      <a:pt x="188595" y="481330"/>
                      <a:pt x="282939" y="858532"/>
                      <a:pt x="330764" y="1192671"/>
                    </a:cubicBezTo>
                    <a:cubicBezTo>
                      <a:pt x="378589" y="1526810"/>
                      <a:pt x="376484" y="1546366"/>
                      <a:pt x="286949" y="2004836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5" name="Forma livre 94"/>
              <p:cNvSpPr/>
              <p:nvPr/>
            </p:nvSpPr>
            <p:spPr>
              <a:xfrm>
                <a:off x="2351758" y="535658"/>
                <a:ext cx="384645" cy="2085622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62944"/>
                  <a:gd name="connsiteY0" fmla="*/ 0 h 2619022"/>
                  <a:gd name="connsiteX1" fmla="*/ 353342 w 362944"/>
                  <a:gd name="connsiteY1" fmla="*/ 1232182 h 2619022"/>
                  <a:gd name="connsiteX2" fmla="*/ 223802 w 362944"/>
                  <a:gd name="connsiteY2" fmla="*/ 2619022 h 2619022"/>
                  <a:gd name="connsiteX0" fmla="*/ 0 w 384645"/>
                  <a:gd name="connsiteY0" fmla="*/ 0 h 2085622"/>
                  <a:gd name="connsiteX1" fmla="*/ 353342 w 384645"/>
                  <a:gd name="connsiteY1" fmla="*/ 1232182 h 2085622"/>
                  <a:gd name="connsiteX2" fmla="*/ 306352 w 384645"/>
                  <a:gd name="connsiteY2" fmla="*/ 2085622 h 2085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4645" h="2085622">
                    <a:moveTo>
                      <a:pt x="0" y="0"/>
                    </a:moveTo>
                    <a:cubicBezTo>
                      <a:pt x="188595" y="481330"/>
                      <a:pt x="302283" y="884578"/>
                      <a:pt x="353342" y="1232182"/>
                    </a:cubicBezTo>
                    <a:cubicBezTo>
                      <a:pt x="404401" y="1579786"/>
                      <a:pt x="395887" y="1627152"/>
                      <a:pt x="306352" y="2085622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Forma livre 95"/>
              <p:cNvSpPr/>
              <p:nvPr/>
            </p:nvSpPr>
            <p:spPr>
              <a:xfrm>
                <a:off x="2666436" y="462280"/>
                <a:ext cx="416254" cy="2232025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92881"/>
                  <a:gd name="connsiteY0" fmla="*/ 0 h 2692400"/>
                  <a:gd name="connsiteX1" fmla="*/ 381565 w 392881"/>
                  <a:gd name="connsiteY1" fmla="*/ 1305560 h 2692400"/>
                  <a:gd name="connsiteX2" fmla="*/ 252025 w 392881"/>
                  <a:gd name="connsiteY2" fmla="*/ 2692400 h 2692400"/>
                  <a:gd name="connsiteX0" fmla="*/ 0 w 416254"/>
                  <a:gd name="connsiteY0" fmla="*/ 0 h 2222500"/>
                  <a:gd name="connsiteX1" fmla="*/ 381565 w 416254"/>
                  <a:gd name="connsiteY1" fmla="*/ 1305560 h 2222500"/>
                  <a:gd name="connsiteX2" fmla="*/ 337750 w 416254"/>
                  <a:gd name="connsiteY2" fmla="*/ 2222500 h 2222500"/>
                  <a:gd name="connsiteX0" fmla="*/ 0 w 416254"/>
                  <a:gd name="connsiteY0" fmla="*/ 0 h 2232025"/>
                  <a:gd name="connsiteX1" fmla="*/ 381565 w 416254"/>
                  <a:gd name="connsiteY1" fmla="*/ 1305560 h 2232025"/>
                  <a:gd name="connsiteX2" fmla="*/ 337750 w 416254"/>
                  <a:gd name="connsiteY2" fmla="*/ 2232025 h 223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16254" h="2232025">
                    <a:moveTo>
                      <a:pt x="0" y="0"/>
                    </a:moveTo>
                    <a:cubicBezTo>
                      <a:pt x="188595" y="481330"/>
                      <a:pt x="325273" y="933556"/>
                      <a:pt x="381565" y="1305560"/>
                    </a:cubicBezTo>
                    <a:cubicBezTo>
                      <a:pt x="437857" y="1677564"/>
                      <a:pt x="427285" y="1773555"/>
                      <a:pt x="337750" y="2232025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7" name="Forma livre 96"/>
              <p:cNvSpPr/>
              <p:nvPr/>
            </p:nvSpPr>
            <p:spPr>
              <a:xfrm>
                <a:off x="1512430" y="565292"/>
                <a:ext cx="372324" cy="2043288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47995"/>
                  <a:gd name="connsiteY0" fmla="*/ 0 h 2602088"/>
                  <a:gd name="connsiteX1" fmla="*/ 339231 w 347995"/>
                  <a:gd name="connsiteY1" fmla="*/ 1215248 h 2602088"/>
                  <a:gd name="connsiteX2" fmla="*/ 209691 w 347995"/>
                  <a:gd name="connsiteY2" fmla="*/ 2602088 h 2602088"/>
                  <a:gd name="connsiteX0" fmla="*/ 0 w 372324"/>
                  <a:gd name="connsiteY0" fmla="*/ 0 h 2055988"/>
                  <a:gd name="connsiteX1" fmla="*/ 339231 w 372324"/>
                  <a:gd name="connsiteY1" fmla="*/ 1215248 h 2055988"/>
                  <a:gd name="connsiteX2" fmla="*/ 298591 w 372324"/>
                  <a:gd name="connsiteY2" fmla="*/ 2055988 h 2055988"/>
                  <a:gd name="connsiteX0" fmla="*/ 0 w 372324"/>
                  <a:gd name="connsiteY0" fmla="*/ 0 h 2043288"/>
                  <a:gd name="connsiteX1" fmla="*/ 339231 w 372324"/>
                  <a:gd name="connsiteY1" fmla="*/ 1202548 h 2043288"/>
                  <a:gd name="connsiteX2" fmla="*/ 298591 w 372324"/>
                  <a:gd name="connsiteY2" fmla="*/ 2043288 h 2043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2324" h="2043288">
                    <a:moveTo>
                      <a:pt x="0" y="0"/>
                    </a:moveTo>
                    <a:cubicBezTo>
                      <a:pt x="188595" y="481330"/>
                      <a:pt x="289466" y="862000"/>
                      <a:pt x="339231" y="1202548"/>
                    </a:cubicBezTo>
                    <a:cubicBezTo>
                      <a:pt x="388996" y="1543096"/>
                      <a:pt x="388126" y="1584818"/>
                      <a:pt x="298591" y="2043288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8" name="Forma livre 97"/>
              <p:cNvSpPr/>
              <p:nvPr/>
            </p:nvSpPr>
            <p:spPr>
              <a:xfrm>
                <a:off x="3092592" y="352214"/>
                <a:ext cx="440004" cy="2472266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425859"/>
                  <a:gd name="connsiteY0" fmla="*/ 0 h 2802466"/>
                  <a:gd name="connsiteX1" fmla="*/ 412608 w 425859"/>
                  <a:gd name="connsiteY1" fmla="*/ 1415626 h 2802466"/>
                  <a:gd name="connsiteX2" fmla="*/ 283068 w 425859"/>
                  <a:gd name="connsiteY2" fmla="*/ 2802466 h 2802466"/>
                  <a:gd name="connsiteX0" fmla="*/ 0 w 440004"/>
                  <a:gd name="connsiteY0" fmla="*/ 0 h 2472266"/>
                  <a:gd name="connsiteX1" fmla="*/ 412608 w 440004"/>
                  <a:gd name="connsiteY1" fmla="*/ 1415626 h 2472266"/>
                  <a:gd name="connsiteX2" fmla="*/ 343393 w 440004"/>
                  <a:gd name="connsiteY2" fmla="*/ 2472266 h 2472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0004" h="2472266">
                    <a:moveTo>
                      <a:pt x="0" y="0"/>
                    </a:moveTo>
                    <a:cubicBezTo>
                      <a:pt x="188595" y="481330"/>
                      <a:pt x="355376" y="1003582"/>
                      <a:pt x="412608" y="1415626"/>
                    </a:cubicBezTo>
                    <a:cubicBezTo>
                      <a:pt x="469840" y="1827670"/>
                      <a:pt x="432928" y="2013796"/>
                      <a:pt x="343393" y="2472266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9" name="Forma livre 98"/>
              <p:cNvSpPr/>
              <p:nvPr/>
            </p:nvSpPr>
            <p:spPr>
              <a:xfrm>
                <a:off x="1240963" y="348227"/>
                <a:ext cx="1858645" cy="239152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087245"/>
                  <a:gd name="connsiteY0" fmla="*/ 70485 h 231650"/>
                  <a:gd name="connsiteX1" fmla="*/ 967740 w 2087245"/>
                  <a:gd name="connsiteY1" fmla="*/ 230505 h 231650"/>
                  <a:gd name="connsiteX2" fmla="*/ 2087245 w 2087245"/>
                  <a:gd name="connsiteY2" fmla="*/ 0 h 231650"/>
                  <a:gd name="connsiteX0" fmla="*/ 0 w 1858645"/>
                  <a:gd name="connsiteY0" fmla="*/ 140335 h 239152"/>
                  <a:gd name="connsiteX1" fmla="*/ 739140 w 1858645"/>
                  <a:gd name="connsiteY1" fmla="*/ 230505 h 239152"/>
                  <a:gd name="connsiteX2" fmla="*/ 1858645 w 1858645"/>
                  <a:gd name="connsiteY2" fmla="*/ 0 h 239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58645" h="239152">
                    <a:moveTo>
                      <a:pt x="0" y="140335"/>
                    </a:moveTo>
                    <a:cubicBezTo>
                      <a:pt x="289560" y="231775"/>
                      <a:pt x="429366" y="253894"/>
                      <a:pt x="739140" y="230505"/>
                    </a:cubicBezTo>
                    <a:cubicBezTo>
                      <a:pt x="1048914" y="207116"/>
                      <a:pt x="1370965" y="137160"/>
                      <a:pt x="1858645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0" name="Forma livre 99"/>
              <p:cNvSpPr/>
              <p:nvPr/>
            </p:nvSpPr>
            <p:spPr>
              <a:xfrm>
                <a:off x="1355263" y="684142"/>
                <a:ext cx="1864995" cy="220396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41220"/>
                  <a:gd name="connsiteY0" fmla="*/ 197485 h 308423"/>
                  <a:gd name="connsiteX1" fmla="*/ 777240 w 2141220"/>
                  <a:gd name="connsiteY1" fmla="*/ 297180 h 308423"/>
                  <a:gd name="connsiteX2" fmla="*/ 2141220 w 2141220"/>
                  <a:gd name="connsiteY2" fmla="*/ 0 h 308423"/>
                  <a:gd name="connsiteX0" fmla="*/ 0 w 1864995"/>
                  <a:gd name="connsiteY0" fmla="*/ 114935 h 220396"/>
                  <a:gd name="connsiteX1" fmla="*/ 777240 w 1864995"/>
                  <a:gd name="connsiteY1" fmla="*/ 214630 h 220396"/>
                  <a:gd name="connsiteX2" fmla="*/ 1864995 w 1864995"/>
                  <a:gd name="connsiteY2" fmla="*/ 0 h 220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64995" h="220396">
                    <a:moveTo>
                      <a:pt x="0" y="114935"/>
                    </a:moveTo>
                    <a:cubicBezTo>
                      <a:pt x="289560" y="206375"/>
                      <a:pt x="466407" y="233786"/>
                      <a:pt x="777240" y="214630"/>
                    </a:cubicBezTo>
                    <a:cubicBezTo>
                      <a:pt x="1088073" y="195474"/>
                      <a:pt x="1377315" y="137160"/>
                      <a:pt x="1864995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1" name="Forma livre 100"/>
              <p:cNvSpPr/>
              <p:nvPr/>
            </p:nvSpPr>
            <p:spPr>
              <a:xfrm>
                <a:off x="1434639" y="985132"/>
                <a:ext cx="1880870" cy="197642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1998345"/>
                  <a:gd name="connsiteY0" fmla="*/ 35560 h 195910"/>
                  <a:gd name="connsiteX1" fmla="*/ 967740 w 1998345"/>
                  <a:gd name="connsiteY1" fmla="*/ 195580 h 195910"/>
                  <a:gd name="connsiteX2" fmla="*/ 1998345 w 1998345"/>
                  <a:gd name="connsiteY2" fmla="*/ 0 h 195910"/>
                  <a:gd name="connsiteX0" fmla="*/ 0 w 1880870"/>
                  <a:gd name="connsiteY0" fmla="*/ 73660 h 197642"/>
                  <a:gd name="connsiteX1" fmla="*/ 850265 w 1880870"/>
                  <a:gd name="connsiteY1" fmla="*/ 195580 h 197642"/>
                  <a:gd name="connsiteX2" fmla="*/ 1880870 w 1880870"/>
                  <a:gd name="connsiteY2" fmla="*/ 0 h 197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80870" h="197642">
                    <a:moveTo>
                      <a:pt x="0" y="73660"/>
                    </a:moveTo>
                    <a:cubicBezTo>
                      <a:pt x="289560" y="165100"/>
                      <a:pt x="536787" y="207857"/>
                      <a:pt x="850265" y="195580"/>
                    </a:cubicBezTo>
                    <a:cubicBezTo>
                      <a:pt x="1163743" y="183303"/>
                      <a:pt x="1393190" y="137160"/>
                      <a:pt x="18808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2" name="Forma livre 101"/>
              <p:cNvSpPr/>
              <p:nvPr/>
            </p:nvSpPr>
            <p:spPr>
              <a:xfrm>
                <a:off x="1520363" y="1277867"/>
                <a:ext cx="1880870" cy="196779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28520"/>
                  <a:gd name="connsiteY0" fmla="*/ 197485 h 308423"/>
                  <a:gd name="connsiteX1" fmla="*/ 764540 w 2128520"/>
                  <a:gd name="connsiteY1" fmla="*/ 297180 h 308423"/>
                  <a:gd name="connsiteX2" fmla="*/ 2128520 w 2128520"/>
                  <a:gd name="connsiteY2" fmla="*/ 0 h 308423"/>
                  <a:gd name="connsiteX0" fmla="*/ 0 w 1896745"/>
                  <a:gd name="connsiteY0" fmla="*/ 95885 h 200149"/>
                  <a:gd name="connsiteX1" fmla="*/ 764540 w 1896745"/>
                  <a:gd name="connsiteY1" fmla="*/ 195580 h 200149"/>
                  <a:gd name="connsiteX2" fmla="*/ 1896745 w 1896745"/>
                  <a:gd name="connsiteY2" fmla="*/ 0 h 200149"/>
                  <a:gd name="connsiteX0" fmla="*/ 0 w 1880870"/>
                  <a:gd name="connsiteY0" fmla="*/ 92710 h 196779"/>
                  <a:gd name="connsiteX1" fmla="*/ 764540 w 1880870"/>
                  <a:gd name="connsiteY1" fmla="*/ 192405 h 196779"/>
                  <a:gd name="connsiteX2" fmla="*/ 1880870 w 1880870"/>
                  <a:gd name="connsiteY2" fmla="*/ 0 h 196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80870" h="196779">
                    <a:moveTo>
                      <a:pt x="0" y="92710"/>
                    </a:moveTo>
                    <a:cubicBezTo>
                      <a:pt x="289560" y="184150"/>
                      <a:pt x="451062" y="207857"/>
                      <a:pt x="764540" y="192405"/>
                    </a:cubicBezTo>
                    <a:cubicBezTo>
                      <a:pt x="1078018" y="176953"/>
                      <a:pt x="1393190" y="137160"/>
                      <a:pt x="18808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3" name="Forma livre 102"/>
              <p:cNvSpPr/>
              <p:nvPr/>
            </p:nvSpPr>
            <p:spPr>
              <a:xfrm flipV="1">
                <a:off x="1545764" y="2570935"/>
                <a:ext cx="1893570" cy="244643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22170"/>
                  <a:gd name="connsiteY0" fmla="*/ 76835 h 238188"/>
                  <a:gd name="connsiteX1" fmla="*/ 967740 w 2122170"/>
                  <a:gd name="connsiteY1" fmla="*/ 236855 h 238188"/>
                  <a:gd name="connsiteX2" fmla="*/ 2122170 w 2122170"/>
                  <a:gd name="connsiteY2" fmla="*/ 0 h 238188"/>
                  <a:gd name="connsiteX0" fmla="*/ 0 w 1893570"/>
                  <a:gd name="connsiteY0" fmla="*/ 140335 h 244643"/>
                  <a:gd name="connsiteX1" fmla="*/ 739140 w 1893570"/>
                  <a:gd name="connsiteY1" fmla="*/ 236855 h 244643"/>
                  <a:gd name="connsiteX2" fmla="*/ 1893570 w 1893570"/>
                  <a:gd name="connsiteY2" fmla="*/ 0 h 244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93570" h="244643">
                    <a:moveTo>
                      <a:pt x="0" y="140335"/>
                    </a:moveTo>
                    <a:cubicBezTo>
                      <a:pt x="289560" y="231775"/>
                      <a:pt x="423545" y="260244"/>
                      <a:pt x="739140" y="236855"/>
                    </a:cubicBezTo>
                    <a:cubicBezTo>
                      <a:pt x="1054735" y="213466"/>
                      <a:pt x="1405890" y="137160"/>
                      <a:pt x="18935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4" name="Forma livre 103"/>
              <p:cNvSpPr/>
              <p:nvPr/>
            </p:nvSpPr>
            <p:spPr>
              <a:xfrm flipV="1">
                <a:off x="1614978" y="2266243"/>
                <a:ext cx="1876107" cy="242950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096770"/>
                  <a:gd name="connsiteY0" fmla="*/ 80010 h 241461"/>
                  <a:gd name="connsiteX1" fmla="*/ 967740 w 2096770"/>
                  <a:gd name="connsiteY1" fmla="*/ 240030 h 241461"/>
                  <a:gd name="connsiteX2" fmla="*/ 2096770 w 2096770"/>
                  <a:gd name="connsiteY2" fmla="*/ 0 h 241461"/>
                  <a:gd name="connsiteX0" fmla="*/ 0 w 1880870"/>
                  <a:gd name="connsiteY0" fmla="*/ 143510 h 248031"/>
                  <a:gd name="connsiteX1" fmla="*/ 751840 w 1880870"/>
                  <a:gd name="connsiteY1" fmla="*/ 240030 h 248031"/>
                  <a:gd name="connsiteX2" fmla="*/ 1880870 w 1880870"/>
                  <a:gd name="connsiteY2" fmla="*/ 0 h 248031"/>
                  <a:gd name="connsiteX0" fmla="*/ 0 w 1890395"/>
                  <a:gd name="connsiteY0" fmla="*/ 143510 h 248031"/>
                  <a:gd name="connsiteX1" fmla="*/ 761365 w 1890395"/>
                  <a:gd name="connsiteY1" fmla="*/ 240030 h 248031"/>
                  <a:gd name="connsiteX2" fmla="*/ 1890395 w 1890395"/>
                  <a:gd name="connsiteY2" fmla="*/ 0 h 248031"/>
                  <a:gd name="connsiteX0" fmla="*/ 0 w 1876107"/>
                  <a:gd name="connsiteY0" fmla="*/ 138748 h 242950"/>
                  <a:gd name="connsiteX1" fmla="*/ 761365 w 1876107"/>
                  <a:gd name="connsiteY1" fmla="*/ 235268 h 242950"/>
                  <a:gd name="connsiteX2" fmla="*/ 1876107 w 1876107"/>
                  <a:gd name="connsiteY2" fmla="*/ 0 h 2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76107" h="242950">
                    <a:moveTo>
                      <a:pt x="0" y="138748"/>
                    </a:moveTo>
                    <a:cubicBezTo>
                      <a:pt x="289560" y="230188"/>
                      <a:pt x="448681" y="258393"/>
                      <a:pt x="761365" y="235268"/>
                    </a:cubicBezTo>
                    <a:cubicBezTo>
                      <a:pt x="1074050" y="212143"/>
                      <a:pt x="1388427" y="137160"/>
                      <a:pt x="1876107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5" name="Forma livre 104"/>
              <p:cNvSpPr/>
              <p:nvPr/>
            </p:nvSpPr>
            <p:spPr>
              <a:xfrm flipV="1">
                <a:off x="1627679" y="2002496"/>
                <a:ext cx="1906270" cy="225708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50745"/>
                  <a:gd name="connsiteY0" fmla="*/ 187960 h 306633"/>
                  <a:gd name="connsiteX1" fmla="*/ 786765 w 2150745"/>
                  <a:gd name="connsiteY1" fmla="*/ 297180 h 306633"/>
                  <a:gd name="connsiteX2" fmla="*/ 2150745 w 2150745"/>
                  <a:gd name="connsiteY2" fmla="*/ 0 h 306633"/>
                  <a:gd name="connsiteX0" fmla="*/ 0 w 1906270"/>
                  <a:gd name="connsiteY0" fmla="*/ 111760 h 225708"/>
                  <a:gd name="connsiteX1" fmla="*/ 786765 w 1906270"/>
                  <a:gd name="connsiteY1" fmla="*/ 220980 h 225708"/>
                  <a:gd name="connsiteX2" fmla="*/ 1906270 w 1906270"/>
                  <a:gd name="connsiteY2" fmla="*/ 0 h 225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6270" h="225708">
                    <a:moveTo>
                      <a:pt x="0" y="111760"/>
                    </a:moveTo>
                    <a:cubicBezTo>
                      <a:pt x="289560" y="203200"/>
                      <a:pt x="469053" y="239607"/>
                      <a:pt x="786765" y="220980"/>
                    </a:cubicBezTo>
                    <a:cubicBezTo>
                      <a:pt x="1104477" y="202353"/>
                      <a:pt x="1418590" y="137160"/>
                      <a:pt x="19062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06" name="Conector reto 105"/>
              <p:cNvCxnSpPr>
                <a:stCxn id="107" idx="1"/>
                <a:endCxn id="98" idx="1"/>
              </p:cNvCxnSpPr>
              <p:nvPr/>
            </p:nvCxnSpPr>
            <p:spPr>
              <a:xfrm>
                <a:off x="1607820" y="1767839"/>
                <a:ext cx="1897380" cy="1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107" name="Forma livre 106"/>
              <p:cNvSpPr/>
              <p:nvPr/>
            </p:nvSpPr>
            <p:spPr>
              <a:xfrm>
                <a:off x="1242060" y="492476"/>
                <a:ext cx="395374" cy="2179603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76111"/>
                  <a:gd name="connsiteY0" fmla="*/ 0 h 2659380"/>
                  <a:gd name="connsiteX1" fmla="*/ 365760 w 376111"/>
                  <a:gd name="connsiteY1" fmla="*/ 1272540 h 2659380"/>
                  <a:gd name="connsiteX2" fmla="*/ 236220 w 376111"/>
                  <a:gd name="connsiteY2" fmla="*/ 2659380 h 2659380"/>
                  <a:gd name="connsiteX0" fmla="*/ 0 w 376111"/>
                  <a:gd name="connsiteY0" fmla="*/ 0 h 2662203"/>
                  <a:gd name="connsiteX1" fmla="*/ 365760 w 376111"/>
                  <a:gd name="connsiteY1" fmla="*/ 1275363 h 2662203"/>
                  <a:gd name="connsiteX2" fmla="*/ 236220 w 376111"/>
                  <a:gd name="connsiteY2" fmla="*/ 2662203 h 2662203"/>
                  <a:gd name="connsiteX0" fmla="*/ 0 w 395374"/>
                  <a:gd name="connsiteY0" fmla="*/ 0 h 2179603"/>
                  <a:gd name="connsiteX1" fmla="*/ 365760 w 395374"/>
                  <a:gd name="connsiteY1" fmla="*/ 1275363 h 2179603"/>
                  <a:gd name="connsiteX2" fmla="*/ 312420 w 395374"/>
                  <a:gd name="connsiteY2" fmla="*/ 2179603 h 2179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5374" h="2179603">
                    <a:moveTo>
                      <a:pt x="0" y="0"/>
                    </a:moveTo>
                    <a:cubicBezTo>
                      <a:pt x="188595" y="481330"/>
                      <a:pt x="313690" y="912096"/>
                      <a:pt x="365760" y="1275363"/>
                    </a:cubicBezTo>
                    <a:cubicBezTo>
                      <a:pt x="417830" y="1638630"/>
                      <a:pt x="401955" y="1721133"/>
                      <a:pt x="312420" y="2179603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08" name="Grupo 107"/>
            <p:cNvGrpSpPr/>
            <p:nvPr/>
          </p:nvGrpSpPr>
          <p:grpSpPr>
            <a:xfrm>
              <a:off x="816955" y="1216146"/>
              <a:ext cx="1315974" cy="1046028"/>
              <a:chOff x="1581690" y="111217"/>
              <a:chExt cx="1315974" cy="1046028"/>
            </a:xfrm>
          </p:grpSpPr>
          <p:sp>
            <p:nvSpPr>
              <p:cNvPr id="109" name="Retângulo 108"/>
              <p:cNvSpPr/>
              <p:nvPr/>
            </p:nvSpPr>
            <p:spPr>
              <a:xfrm>
                <a:off x="1581691" y="111217"/>
                <a:ext cx="1315973" cy="263297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Model Data</a:t>
                </a:r>
              </a:p>
            </p:txBody>
          </p:sp>
          <p:sp>
            <p:nvSpPr>
              <p:cNvPr id="110" name="Retângulo 109"/>
              <p:cNvSpPr/>
              <p:nvPr/>
            </p:nvSpPr>
            <p:spPr>
              <a:xfrm>
                <a:off x="1581690" y="373703"/>
                <a:ext cx="1315974" cy="783542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171450" marR="0" lvl="0" indent="-171450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Mesh</a:t>
                </a:r>
              </a:p>
              <a:p>
                <a:pPr marL="171450" marR="0" lvl="0" indent="-171450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Boundary cond.</a:t>
                </a:r>
              </a:p>
              <a:p>
                <a:pPr marL="171450" marR="0" lvl="0" indent="-171450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Properties</a:t>
                </a:r>
              </a:p>
              <a:p>
                <a:pPr marL="171450" marR="0" lvl="0" indent="-171450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1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. . .</a:t>
                </a:r>
                <a:endParaRPr kumimoji="0" lang="en-US" sz="11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11" name="Grupo 110"/>
            <p:cNvGrpSpPr/>
            <p:nvPr/>
          </p:nvGrpSpPr>
          <p:grpSpPr>
            <a:xfrm>
              <a:off x="816955" y="2655531"/>
              <a:ext cx="1315974" cy="939736"/>
              <a:chOff x="1581691" y="111217"/>
              <a:chExt cx="1315974" cy="939736"/>
            </a:xfrm>
          </p:grpSpPr>
          <p:sp>
            <p:nvSpPr>
              <p:cNvPr id="112" name="Retângulo 111"/>
              <p:cNvSpPr/>
              <p:nvPr/>
            </p:nvSpPr>
            <p:spPr>
              <a:xfrm>
                <a:off x="1581691" y="111217"/>
                <a:ext cx="1315973" cy="263297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Solution Method</a:t>
                </a:r>
              </a:p>
            </p:txBody>
          </p:sp>
          <p:sp>
            <p:nvSpPr>
              <p:cNvPr id="113" name="Retângulo 112"/>
              <p:cNvSpPr/>
              <p:nvPr/>
            </p:nvSpPr>
            <p:spPr>
              <a:xfrm>
                <a:off x="1581691" y="379771"/>
                <a:ext cx="1315974" cy="671182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lIns="36000" rIns="36000" rtlCol="0" anchor="ctr"/>
              <a:lstStyle/>
              <a:p>
                <a:pPr marL="171450" marR="0" lvl="0" indent="-171450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Orchestration script </a:t>
                </a:r>
              </a:p>
              <a:p>
                <a:pPr marL="171450" marR="0" lvl="0" indent="-171450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1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. . . </a:t>
                </a:r>
                <a:endParaRPr kumimoji="0" lang="en-US" sz="11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14" name="Retângulo 113"/>
            <p:cNvSpPr/>
            <p:nvPr/>
          </p:nvSpPr>
          <p:spPr>
            <a:xfrm>
              <a:off x="2664693" y="2015951"/>
              <a:ext cx="1230569" cy="758012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GeMA</a:t>
              </a:r>
              <a:endParaRPr kumimoji="0" lang="en-US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Seta para a direita 114"/>
            <p:cNvSpPr/>
            <p:nvPr/>
          </p:nvSpPr>
          <p:spPr>
            <a:xfrm rot="19800000">
              <a:off x="2161176" y="2640402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61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6" name="Seta para a direita 115"/>
            <p:cNvSpPr/>
            <p:nvPr/>
          </p:nvSpPr>
          <p:spPr>
            <a:xfrm rot="1800000" flipV="1">
              <a:off x="2161176" y="1981108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61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Seta para a direita 116"/>
            <p:cNvSpPr/>
            <p:nvPr/>
          </p:nvSpPr>
          <p:spPr>
            <a:xfrm rot="16200000">
              <a:off x="1265504" y="3580076"/>
              <a:ext cx="448337" cy="174020"/>
            </a:xfrm>
            <a:prstGeom prst="rightArrow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61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18" name="Grupo 117"/>
            <p:cNvGrpSpPr/>
            <p:nvPr/>
          </p:nvGrpSpPr>
          <p:grpSpPr>
            <a:xfrm>
              <a:off x="4246932" y="4227933"/>
              <a:ext cx="924269" cy="998142"/>
              <a:chOff x="3098541" y="2651714"/>
              <a:chExt cx="1642962" cy="1774277"/>
            </a:xfrm>
          </p:grpSpPr>
          <p:sp>
            <p:nvSpPr>
              <p:cNvPr id="119" name="Forma livre 118"/>
              <p:cNvSpPr/>
              <p:nvPr/>
            </p:nvSpPr>
            <p:spPr>
              <a:xfrm>
                <a:off x="3102233" y="2659103"/>
                <a:ext cx="1638300" cy="1766888"/>
              </a:xfrm>
              <a:custGeom>
                <a:avLst/>
                <a:gdLst>
                  <a:gd name="connsiteX0" fmla="*/ 0 w 1638300"/>
                  <a:gd name="connsiteY0" fmla="*/ 100013 h 1766888"/>
                  <a:gd name="connsiteX1" fmla="*/ 152400 w 1638300"/>
                  <a:gd name="connsiteY1" fmla="*/ 152400 h 1766888"/>
                  <a:gd name="connsiteX2" fmla="*/ 266700 w 1638300"/>
                  <a:gd name="connsiteY2" fmla="*/ 166688 h 1766888"/>
                  <a:gd name="connsiteX3" fmla="*/ 395288 w 1638300"/>
                  <a:gd name="connsiteY3" fmla="*/ 176213 h 1766888"/>
                  <a:gd name="connsiteX4" fmla="*/ 523875 w 1638300"/>
                  <a:gd name="connsiteY4" fmla="*/ 171450 h 1766888"/>
                  <a:gd name="connsiteX5" fmla="*/ 871538 w 1638300"/>
                  <a:gd name="connsiteY5" fmla="*/ 114300 h 1766888"/>
                  <a:gd name="connsiteX6" fmla="*/ 1171575 w 1638300"/>
                  <a:gd name="connsiteY6" fmla="*/ 47625 h 1766888"/>
                  <a:gd name="connsiteX7" fmla="*/ 1323975 w 1638300"/>
                  <a:gd name="connsiteY7" fmla="*/ 0 h 1766888"/>
                  <a:gd name="connsiteX8" fmla="*/ 1409700 w 1638300"/>
                  <a:gd name="connsiteY8" fmla="*/ 228600 h 1766888"/>
                  <a:gd name="connsiteX9" fmla="*/ 1528763 w 1638300"/>
                  <a:gd name="connsiteY9" fmla="*/ 600075 h 1766888"/>
                  <a:gd name="connsiteX10" fmla="*/ 1590675 w 1638300"/>
                  <a:gd name="connsiteY10" fmla="*/ 823913 h 1766888"/>
                  <a:gd name="connsiteX11" fmla="*/ 1614488 w 1638300"/>
                  <a:gd name="connsiteY11" fmla="*/ 1000125 h 1766888"/>
                  <a:gd name="connsiteX12" fmla="*/ 1628775 w 1638300"/>
                  <a:gd name="connsiteY12" fmla="*/ 1119188 h 1766888"/>
                  <a:gd name="connsiteX13" fmla="*/ 1638300 w 1638300"/>
                  <a:gd name="connsiteY13" fmla="*/ 1271588 h 1766888"/>
                  <a:gd name="connsiteX14" fmla="*/ 1628775 w 1638300"/>
                  <a:gd name="connsiteY14" fmla="*/ 1428750 h 1766888"/>
                  <a:gd name="connsiteX15" fmla="*/ 1600200 w 1638300"/>
                  <a:gd name="connsiteY15" fmla="*/ 1647825 h 1766888"/>
                  <a:gd name="connsiteX16" fmla="*/ 1571625 w 1638300"/>
                  <a:gd name="connsiteY16" fmla="*/ 1766888 h 1766888"/>
                  <a:gd name="connsiteX17" fmla="*/ 1295400 w 1638300"/>
                  <a:gd name="connsiteY17" fmla="*/ 1685925 h 1766888"/>
                  <a:gd name="connsiteX18" fmla="*/ 1052513 w 1638300"/>
                  <a:gd name="connsiteY18" fmla="*/ 1633538 h 1766888"/>
                  <a:gd name="connsiteX19" fmla="*/ 800100 w 1638300"/>
                  <a:gd name="connsiteY19" fmla="*/ 1595438 h 1766888"/>
                  <a:gd name="connsiteX20" fmla="*/ 685800 w 1638300"/>
                  <a:gd name="connsiteY20" fmla="*/ 1590675 h 1766888"/>
                  <a:gd name="connsiteX21" fmla="*/ 566738 w 1638300"/>
                  <a:gd name="connsiteY21" fmla="*/ 1590675 h 1766888"/>
                  <a:gd name="connsiteX22" fmla="*/ 442913 w 1638300"/>
                  <a:gd name="connsiteY22" fmla="*/ 1604963 h 1766888"/>
                  <a:gd name="connsiteX23" fmla="*/ 219075 w 1638300"/>
                  <a:gd name="connsiteY23" fmla="*/ 1657350 h 1766888"/>
                  <a:gd name="connsiteX24" fmla="*/ 266700 w 1638300"/>
                  <a:gd name="connsiteY24" fmla="*/ 1462088 h 1766888"/>
                  <a:gd name="connsiteX25" fmla="*/ 285750 w 1638300"/>
                  <a:gd name="connsiteY25" fmla="*/ 1323975 h 1766888"/>
                  <a:gd name="connsiteX26" fmla="*/ 285750 w 1638300"/>
                  <a:gd name="connsiteY26" fmla="*/ 1185863 h 1766888"/>
                  <a:gd name="connsiteX27" fmla="*/ 266700 w 1638300"/>
                  <a:gd name="connsiteY27" fmla="*/ 1033463 h 1766888"/>
                  <a:gd name="connsiteX28" fmla="*/ 223838 w 1638300"/>
                  <a:gd name="connsiteY28" fmla="*/ 795338 h 1766888"/>
                  <a:gd name="connsiteX29" fmla="*/ 176213 w 1638300"/>
                  <a:gd name="connsiteY29" fmla="*/ 614363 h 1766888"/>
                  <a:gd name="connsiteX30" fmla="*/ 76200 w 1638300"/>
                  <a:gd name="connsiteY30" fmla="*/ 333375 h 1766888"/>
                  <a:gd name="connsiteX31" fmla="*/ 0 w 1638300"/>
                  <a:gd name="connsiteY31" fmla="*/ 100013 h 1766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638300" h="1766888">
                    <a:moveTo>
                      <a:pt x="0" y="100013"/>
                    </a:moveTo>
                    <a:lnTo>
                      <a:pt x="152400" y="152400"/>
                    </a:lnTo>
                    <a:lnTo>
                      <a:pt x="266700" y="166688"/>
                    </a:lnTo>
                    <a:lnTo>
                      <a:pt x="395288" y="176213"/>
                    </a:lnTo>
                    <a:lnTo>
                      <a:pt x="523875" y="171450"/>
                    </a:lnTo>
                    <a:lnTo>
                      <a:pt x="871538" y="114300"/>
                    </a:lnTo>
                    <a:lnTo>
                      <a:pt x="1171575" y="47625"/>
                    </a:lnTo>
                    <a:lnTo>
                      <a:pt x="1323975" y="0"/>
                    </a:lnTo>
                    <a:lnTo>
                      <a:pt x="1409700" y="228600"/>
                    </a:lnTo>
                    <a:lnTo>
                      <a:pt x="1528763" y="600075"/>
                    </a:lnTo>
                    <a:lnTo>
                      <a:pt x="1590675" y="823913"/>
                    </a:lnTo>
                    <a:lnTo>
                      <a:pt x="1614488" y="1000125"/>
                    </a:lnTo>
                    <a:lnTo>
                      <a:pt x="1628775" y="1119188"/>
                    </a:lnTo>
                    <a:lnTo>
                      <a:pt x="1638300" y="1271588"/>
                    </a:lnTo>
                    <a:lnTo>
                      <a:pt x="1628775" y="1428750"/>
                    </a:lnTo>
                    <a:lnTo>
                      <a:pt x="1600200" y="1647825"/>
                    </a:lnTo>
                    <a:lnTo>
                      <a:pt x="1571625" y="1766888"/>
                    </a:lnTo>
                    <a:lnTo>
                      <a:pt x="1295400" y="1685925"/>
                    </a:lnTo>
                    <a:lnTo>
                      <a:pt x="1052513" y="1633538"/>
                    </a:lnTo>
                    <a:lnTo>
                      <a:pt x="800100" y="1595438"/>
                    </a:lnTo>
                    <a:lnTo>
                      <a:pt x="685800" y="1590675"/>
                    </a:lnTo>
                    <a:lnTo>
                      <a:pt x="566738" y="1590675"/>
                    </a:lnTo>
                    <a:lnTo>
                      <a:pt x="442913" y="1604963"/>
                    </a:lnTo>
                    <a:lnTo>
                      <a:pt x="219075" y="1657350"/>
                    </a:lnTo>
                    <a:lnTo>
                      <a:pt x="266700" y="1462088"/>
                    </a:lnTo>
                    <a:lnTo>
                      <a:pt x="285750" y="1323975"/>
                    </a:lnTo>
                    <a:lnTo>
                      <a:pt x="285750" y="1185863"/>
                    </a:lnTo>
                    <a:lnTo>
                      <a:pt x="266700" y="1033463"/>
                    </a:lnTo>
                    <a:lnTo>
                      <a:pt x="223838" y="795338"/>
                    </a:lnTo>
                    <a:lnTo>
                      <a:pt x="176213" y="614363"/>
                    </a:lnTo>
                    <a:lnTo>
                      <a:pt x="76200" y="333375"/>
                    </a:lnTo>
                    <a:lnTo>
                      <a:pt x="0" y="100013"/>
                    </a:lnTo>
                    <a:close/>
                  </a:path>
                </a:pathLst>
              </a:custGeom>
              <a:gradFill flip="none" rotWithShape="1">
                <a:gsLst>
                  <a:gs pos="16000">
                    <a:srgbClr val="4472C4"/>
                  </a:gs>
                  <a:gs pos="46000">
                    <a:srgbClr val="70AD47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0" name="Forma livre 119"/>
              <p:cNvSpPr/>
              <p:nvPr/>
            </p:nvSpPr>
            <p:spPr>
              <a:xfrm>
                <a:off x="3621249" y="2814322"/>
                <a:ext cx="259256" cy="1436499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39032"/>
                  <a:gd name="connsiteY0" fmla="*/ 0 h 2579511"/>
                  <a:gd name="connsiteX1" fmla="*/ 330764 w 339032"/>
                  <a:gd name="connsiteY1" fmla="*/ 1192671 h 2579511"/>
                  <a:gd name="connsiteX2" fmla="*/ 201224 w 339032"/>
                  <a:gd name="connsiteY2" fmla="*/ 2579511 h 2579511"/>
                  <a:gd name="connsiteX0" fmla="*/ 0 w 361828"/>
                  <a:gd name="connsiteY0" fmla="*/ 0 h 2004836"/>
                  <a:gd name="connsiteX1" fmla="*/ 330764 w 361828"/>
                  <a:gd name="connsiteY1" fmla="*/ 1192671 h 2004836"/>
                  <a:gd name="connsiteX2" fmla="*/ 286949 w 361828"/>
                  <a:gd name="connsiteY2" fmla="*/ 2004836 h 2004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61828" h="2004836">
                    <a:moveTo>
                      <a:pt x="0" y="0"/>
                    </a:moveTo>
                    <a:cubicBezTo>
                      <a:pt x="188595" y="481330"/>
                      <a:pt x="282939" y="858532"/>
                      <a:pt x="330764" y="1192671"/>
                    </a:cubicBezTo>
                    <a:cubicBezTo>
                      <a:pt x="378589" y="1526810"/>
                      <a:pt x="376484" y="1546366"/>
                      <a:pt x="286949" y="2004836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1" name="Forma livre 120"/>
              <p:cNvSpPr/>
              <p:nvPr/>
            </p:nvSpPr>
            <p:spPr>
              <a:xfrm>
                <a:off x="3894444" y="2786011"/>
                <a:ext cx="275604" cy="1494383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62944"/>
                  <a:gd name="connsiteY0" fmla="*/ 0 h 2619022"/>
                  <a:gd name="connsiteX1" fmla="*/ 353342 w 362944"/>
                  <a:gd name="connsiteY1" fmla="*/ 1232182 h 2619022"/>
                  <a:gd name="connsiteX2" fmla="*/ 223802 w 362944"/>
                  <a:gd name="connsiteY2" fmla="*/ 2619022 h 2619022"/>
                  <a:gd name="connsiteX0" fmla="*/ 0 w 384645"/>
                  <a:gd name="connsiteY0" fmla="*/ 0 h 2085622"/>
                  <a:gd name="connsiteX1" fmla="*/ 353342 w 384645"/>
                  <a:gd name="connsiteY1" fmla="*/ 1232182 h 2085622"/>
                  <a:gd name="connsiteX2" fmla="*/ 306352 w 384645"/>
                  <a:gd name="connsiteY2" fmla="*/ 2085622 h 2085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4645" h="2085622">
                    <a:moveTo>
                      <a:pt x="0" y="0"/>
                    </a:moveTo>
                    <a:cubicBezTo>
                      <a:pt x="188595" y="481330"/>
                      <a:pt x="302283" y="884578"/>
                      <a:pt x="353342" y="1232182"/>
                    </a:cubicBezTo>
                    <a:cubicBezTo>
                      <a:pt x="404401" y="1579786"/>
                      <a:pt x="395887" y="1627152"/>
                      <a:pt x="306352" y="2085622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2" name="Forma livre 121"/>
              <p:cNvSpPr/>
              <p:nvPr/>
            </p:nvSpPr>
            <p:spPr>
              <a:xfrm>
                <a:off x="4119916" y="2733435"/>
                <a:ext cx="298253" cy="1599284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92881"/>
                  <a:gd name="connsiteY0" fmla="*/ 0 h 2692400"/>
                  <a:gd name="connsiteX1" fmla="*/ 381565 w 392881"/>
                  <a:gd name="connsiteY1" fmla="*/ 1305560 h 2692400"/>
                  <a:gd name="connsiteX2" fmla="*/ 252025 w 392881"/>
                  <a:gd name="connsiteY2" fmla="*/ 2692400 h 2692400"/>
                  <a:gd name="connsiteX0" fmla="*/ 0 w 416254"/>
                  <a:gd name="connsiteY0" fmla="*/ 0 h 2222500"/>
                  <a:gd name="connsiteX1" fmla="*/ 381565 w 416254"/>
                  <a:gd name="connsiteY1" fmla="*/ 1305560 h 2222500"/>
                  <a:gd name="connsiteX2" fmla="*/ 337750 w 416254"/>
                  <a:gd name="connsiteY2" fmla="*/ 2222500 h 2222500"/>
                  <a:gd name="connsiteX0" fmla="*/ 0 w 416254"/>
                  <a:gd name="connsiteY0" fmla="*/ 0 h 2232025"/>
                  <a:gd name="connsiteX1" fmla="*/ 381565 w 416254"/>
                  <a:gd name="connsiteY1" fmla="*/ 1305560 h 2232025"/>
                  <a:gd name="connsiteX2" fmla="*/ 337750 w 416254"/>
                  <a:gd name="connsiteY2" fmla="*/ 2232025 h 223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16254" h="2232025">
                    <a:moveTo>
                      <a:pt x="0" y="0"/>
                    </a:moveTo>
                    <a:cubicBezTo>
                      <a:pt x="188595" y="481330"/>
                      <a:pt x="325273" y="933556"/>
                      <a:pt x="381565" y="1305560"/>
                    </a:cubicBezTo>
                    <a:cubicBezTo>
                      <a:pt x="437857" y="1677564"/>
                      <a:pt x="427285" y="1773555"/>
                      <a:pt x="337750" y="2232025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3" name="Forma livre 122"/>
              <p:cNvSpPr/>
              <p:nvPr/>
            </p:nvSpPr>
            <p:spPr>
              <a:xfrm>
                <a:off x="3293052" y="2807245"/>
                <a:ext cx="266776" cy="1464050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47995"/>
                  <a:gd name="connsiteY0" fmla="*/ 0 h 2602088"/>
                  <a:gd name="connsiteX1" fmla="*/ 339231 w 347995"/>
                  <a:gd name="connsiteY1" fmla="*/ 1215248 h 2602088"/>
                  <a:gd name="connsiteX2" fmla="*/ 209691 w 347995"/>
                  <a:gd name="connsiteY2" fmla="*/ 2602088 h 2602088"/>
                  <a:gd name="connsiteX0" fmla="*/ 0 w 372324"/>
                  <a:gd name="connsiteY0" fmla="*/ 0 h 2055988"/>
                  <a:gd name="connsiteX1" fmla="*/ 339231 w 372324"/>
                  <a:gd name="connsiteY1" fmla="*/ 1215248 h 2055988"/>
                  <a:gd name="connsiteX2" fmla="*/ 298591 w 372324"/>
                  <a:gd name="connsiteY2" fmla="*/ 2055988 h 2055988"/>
                  <a:gd name="connsiteX0" fmla="*/ 0 w 372324"/>
                  <a:gd name="connsiteY0" fmla="*/ 0 h 2043288"/>
                  <a:gd name="connsiteX1" fmla="*/ 339231 w 372324"/>
                  <a:gd name="connsiteY1" fmla="*/ 1202548 h 2043288"/>
                  <a:gd name="connsiteX2" fmla="*/ 298591 w 372324"/>
                  <a:gd name="connsiteY2" fmla="*/ 2043288 h 2043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2324" h="2043288">
                    <a:moveTo>
                      <a:pt x="0" y="0"/>
                    </a:moveTo>
                    <a:cubicBezTo>
                      <a:pt x="188595" y="481330"/>
                      <a:pt x="289466" y="862000"/>
                      <a:pt x="339231" y="1202548"/>
                    </a:cubicBezTo>
                    <a:cubicBezTo>
                      <a:pt x="388996" y="1543096"/>
                      <a:pt x="388126" y="1584818"/>
                      <a:pt x="298591" y="2043288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4" name="Forma livre 123"/>
              <p:cNvSpPr/>
              <p:nvPr/>
            </p:nvSpPr>
            <p:spPr>
              <a:xfrm>
                <a:off x="4425263" y="2654571"/>
                <a:ext cx="315270" cy="1771420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425859"/>
                  <a:gd name="connsiteY0" fmla="*/ 0 h 2802466"/>
                  <a:gd name="connsiteX1" fmla="*/ 412608 w 425859"/>
                  <a:gd name="connsiteY1" fmla="*/ 1415626 h 2802466"/>
                  <a:gd name="connsiteX2" fmla="*/ 283068 w 425859"/>
                  <a:gd name="connsiteY2" fmla="*/ 2802466 h 2802466"/>
                  <a:gd name="connsiteX0" fmla="*/ 0 w 440004"/>
                  <a:gd name="connsiteY0" fmla="*/ 0 h 2472266"/>
                  <a:gd name="connsiteX1" fmla="*/ 412608 w 440004"/>
                  <a:gd name="connsiteY1" fmla="*/ 1415626 h 2472266"/>
                  <a:gd name="connsiteX2" fmla="*/ 343393 w 440004"/>
                  <a:gd name="connsiteY2" fmla="*/ 2472266 h 2472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0004" h="2472266">
                    <a:moveTo>
                      <a:pt x="0" y="0"/>
                    </a:moveTo>
                    <a:cubicBezTo>
                      <a:pt x="188595" y="481330"/>
                      <a:pt x="355376" y="1003582"/>
                      <a:pt x="412608" y="1415626"/>
                    </a:cubicBezTo>
                    <a:cubicBezTo>
                      <a:pt x="469840" y="1827670"/>
                      <a:pt x="432928" y="2013796"/>
                      <a:pt x="343393" y="2472266"/>
                    </a:cubicBezTo>
                  </a:path>
                </a:pathLst>
              </a:custGeom>
              <a:noFill/>
              <a:ln w="28575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5" name="Forma livre 124"/>
              <p:cNvSpPr/>
              <p:nvPr/>
            </p:nvSpPr>
            <p:spPr>
              <a:xfrm>
                <a:off x="3098541" y="2651714"/>
                <a:ext cx="1331750" cy="171356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087245"/>
                  <a:gd name="connsiteY0" fmla="*/ 70485 h 231650"/>
                  <a:gd name="connsiteX1" fmla="*/ 967740 w 2087245"/>
                  <a:gd name="connsiteY1" fmla="*/ 230505 h 231650"/>
                  <a:gd name="connsiteX2" fmla="*/ 2087245 w 2087245"/>
                  <a:gd name="connsiteY2" fmla="*/ 0 h 231650"/>
                  <a:gd name="connsiteX0" fmla="*/ 0 w 1858645"/>
                  <a:gd name="connsiteY0" fmla="*/ 140335 h 239152"/>
                  <a:gd name="connsiteX1" fmla="*/ 739140 w 1858645"/>
                  <a:gd name="connsiteY1" fmla="*/ 230505 h 239152"/>
                  <a:gd name="connsiteX2" fmla="*/ 1858645 w 1858645"/>
                  <a:gd name="connsiteY2" fmla="*/ 0 h 239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58645" h="239152">
                    <a:moveTo>
                      <a:pt x="0" y="140335"/>
                    </a:moveTo>
                    <a:cubicBezTo>
                      <a:pt x="289560" y="231775"/>
                      <a:pt x="429366" y="253894"/>
                      <a:pt x="739140" y="230505"/>
                    </a:cubicBezTo>
                    <a:cubicBezTo>
                      <a:pt x="1048914" y="207116"/>
                      <a:pt x="1370965" y="137160"/>
                      <a:pt x="1858645" y="0"/>
                    </a:cubicBezTo>
                  </a:path>
                </a:pathLst>
              </a:custGeom>
              <a:noFill/>
              <a:ln w="28575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6" name="Forma livre 125"/>
              <p:cNvSpPr/>
              <p:nvPr/>
            </p:nvSpPr>
            <p:spPr>
              <a:xfrm>
                <a:off x="3180439" y="2892403"/>
                <a:ext cx="1336299" cy="157917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41220"/>
                  <a:gd name="connsiteY0" fmla="*/ 197485 h 308423"/>
                  <a:gd name="connsiteX1" fmla="*/ 777240 w 2141220"/>
                  <a:gd name="connsiteY1" fmla="*/ 297180 h 308423"/>
                  <a:gd name="connsiteX2" fmla="*/ 2141220 w 2141220"/>
                  <a:gd name="connsiteY2" fmla="*/ 0 h 308423"/>
                  <a:gd name="connsiteX0" fmla="*/ 0 w 1864995"/>
                  <a:gd name="connsiteY0" fmla="*/ 114935 h 220396"/>
                  <a:gd name="connsiteX1" fmla="*/ 777240 w 1864995"/>
                  <a:gd name="connsiteY1" fmla="*/ 214630 h 220396"/>
                  <a:gd name="connsiteX2" fmla="*/ 1864995 w 1864995"/>
                  <a:gd name="connsiteY2" fmla="*/ 0 h 220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64995" h="220396">
                    <a:moveTo>
                      <a:pt x="0" y="114935"/>
                    </a:moveTo>
                    <a:cubicBezTo>
                      <a:pt x="289560" y="206375"/>
                      <a:pt x="466407" y="233786"/>
                      <a:pt x="777240" y="214630"/>
                    </a:cubicBezTo>
                    <a:cubicBezTo>
                      <a:pt x="1088073" y="195474"/>
                      <a:pt x="1377315" y="137160"/>
                      <a:pt x="1864995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7" name="Forma livre 126"/>
              <p:cNvSpPr/>
              <p:nvPr/>
            </p:nvSpPr>
            <p:spPr>
              <a:xfrm>
                <a:off x="3237313" y="3108067"/>
                <a:ext cx="1347674" cy="141614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1998345"/>
                  <a:gd name="connsiteY0" fmla="*/ 35560 h 195910"/>
                  <a:gd name="connsiteX1" fmla="*/ 967740 w 1998345"/>
                  <a:gd name="connsiteY1" fmla="*/ 195580 h 195910"/>
                  <a:gd name="connsiteX2" fmla="*/ 1998345 w 1998345"/>
                  <a:gd name="connsiteY2" fmla="*/ 0 h 195910"/>
                  <a:gd name="connsiteX0" fmla="*/ 0 w 1880870"/>
                  <a:gd name="connsiteY0" fmla="*/ 73660 h 197642"/>
                  <a:gd name="connsiteX1" fmla="*/ 850265 w 1880870"/>
                  <a:gd name="connsiteY1" fmla="*/ 195580 h 197642"/>
                  <a:gd name="connsiteX2" fmla="*/ 1880870 w 1880870"/>
                  <a:gd name="connsiteY2" fmla="*/ 0 h 197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80870" h="197642">
                    <a:moveTo>
                      <a:pt x="0" y="73660"/>
                    </a:moveTo>
                    <a:cubicBezTo>
                      <a:pt x="289560" y="165100"/>
                      <a:pt x="536787" y="207857"/>
                      <a:pt x="850265" y="195580"/>
                    </a:cubicBezTo>
                    <a:cubicBezTo>
                      <a:pt x="1163743" y="183303"/>
                      <a:pt x="1393190" y="137160"/>
                      <a:pt x="18808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8" name="Forma livre 127"/>
              <p:cNvSpPr/>
              <p:nvPr/>
            </p:nvSpPr>
            <p:spPr>
              <a:xfrm>
                <a:off x="3298736" y="3317817"/>
                <a:ext cx="1347674" cy="140995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28520"/>
                  <a:gd name="connsiteY0" fmla="*/ 197485 h 308423"/>
                  <a:gd name="connsiteX1" fmla="*/ 764540 w 2128520"/>
                  <a:gd name="connsiteY1" fmla="*/ 297180 h 308423"/>
                  <a:gd name="connsiteX2" fmla="*/ 2128520 w 2128520"/>
                  <a:gd name="connsiteY2" fmla="*/ 0 h 308423"/>
                  <a:gd name="connsiteX0" fmla="*/ 0 w 1896745"/>
                  <a:gd name="connsiteY0" fmla="*/ 95885 h 200149"/>
                  <a:gd name="connsiteX1" fmla="*/ 764540 w 1896745"/>
                  <a:gd name="connsiteY1" fmla="*/ 195580 h 200149"/>
                  <a:gd name="connsiteX2" fmla="*/ 1896745 w 1896745"/>
                  <a:gd name="connsiteY2" fmla="*/ 0 h 200149"/>
                  <a:gd name="connsiteX0" fmla="*/ 0 w 1880870"/>
                  <a:gd name="connsiteY0" fmla="*/ 92710 h 196779"/>
                  <a:gd name="connsiteX1" fmla="*/ 764540 w 1880870"/>
                  <a:gd name="connsiteY1" fmla="*/ 192405 h 196779"/>
                  <a:gd name="connsiteX2" fmla="*/ 1880870 w 1880870"/>
                  <a:gd name="connsiteY2" fmla="*/ 0 h 196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80870" h="196779">
                    <a:moveTo>
                      <a:pt x="0" y="92710"/>
                    </a:moveTo>
                    <a:cubicBezTo>
                      <a:pt x="289560" y="184150"/>
                      <a:pt x="451062" y="207857"/>
                      <a:pt x="764540" y="192405"/>
                    </a:cubicBezTo>
                    <a:cubicBezTo>
                      <a:pt x="1078018" y="176953"/>
                      <a:pt x="1393190" y="137160"/>
                      <a:pt x="18808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9" name="Forma livre 128"/>
              <p:cNvSpPr/>
              <p:nvPr/>
            </p:nvSpPr>
            <p:spPr>
              <a:xfrm flipV="1">
                <a:off x="3316936" y="4244322"/>
                <a:ext cx="1356774" cy="175291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22170"/>
                  <a:gd name="connsiteY0" fmla="*/ 76835 h 238188"/>
                  <a:gd name="connsiteX1" fmla="*/ 967740 w 2122170"/>
                  <a:gd name="connsiteY1" fmla="*/ 236855 h 238188"/>
                  <a:gd name="connsiteX2" fmla="*/ 2122170 w 2122170"/>
                  <a:gd name="connsiteY2" fmla="*/ 0 h 238188"/>
                  <a:gd name="connsiteX0" fmla="*/ 0 w 1893570"/>
                  <a:gd name="connsiteY0" fmla="*/ 140335 h 244643"/>
                  <a:gd name="connsiteX1" fmla="*/ 739140 w 1893570"/>
                  <a:gd name="connsiteY1" fmla="*/ 236855 h 244643"/>
                  <a:gd name="connsiteX2" fmla="*/ 1893570 w 1893570"/>
                  <a:gd name="connsiteY2" fmla="*/ 0 h 244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93570" h="244643">
                    <a:moveTo>
                      <a:pt x="0" y="140335"/>
                    </a:moveTo>
                    <a:cubicBezTo>
                      <a:pt x="289560" y="231775"/>
                      <a:pt x="423545" y="260244"/>
                      <a:pt x="739140" y="236855"/>
                    </a:cubicBezTo>
                    <a:cubicBezTo>
                      <a:pt x="1054735" y="213466"/>
                      <a:pt x="1405890" y="137160"/>
                      <a:pt x="1893570" y="0"/>
                    </a:cubicBezTo>
                  </a:path>
                </a:pathLst>
              </a:custGeom>
              <a:noFill/>
              <a:ln w="28575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0" name="Forma livre 129"/>
              <p:cNvSpPr/>
              <p:nvPr/>
            </p:nvSpPr>
            <p:spPr>
              <a:xfrm flipV="1">
                <a:off x="3366529" y="4026005"/>
                <a:ext cx="1344261" cy="174078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096770"/>
                  <a:gd name="connsiteY0" fmla="*/ 80010 h 241461"/>
                  <a:gd name="connsiteX1" fmla="*/ 967740 w 2096770"/>
                  <a:gd name="connsiteY1" fmla="*/ 240030 h 241461"/>
                  <a:gd name="connsiteX2" fmla="*/ 2096770 w 2096770"/>
                  <a:gd name="connsiteY2" fmla="*/ 0 h 241461"/>
                  <a:gd name="connsiteX0" fmla="*/ 0 w 1880870"/>
                  <a:gd name="connsiteY0" fmla="*/ 143510 h 248031"/>
                  <a:gd name="connsiteX1" fmla="*/ 751840 w 1880870"/>
                  <a:gd name="connsiteY1" fmla="*/ 240030 h 248031"/>
                  <a:gd name="connsiteX2" fmla="*/ 1880870 w 1880870"/>
                  <a:gd name="connsiteY2" fmla="*/ 0 h 248031"/>
                  <a:gd name="connsiteX0" fmla="*/ 0 w 1890395"/>
                  <a:gd name="connsiteY0" fmla="*/ 143510 h 248031"/>
                  <a:gd name="connsiteX1" fmla="*/ 761365 w 1890395"/>
                  <a:gd name="connsiteY1" fmla="*/ 240030 h 248031"/>
                  <a:gd name="connsiteX2" fmla="*/ 1890395 w 1890395"/>
                  <a:gd name="connsiteY2" fmla="*/ 0 h 248031"/>
                  <a:gd name="connsiteX0" fmla="*/ 0 w 1876107"/>
                  <a:gd name="connsiteY0" fmla="*/ 138748 h 242950"/>
                  <a:gd name="connsiteX1" fmla="*/ 761365 w 1876107"/>
                  <a:gd name="connsiteY1" fmla="*/ 235268 h 242950"/>
                  <a:gd name="connsiteX2" fmla="*/ 1876107 w 1876107"/>
                  <a:gd name="connsiteY2" fmla="*/ 0 h 2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76107" h="242950">
                    <a:moveTo>
                      <a:pt x="0" y="138748"/>
                    </a:moveTo>
                    <a:cubicBezTo>
                      <a:pt x="289560" y="230188"/>
                      <a:pt x="448681" y="258393"/>
                      <a:pt x="761365" y="235268"/>
                    </a:cubicBezTo>
                    <a:cubicBezTo>
                      <a:pt x="1074050" y="212143"/>
                      <a:pt x="1388427" y="137160"/>
                      <a:pt x="1876107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1" name="Forma livre 130"/>
              <p:cNvSpPr/>
              <p:nvPr/>
            </p:nvSpPr>
            <p:spPr>
              <a:xfrm flipV="1">
                <a:off x="3375629" y="3837026"/>
                <a:ext cx="1365874" cy="161724"/>
              </a:xfrm>
              <a:custGeom>
                <a:avLst/>
                <a:gdLst>
                  <a:gd name="connsiteX0" fmla="*/ 0 w 2331720"/>
                  <a:gd name="connsiteY0" fmla="*/ 137160 h 300732"/>
                  <a:gd name="connsiteX1" fmla="*/ 967740 w 2331720"/>
                  <a:gd name="connsiteY1" fmla="*/ 297180 h 300732"/>
                  <a:gd name="connsiteX2" fmla="*/ 2331720 w 2331720"/>
                  <a:gd name="connsiteY2" fmla="*/ 0 h 300732"/>
                  <a:gd name="connsiteX0" fmla="*/ 0 w 2150745"/>
                  <a:gd name="connsiteY0" fmla="*/ 187960 h 306633"/>
                  <a:gd name="connsiteX1" fmla="*/ 786765 w 2150745"/>
                  <a:gd name="connsiteY1" fmla="*/ 297180 h 306633"/>
                  <a:gd name="connsiteX2" fmla="*/ 2150745 w 2150745"/>
                  <a:gd name="connsiteY2" fmla="*/ 0 h 306633"/>
                  <a:gd name="connsiteX0" fmla="*/ 0 w 1906270"/>
                  <a:gd name="connsiteY0" fmla="*/ 111760 h 225708"/>
                  <a:gd name="connsiteX1" fmla="*/ 786765 w 1906270"/>
                  <a:gd name="connsiteY1" fmla="*/ 220980 h 225708"/>
                  <a:gd name="connsiteX2" fmla="*/ 1906270 w 1906270"/>
                  <a:gd name="connsiteY2" fmla="*/ 0 h 225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6270" h="225708">
                    <a:moveTo>
                      <a:pt x="0" y="111760"/>
                    </a:moveTo>
                    <a:cubicBezTo>
                      <a:pt x="289560" y="203200"/>
                      <a:pt x="469053" y="239607"/>
                      <a:pt x="786765" y="220980"/>
                    </a:cubicBezTo>
                    <a:cubicBezTo>
                      <a:pt x="1104477" y="202353"/>
                      <a:pt x="1418590" y="137160"/>
                      <a:pt x="1906270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32" name="Conector reto 131"/>
              <p:cNvCxnSpPr>
                <a:stCxn id="133" idx="1"/>
                <a:endCxn id="124" idx="1"/>
              </p:cNvCxnSpPr>
              <p:nvPr/>
            </p:nvCxnSpPr>
            <p:spPr>
              <a:xfrm>
                <a:off x="3361400" y="3668890"/>
                <a:ext cx="1359504" cy="1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133" name="Forma livre 132"/>
              <p:cNvSpPr/>
              <p:nvPr/>
            </p:nvSpPr>
            <p:spPr>
              <a:xfrm>
                <a:off x="3099327" y="2755071"/>
                <a:ext cx="283292" cy="1561722"/>
              </a:xfrm>
              <a:custGeom>
                <a:avLst/>
                <a:gdLst>
                  <a:gd name="connsiteX0" fmla="*/ 0 w 440864"/>
                  <a:gd name="connsiteY0" fmla="*/ 0 h 2819400"/>
                  <a:gd name="connsiteX1" fmla="*/ 426720 w 440864"/>
                  <a:gd name="connsiteY1" fmla="*/ 1432560 h 2819400"/>
                  <a:gd name="connsiteX2" fmla="*/ 297180 w 440864"/>
                  <a:gd name="connsiteY2" fmla="*/ 2819400 h 2819400"/>
                  <a:gd name="connsiteX0" fmla="*/ 0 w 376111"/>
                  <a:gd name="connsiteY0" fmla="*/ 0 h 2659380"/>
                  <a:gd name="connsiteX1" fmla="*/ 365760 w 376111"/>
                  <a:gd name="connsiteY1" fmla="*/ 1272540 h 2659380"/>
                  <a:gd name="connsiteX2" fmla="*/ 236220 w 376111"/>
                  <a:gd name="connsiteY2" fmla="*/ 2659380 h 2659380"/>
                  <a:gd name="connsiteX0" fmla="*/ 0 w 376111"/>
                  <a:gd name="connsiteY0" fmla="*/ 0 h 2662203"/>
                  <a:gd name="connsiteX1" fmla="*/ 365760 w 376111"/>
                  <a:gd name="connsiteY1" fmla="*/ 1275363 h 2662203"/>
                  <a:gd name="connsiteX2" fmla="*/ 236220 w 376111"/>
                  <a:gd name="connsiteY2" fmla="*/ 2662203 h 2662203"/>
                  <a:gd name="connsiteX0" fmla="*/ 0 w 395374"/>
                  <a:gd name="connsiteY0" fmla="*/ 0 h 2179603"/>
                  <a:gd name="connsiteX1" fmla="*/ 365760 w 395374"/>
                  <a:gd name="connsiteY1" fmla="*/ 1275363 h 2179603"/>
                  <a:gd name="connsiteX2" fmla="*/ 312420 w 395374"/>
                  <a:gd name="connsiteY2" fmla="*/ 2179603 h 2179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5374" h="2179603">
                    <a:moveTo>
                      <a:pt x="0" y="0"/>
                    </a:moveTo>
                    <a:cubicBezTo>
                      <a:pt x="188595" y="481330"/>
                      <a:pt x="313690" y="912096"/>
                      <a:pt x="365760" y="1275363"/>
                    </a:cubicBezTo>
                    <a:cubicBezTo>
                      <a:pt x="417830" y="1638630"/>
                      <a:pt x="401955" y="1721133"/>
                      <a:pt x="312420" y="2179603"/>
                    </a:cubicBezTo>
                  </a:path>
                </a:pathLst>
              </a:custGeom>
              <a:noFill/>
              <a:ln w="28575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61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34" name="Seta para baixo 133"/>
            <p:cNvSpPr/>
            <p:nvPr/>
          </p:nvSpPr>
          <p:spPr>
            <a:xfrm>
              <a:off x="3097350" y="2888767"/>
              <a:ext cx="365254" cy="1563407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61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5" name="Retângulo 134"/>
            <p:cNvSpPr/>
            <p:nvPr/>
          </p:nvSpPr>
          <p:spPr>
            <a:xfrm>
              <a:off x="2840099" y="4503838"/>
              <a:ext cx="879756" cy="501819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Results</a:t>
              </a:r>
              <a:endParaRPr kumimoji="0" lang="en-US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6" name="Grupo 135"/>
            <p:cNvGrpSpPr/>
            <p:nvPr/>
          </p:nvGrpSpPr>
          <p:grpSpPr>
            <a:xfrm>
              <a:off x="4428410" y="1404868"/>
              <a:ext cx="998840" cy="648398"/>
              <a:chOff x="3695903" y="217516"/>
              <a:chExt cx="998840" cy="648398"/>
            </a:xfrm>
          </p:grpSpPr>
          <p:sp>
            <p:nvSpPr>
              <p:cNvPr id="137" name="Retângulo 136"/>
              <p:cNvSpPr/>
              <p:nvPr/>
            </p:nvSpPr>
            <p:spPr>
              <a:xfrm>
                <a:off x="3787707" y="217516"/>
                <a:ext cx="907036" cy="526358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8" name="Retângulo 137"/>
              <p:cNvSpPr/>
              <p:nvPr/>
            </p:nvSpPr>
            <p:spPr>
              <a:xfrm>
                <a:off x="3743099" y="279743"/>
                <a:ext cx="907036" cy="526358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9" name="Retângulo 138"/>
              <p:cNvSpPr/>
              <p:nvPr/>
            </p:nvSpPr>
            <p:spPr>
              <a:xfrm>
                <a:off x="3695903" y="339556"/>
                <a:ext cx="907036" cy="526358"/>
              </a:xfrm>
              <a:prstGeom prst="rect">
                <a:avLst/>
              </a:prstGeom>
              <a:gradFill rotWithShape="1">
                <a:gsLst>
                  <a:gs pos="0">
                    <a:srgbClr val="70AD47">
                      <a:lumMod val="110000"/>
                      <a:satMod val="105000"/>
                      <a:tint val="67000"/>
                    </a:srgbClr>
                  </a:gs>
                  <a:gs pos="50000">
                    <a:srgbClr val="70AD47">
                      <a:lumMod val="105000"/>
                      <a:satMod val="103000"/>
                      <a:tint val="73000"/>
                    </a:srgbClr>
                  </a:gs>
                  <a:gs pos="100000">
                    <a:srgbClr val="70AD47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1270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8807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Processes</a:t>
                </a: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40" name="Seta para a direita 139"/>
            <p:cNvSpPr/>
            <p:nvPr/>
          </p:nvSpPr>
          <p:spPr>
            <a:xfrm rot="9000000">
              <a:off x="3937668" y="1981109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61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Seta para a direita 140"/>
            <p:cNvSpPr/>
            <p:nvPr/>
          </p:nvSpPr>
          <p:spPr>
            <a:xfrm rot="16200000">
              <a:off x="4647611" y="2231477"/>
              <a:ext cx="448337" cy="174020"/>
            </a:xfrm>
            <a:prstGeom prst="rightArrow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61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2" name="Seta para a direita 141"/>
            <p:cNvSpPr/>
            <p:nvPr/>
          </p:nvSpPr>
          <p:spPr>
            <a:xfrm rot="12600000" flipV="1">
              <a:off x="3937668" y="2640402"/>
              <a:ext cx="448337" cy="174020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61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3" name="Seta para a direita 142"/>
            <p:cNvSpPr/>
            <p:nvPr/>
          </p:nvSpPr>
          <p:spPr>
            <a:xfrm>
              <a:off x="3824778" y="4666820"/>
              <a:ext cx="448337" cy="174020"/>
            </a:xfrm>
            <a:prstGeom prst="rightArrow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8807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61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811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User Types</a:t>
            </a:r>
            <a:endParaRPr lang="en-US" noProof="0" dirty="0"/>
          </a:p>
        </p:txBody>
      </p:sp>
      <p:grpSp>
        <p:nvGrpSpPr>
          <p:cNvPr id="42" name="Grupo 41"/>
          <p:cNvGrpSpPr/>
          <p:nvPr/>
        </p:nvGrpSpPr>
        <p:grpSpPr>
          <a:xfrm>
            <a:off x="2145078" y="916086"/>
            <a:ext cx="7144351" cy="4772273"/>
            <a:chOff x="27576" y="249734"/>
            <a:chExt cx="4780987" cy="3193597"/>
          </a:xfrm>
        </p:grpSpPr>
        <p:sp>
          <p:nvSpPr>
            <p:cNvPr id="43" name="Retângulo 42"/>
            <p:cNvSpPr/>
            <p:nvPr/>
          </p:nvSpPr>
          <p:spPr>
            <a:xfrm>
              <a:off x="842963" y="1882941"/>
              <a:ext cx="3148012" cy="1560390"/>
            </a:xfrm>
            <a:prstGeom prst="rect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18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Modelo</a:t>
              </a: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18" b="0" i="0" u="none" strike="noStrike" kern="0" cap="none" spc="0" normalizeH="0" baseline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Físico</a:t>
              </a: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3021083" y="2085155"/>
              <a:ext cx="745657" cy="396119"/>
            </a:xfrm>
            <a:prstGeom prst="rect">
              <a:avLst/>
            </a:prstGeom>
            <a:solidFill>
              <a:sysClr val="window" lastClr="FFFFFF"/>
            </a:soli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tângulo 44"/>
            <p:cNvSpPr/>
            <p:nvPr/>
          </p:nvSpPr>
          <p:spPr>
            <a:xfrm>
              <a:off x="2961107" y="2141494"/>
              <a:ext cx="759949" cy="381662"/>
            </a:xfrm>
            <a:prstGeom prst="rect">
              <a:avLst/>
            </a:prstGeom>
            <a:solidFill>
              <a:sysClr val="window" lastClr="FFFFFF"/>
            </a:soli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tângulo 45"/>
            <p:cNvSpPr/>
            <p:nvPr/>
          </p:nvSpPr>
          <p:spPr>
            <a:xfrm>
              <a:off x="2469616" y="1683937"/>
              <a:ext cx="1521360" cy="194348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Solution Method</a:t>
              </a:r>
            </a:p>
          </p:txBody>
        </p:sp>
        <p:sp>
          <p:nvSpPr>
            <p:cNvPr id="47" name="Retângulo 46"/>
            <p:cNvSpPr/>
            <p:nvPr/>
          </p:nvSpPr>
          <p:spPr>
            <a:xfrm>
              <a:off x="1330922" y="738862"/>
              <a:ext cx="795307" cy="369362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rgbClr val="A5A5A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Data</a:t>
              </a:r>
            </a:p>
          </p:txBody>
        </p:sp>
        <p:grpSp>
          <p:nvGrpSpPr>
            <p:cNvPr id="48" name="Grupo 47"/>
            <p:cNvGrpSpPr/>
            <p:nvPr/>
          </p:nvGrpSpPr>
          <p:grpSpPr>
            <a:xfrm>
              <a:off x="203325" y="505859"/>
              <a:ext cx="521985" cy="742538"/>
              <a:chOff x="34099" y="328897"/>
              <a:chExt cx="521985" cy="742538"/>
            </a:xfrm>
          </p:grpSpPr>
          <p:pic>
            <p:nvPicPr>
              <p:cNvPr id="78" name="Picture 12" descr="http://tse1.mm.bing.net/th?&amp;id=OIP.M7bd3b6c8d0611295f6a70b6986004fccH0&amp;w=196&amp;h=300&amp;c=0&amp;pid=1.9&amp;rs=0&amp;p=0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359" y="328897"/>
                <a:ext cx="466725" cy="7143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9" name="Elipse 78"/>
              <p:cNvSpPr/>
              <p:nvPr/>
            </p:nvSpPr>
            <p:spPr>
              <a:xfrm>
                <a:off x="34099" y="844824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</a:p>
            </p:txBody>
          </p:sp>
        </p:grpSp>
        <p:sp>
          <p:nvSpPr>
            <p:cNvPr id="49" name="Elipse 48"/>
            <p:cNvSpPr/>
            <p:nvPr/>
          </p:nvSpPr>
          <p:spPr>
            <a:xfrm>
              <a:off x="1099995" y="2445697"/>
              <a:ext cx="1369620" cy="535292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Orchestration script</a:t>
              </a:r>
            </a:p>
          </p:txBody>
        </p:sp>
        <p:sp>
          <p:nvSpPr>
            <p:cNvPr id="50" name="Retângulo 49"/>
            <p:cNvSpPr/>
            <p:nvPr/>
          </p:nvSpPr>
          <p:spPr>
            <a:xfrm>
              <a:off x="2925300" y="2184768"/>
              <a:ext cx="748612" cy="387733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Processes and Physics</a:t>
              </a:r>
            </a:p>
          </p:txBody>
        </p:sp>
        <p:sp>
          <p:nvSpPr>
            <p:cNvPr id="51" name="Seta para a direita 50"/>
            <p:cNvSpPr/>
            <p:nvPr/>
          </p:nvSpPr>
          <p:spPr>
            <a:xfrm rot="5400000">
              <a:off x="1416367" y="1378793"/>
              <a:ext cx="589276" cy="240659"/>
            </a:xfrm>
            <a:prstGeom prst="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tângulo 51"/>
            <p:cNvSpPr/>
            <p:nvPr/>
          </p:nvSpPr>
          <p:spPr>
            <a:xfrm>
              <a:off x="2907440" y="2906551"/>
              <a:ext cx="907036" cy="387733"/>
            </a:xfrm>
            <a:prstGeom prst="rect">
              <a:avLst/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External Simulators</a:t>
              </a:r>
            </a:p>
          </p:txBody>
        </p:sp>
        <p:sp>
          <p:nvSpPr>
            <p:cNvPr id="53" name="Seta para a esquerda e para a direita 52"/>
            <p:cNvSpPr/>
            <p:nvPr/>
          </p:nvSpPr>
          <p:spPr>
            <a:xfrm rot="1388151" flipV="1">
              <a:off x="2350834" y="2930319"/>
              <a:ext cx="545407" cy="168644"/>
            </a:xfrm>
            <a:prstGeom prst="left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748005" y="657140"/>
              <a:ext cx="547306" cy="226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Creates</a:t>
              </a:r>
              <a:endParaRPr kumimoji="0" lang="en-US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grpSp>
          <p:nvGrpSpPr>
            <p:cNvPr id="55" name="Grupo 54"/>
            <p:cNvGrpSpPr/>
            <p:nvPr/>
          </p:nvGrpSpPr>
          <p:grpSpPr>
            <a:xfrm>
              <a:off x="27576" y="2357609"/>
              <a:ext cx="505425" cy="719578"/>
              <a:chOff x="634153" y="356908"/>
              <a:chExt cx="505425" cy="719578"/>
            </a:xfrm>
          </p:grpSpPr>
          <p:pic>
            <p:nvPicPr>
              <p:cNvPr id="76" name="Picture 16" descr="http://tse1.mm.bing.net/th?&amp;id=OIP.M2083f46bfce21bc5aab5baa9f5d8696bH0&amp;w=182&amp;h=280&amp;c=0&amp;pid=1.9&amp;rs=0&amp;p=0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90" y="356908"/>
                <a:ext cx="433388" cy="666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7" name="Elipse 76"/>
              <p:cNvSpPr/>
              <p:nvPr/>
            </p:nvSpPr>
            <p:spPr>
              <a:xfrm>
                <a:off x="634153" y="849875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  <a:endParaRPr kumimoji="0" lang="en-US" sz="1100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56" name="Grupo 55"/>
            <p:cNvGrpSpPr/>
            <p:nvPr/>
          </p:nvGrpSpPr>
          <p:grpSpPr>
            <a:xfrm>
              <a:off x="4295340" y="1961250"/>
              <a:ext cx="513223" cy="750799"/>
              <a:chOff x="3400847" y="1849128"/>
              <a:chExt cx="513223" cy="750799"/>
            </a:xfrm>
          </p:grpSpPr>
          <p:pic>
            <p:nvPicPr>
              <p:cNvPr id="74" name="Picture 18" descr="http://tse1.mm.bing.net/th?&amp;id=OIP.Md0caf599ae855156182f83e09f3385a2o0&amp;w=196&amp;h=300&amp;c=0&amp;pid=1.9&amp;rs=0&amp;p=0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47345" y="1849128"/>
                <a:ext cx="466725" cy="7143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5" name="Elipse 74"/>
              <p:cNvSpPr/>
              <p:nvPr/>
            </p:nvSpPr>
            <p:spPr>
              <a:xfrm>
                <a:off x="3400847" y="2373316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</a:p>
            </p:txBody>
          </p:sp>
        </p:grpSp>
        <p:grpSp>
          <p:nvGrpSpPr>
            <p:cNvPr id="57" name="Grupo 56"/>
            <p:cNvGrpSpPr/>
            <p:nvPr/>
          </p:nvGrpSpPr>
          <p:grpSpPr>
            <a:xfrm>
              <a:off x="2703893" y="249734"/>
              <a:ext cx="2091086" cy="1249388"/>
              <a:chOff x="2719346" y="27466"/>
              <a:chExt cx="2091086" cy="1249388"/>
            </a:xfrm>
          </p:grpSpPr>
          <p:sp>
            <p:nvSpPr>
              <p:cNvPr id="65" name="Retângulo 64"/>
              <p:cNvSpPr/>
              <p:nvPr/>
            </p:nvSpPr>
            <p:spPr>
              <a:xfrm>
                <a:off x="2719346" y="32153"/>
                <a:ext cx="2091086" cy="1244701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18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Retângulo 65"/>
              <p:cNvSpPr/>
              <p:nvPr/>
            </p:nvSpPr>
            <p:spPr>
              <a:xfrm>
                <a:off x="2723048" y="34385"/>
                <a:ext cx="2087384" cy="194274"/>
              </a:xfrm>
              <a:prstGeom prst="rect">
                <a:avLst/>
              </a:prstGeom>
              <a:gradFill rotWithShape="1">
                <a:gsLst>
                  <a:gs pos="0">
                    <a:srgbClr val="A5A5A5">
                      <a:lumMod val="110000"/>
                      <a:satMod val="105000"/>
                      <a:tint val="67000"/>
                    </a:srgbClr>
                  </a:gs>
                  <a:gs pos="50000">
                    <a:srgbClr val="A5A5A5">
                      <a:lumMod val="105000"/>
                      <a:satMod val="103000"/>
                      <a:tint val="73000"/>
                    </a:srgbClr>
                  </a:gs>
                  <a:gs pos="100000">
                    <a:srgbClr val="A5A5A5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18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" name="CaixaDeTexto 66"/>
              <p:cNvSpPr txBox="1"/>
              <p:nvPr/>
            </p:nvSpPr>
            <p:spPr>
              <a:xfrm>
                <a:off x="2734800" y="27466"/>
                <a:ext cx="1341124" cy="20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User</a:t>
                </a:r>
                <a:r>
                  <a:rPr kumimoji="0" lang="en-US" sz="1400" b="1" i="0" u="none" strike="noStrike" kern="0" cap="none" spc="0" normalizeH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with knowledge of</a:t>
                </a:r>
                <a:r>
                  <a:rPr kumimoji="0" lang="en-US" sz="1400" b="1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:</a:t>
                </a:r>
              </a:p>
            </p:txBody>
          </p:sp>
          <p:sp>
            <p:nvSpPr>
              <p:cNvPr id="68" name="CaixaDeTexto 67"/>
              <p:cNvSpPr txBox="1"/>
              <p:nvPr/>
            </p:nvSpPr>
            <p:spPr>
              <a:xfrm>
                <a:off x="3078849" y="643290"/>
                <a:ext cx="1143741" cy="20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Mathematical model</a:t>
                </a:r>
              </a:p>
            </p:txBody>
          </p:sp>
          <p:sp>
            <p:nvSpPr>
              <p:cNvPr id="69" name="CaixaDeTexto 68"/>
              <p:cNvSpPr txBox="1"/>
              <p:nvPr/>
            </p:nvSpPr>
            <p:spPr>
              <a:xfrm>
                <a:off x="3078849" y="329805"/>
                <a:ext cx="1077233" cy="20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Application domain</a:t>
                </a:r>
              </a:p>
            </p:txBody>
          </p:sp>
          <p:sp>
            <p:nvSpPr>
              <p:cNvPr id="70" name="CaixaDeTexto 69"/>
              <p:cNvSpPr txBox="1"/>
              <p:nvPr/>
            </p:nvSpPr>
            <p:spPr>
              <a:xfrm>
                <a:off x="3078849" y="987188"/>
                <a:ext cx="1304651" cy="20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Numerical development</a:t>
                </a:r>
              </a:p>
            </p:txBody>
          </p:sp>
          <p:sp>
            <p:nvSpPr>
              <p:cNvPr id="71" name="Elipse 70"/>
              <p:cNvSpPr/>
              <p:nvPr/>
            </p:nvSpPr>
            <p:spPr>
              <a:xfrm>
                <a:off x="2796772" y="329356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  <a:endParaRPr kumimoji="0" lang="en-US" b="0" i="0" u="none" strike="noStrike" kern="0" cap="none" spc="0" normalizeH="0" baseline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Elipse 71"/>
              <p:cNvSpPr/>
              <p:nvPr/>
            </p:nvSpPr>
            <p:spPr>
              <a:xfrm>
                <a:off x="2796772" y="642839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73" name="Elipse 72"/>
              <p:cNvSpPr/>
              <p:nvPr/>
            </p:nvSpPr>
            <p:spPr>
              <a:xfrm>
                <a:off x="2796772" y="986738"/>
                <a:ext cx="242445" cy="226611"/>
              </a:xfrm>
              <a:prstGeom prst="ellipse">
                <a:avLst/>
              </a:prstGeom>
              <a:gradFill rotWithShape="1">
                <a:gsLst>
                  <a:gs pos="0">
                    <a:srgbClr val="ED7D31">
                      <a:satMod val="103000"/>
                      <a:lumMod val="102000"/>
                      <a:tint val="94000"/>
                    </a:srgbClr>
                  </a:gs>
                  <a:gs pos="50000">
                    <a:srgbClr val="ED7D31">
                      <a:satMod val="110000"/>
                      <a:lumMod val="100000"/>
                      <a:shade val="100000"/>
                    </a:srgbClr>
                  </a:gs>
                  <a:gs pos="100000">
                    <a:srgbClr val="ED7D31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591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58" name="Seta para a esquerda e para a direita 57"/>
            <p:cNvSpPr/>
            <p:nvPr/>
          </p:nvSpPr>
          <p:spPr>
            <a:xfrm rot="20211849">
              <a:off x="2350833" y="2339759"/>
              <a:ext cx="545407" cy="168644"/>
            </a:xfrm>
            <a:prstGeom prst="leftRight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18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59" name="Conector de seta reta 58"/>
            <p:cNvCxnSpPr/>
            <p:nvPr/>
          </p:nvCxnSpPr>
          <p:spPr>
            <a:xfrm>
              <a:off x="748005" y="918750"/>
              <a:ext cx="530340" cy="0"/>
            </a:xfrm>
            <a:prstGeom prst="straightConnector1">
              <a:avLst/>
            </a:prstGeom>
            <a:noFill/>
            <a:ln w="44450" cap="flat" cmpd="sng" algn="ctr">
              <a:solidFill>
                <a:sysClr val="windowText" lastClr="000000"/>
              </a:solidFill>
              <a:prstDash val="solid"/>
              <a:miter lim="800000"/>
              <a:headEnd type="none"/>
              <a:tailEnd type="triangle" w="med" len="med"/>
            </a:ln>
            <a:effectLst/>
          </p:spPr>
        </p:cxnSp>
        <p:sp>
          <p:nvSpPr>
            <p:cNvPr id="60" name="CaixaDeTexto 59"/>
            <p:cNvSpPr txBox="1"/>
            <p:nvPr/>
          </p:nvSpPr>
          <p:spPr>
            <a:xfrm>
              <a:off x="468463" y="2488289"/>
              <a:ext cx="547306" cy="226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Creates</a:t>
              </a:r>
              <a:endParaRPr kumimoji="0" lang="en-US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61" name="CaixaDeTexto 60"/>
            <p:cNvSpPr txBox="1"/>
            <p:nvPr/>
          </p:nvSpPr>
          <p:spPr>
            <a:xfrm>
              <a:off x="3796623" y="2108586"/>
              <a:ext cx="547306" cy="226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059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>
                  <a:solidFill>
                    <a:prstClr val="black"/>
                  </a:solidFill>
                  <a:latin typeface="Calibri" panose="020F0502020204030204"/>
                </a:rPr>
                <a:t>Creates</a:t>
              </a:r>
              <a:endParaRPr kumimoji="0" lang="en-US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62" name="Conector de seta reta 61"/>
            <p:cNvCxnSpPr/>
            <p:nvPr/>
          </p:nvCxnSpPr>
          <p:spPr>
            <a:xfrm>
              <a:off x="543890" y="2723571"/>
              <a:ext cx="530340" cy="0"/>
            </a:xfrm>
            <a:prstGeom prst="straightConnector1">
              <a:avLst/>
            </a:prstGeom>
            <a:noFill/>
            <a:ln w="44450" cap="flat" cmpd="sng" algn="ctr">
              <a:solidFill>
                <a:sysClr val="windowText" lastClr="000000"/>
              </a:solidFill>
              <a:prstDash val="solid"/>
              <a:miter lim="800000"/>
              <a:headEnd type="none"/>
              <a:tailEnd type="triangle" w="med" len="med"/>
            </a:ln>
            <a:effectLst/>
          </p:spPr>
        </p:cxnSp>
        <p:cxnSp>
          <p:nvCxnSpPr>
            <p:cNvPr id="63" name="Conector de seta reta 62"/>
            <p:cNvCxnSpPr/>
            <p:nvPr/>
          </p:nvCxnSpPr>
          <p:spPr>
            <a:xfrm flipH="1">
              <a:off x="3765000" y="2336004"/>
              <a:ext cx="530340" cy="0"/>
            </a:xfrm>
            <a:prstGeom prst="straightConnector1">
              <a:avLst/>
            </a:prstGeom>
            <a:noFill/>
            <a:ln w="44450" cap="flat" cmpd="sng" algn="ctr">
              <a:solidFill>
                <a:sysClr val="windowText" lastClr="000000"/>
              </a:solidFill>
              <a:prstDash val="solid"/>
              <a:miter lim="800000"/>
              <a:headEnd type="none"/>
              <a:tailEnd type="triangle" w="med" len="med"/>
            </a:ln>
            <a:effectLst/>
          </p:spPr>
        </p:cxnSp>
        <p:pic>
          <p:nvPicPr>
            <p:cNvPr id="64" name="Imagem 6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2940" y="2194773"/>
              <a:ext cx="422414" cy="4224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976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con M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t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Tema do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Tema do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ema do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7099</TotalTime>
  <Words>4935</Words>
  <Application>Microsoft Office PowerPoint</Application>
  <PresentationFormat>Personalizar</PresentationFormat>
  <Paragraphs>1286</Paragraphs>
  <Slides>61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61</vt:i4>
      </vt:variant>
    </vt:vector>
  </HeadingPairs>
  <TitlesOfParts>
    <vt:vector size="67" baseType="lpstr">
      <vt:lpstr>ＭＳ Ｐゴシック</vt:lpstr>
      <vt:lpstr>Arial</vt:lpstr>
      <vt:lpstr>Calibri</vt:lpstr>
      <vt:lpstr>Courier New</vt:lpstr>
      <vt:lpstr>Recon MS</vt:lpstr>
      <vt:lpstr>Tectos</vt:lpstr>
      <vt:lpstr>I GeMA Workshop</vt:lpstr>
      <vt:lpstr>Schedule</vt:lpstr>
      <vt:lpstr>Introduction to GeMA</vt:lpstr>
      <vt:lpstr>GeMA</vt:lpstr>
      <vt:lpstr>GeMA</vt:lpstr>
      <vt:lpstr>Simulation Components</vt:lpstr>
      <vt:lpstr>Simulation Components</vt:lpstr>
      <vt:lpstr>Executing a Simulation</vt:lpstr>
      <vt:lpstr>User Types</vt:lpstr>
      <vt:lpstr>User Types</vt:lpstr>
      <vt:lpstr>Architecture</vt:lpstr>
      <vt:lpstr>Architecture – Plugins</vt:lpstr>
      <vt:lpstr>Architecture – Extension Language</vt:lpstr>
      <vt:lpstr>Simulation Components</vt:lpstr>
      <vt:lpstr>Model Data – What will be simulated ?</vt:lpstr>
      <vt:lpstr>Meshes</vt:lpstr>
      <vt:lpstr>Mesh Types</vt:lpstr>
      <vt:lpstr>Entities associated to a Mesh</vt:lpstr>
      <vt:lpstr>Data associated to a Mesh</vt:lpstr>
      <vt:lpstr>Data associated to a Mesh</vt:lpstr>
      <vt:lpstr>Main classes: Meshes and associated entities</vt:lpstr>
      <vt:lpstr>Accessing mesh associated data</vt:lpstr>
      <vt:lpstr>Main classes: Data access</vt:lpstr>
      <vt:lpstr>State Variables</vt:lpstr>
      <vt:lpstr>Property Sets</vt:lpstr>
      <vt:lpstr>Initial Conditions</vt:lpstr>
      <vt:lpstr>Boundary Conditions</vt:lpstr>
      <vt:lpstr>User Functions</vt:lpstr>
      <vt:lpstr>Example</vt:lpstr>
      <vt:lpstr>Example – bridge_model.lua (1/5)</vt:lpstr>
      <vt:lpstr>Example – bridge_model.lua (2/5)</vt:lpstr>
      <vt:lpstr>Example – bridge_model.lua (3/5)</vt:lpstr>
      <vt:lpstr>Example – bridge_model.lua (4/5)</vt:lpstr>
      <vt:lpstr>Example – bridge_model.lua (5/5)</vt:lpstr>
      <vt:lpstr>Simulation Components</vt:lpstr>
      <vt:lpstr>Solution method – How it will be simulated ?</vt:lpstr>
      <vt:lpstr>Orchestration Script</vt:lpstr>
      <vt:lpstr>Processes</vt:lpstr>
      <vt:lpstr>Orchestration Examples</vt:lpstr>
      <vt:lpstr>FEM Process</vt:lpstr>
      <vt:lpstr>Physics</vt:lpstr>
      <vt:lpstr>Physics x Processes</vt:lpstr>
      <vt:lpstr>Breaking a coupled Physics</vt:lpstr>
      <vt:lpstr>FEM Process steps</vt:lpstr>
      <vt:lpstr>Physics for temperature calculation in C++</vt:lpstr>
      <vt:lpstr>Physics for temperature calculation in Lua</vt:lpstr>
      <vt:lpstr>Numeric Solvers</vt:lpstr>
      <vt:lpstr>Process to transfer data between meshes</vt:lpstr>
      <vt:lpstr>Example – bridge_solution.lua</vt:lpstr>
      <vt:lpstr>Test 1: Temperature</vt:lpstr>
      <vt:lpstr>Test 1: Temperature</vt:lpstr>
      <vt:lpstr>Test 1: Temperature</vt:lpstr>
      <vt:lpstr>Test 1: Temperature</vt:lpstr>
      <vt:lpstr>Test 1: Temperature</vt:lpstr>
      <vt:lpstr>Test 2: Solidification</vt:lpstr>
      <vt:lpstr>Test 2: Solidification</vt:lpstr>
      <vt:lpstr>Test 2: Solidification</vt:lpstr>
      <vt:lpstr>Coupled test: Stress - Temperature</vt:lpstr>
      <vt:lpstr>Coupled test: Stress - Temperature</vt:lpstr>
      <vt:lpstr>Coupled test: Stress - Temperature</vt:lpstr>
      <vt:lpstr>End...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Mendes</dc:creator>
  <cp:lastModifiedBy>Carlos Augusto Teixeira Mendes</cp:lastModifiedBy>
  <cp:revision>476</cp:revision>
  <dcterms:created xsi:type="dcterms:W3CDTF">2013-12-12T16:29:02Z</dcterms:created>
  <dcterms:modified xsi:type="dcterms:W3CDTF">2017-07-12T23:19:24Z</dcterms:modified>
</cp:coreProperties>
</file>