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49" r:id="rId2"/>
  </p:sldMasterIdLst>
  <p:notesMasterIdLst>
    <p:notesMasterId r:id="rId28"/>
  </p:notesMasterIdLst>
  <p:sldIdLst>
    <p:sldId id="256" r:id="rId3"/>
    <p:sldId id="289" r:id="rId4"/>
    <p:sldId id="321" r:id="rId5"/>
    <p:sldId id="315" r:id="rId6"/>
    <p:sldId id="316" r:id="rId7"/>
    <p:sldId id="331" r:id="rId8"/>
    <p:sldId id="333" r:id="rId9"/>
    <p:sldId id="334" r:id="rId10"/>
    <p:sldId id="323" r:id="rId11"/>
    <p:sldId id="324" r:id="rId12"/>
    <p:sldId id="335" r:id="rId13"/>
    <p:sldId id="283" r:id="rId14"/>
    <p:sldId id="293" r:id="rId15"/>
    <p:sldId id="294" r:id="rId16"/>
    <p:sldId id="325" r:id="rId17"/>
    <p:sldId id="292" r:id="rId18"/>
    <p:sldId id="326" r:id="rId19"/>
    <p:sldId id="284" r:id="rId20"/>
    <p:sldId id="330" r:id="rId21"/>
    <p:sldId id="317" r:id="rId22"/>
    <p:sldId id="318" r:id="rId23"/>
    <p:sldId id="319" r:id="rId24"/>
    <p:sldId id="327" r:id="rId25"/>
    <p:sldId id="329" r:id="rId26"/>
    <p:sldId id="328" r:id="rId27"/>
  </p:sldIdLst>
  <p:sldSz cx="11522075" cy="648017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915"/>
    <a:srgbClr val="326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7" autoAdjust="0"/>
    <p:restoredTop sz="94660"/>
  </p:normalViewPr>
  <p:slideViewPr>
    <p:cSldViewPr>
      <p:cViewPr varScale="1">
        <p:scale>
          <a:sx n="119" d="100"/>
          <a:sy n="119" d="100"/>
        </p:scale>
        <p:origin x="84" y="108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400333F-E91B-49EB-B832-7B3C10FA5AA9}" type="datetimeFigureOut">
              <a:rPr lang="en-US" altLang="en-US"/>
              <a:pPr>
                <a:defRPr/>
              </a:pPr>
              <a:t>2/15/2019</a:t>
            </a:fld>
            <a:endParaRPr lang="pt-B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pt-B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DB6AE2B-D94F-4196-AD9D-2E1A4CECFC3E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60500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0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7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6AE2B-D94F-4196-AD9D-2E1A4CECFC3E}" type="slidenum">
              <a:rPr lang="pt-BR" altLang="en-US" smtClean="0"/>
              <a:pPr/>
              <a:t>7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9176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6AE2B-D94F-4196-AD9D-2E1A4CECFC3E}" type="slidenum">
              <a:rPr lang="pt-BR" altLang="en-US" smtClean="0"/>
              <a:pPr/>
              <a:t>8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00899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err="1" smtClean="0"/>
              <a:t>Scalar</a:t>
            </a:r>
            <a:r>
              <a:rPr lang="pt-BR" baseline="0" smtClean="0"/>
              <a:t> / Vetor / Matriz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6AE2B-D94F-4196-AD9D-2E1A4CECFC3E}" type="slidenum">
              <a:rPr lang="pt-BR" altLang="en-US" smtClean="0"/>
              <a:pPr/>
              <a:t>13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13632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1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64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11522075" cy="6480175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>
          <a:xfrm>
            <a:off x="0" y="3060700"/>
            <a:ext cx="179388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11"/>
          <p:cNvSpPr/>
          <p:nvPr userDrawn="1"/>
        </p:nvSpPr>
        <p:spPr>
          <a:xfrm>
            <a:off x="0" y="6119813"/>
            <a:ext cx="11520488" cy="3603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" name="Picture 7" descr="D:\users\mazza\[TecGraf]\[Logos]\Branco\Tecgraf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2771775"/>
            <a:ext cx="31702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9" y="3060000"/>
            <a:ext cx="10801637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437" y="3780000"/>
            <a:ext cx="10801200" cy="14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901840-5A8D-4AFD-97CB-F952B9BE00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20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179388"/>
            <a:ext cx="179388" cy="360362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09623A-054A-4D29-919E-F3A944C4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11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49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DC2ABE-B906-4261-91DC-BBB2A6C63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472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11522075" cy="6480175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>
          <a:xfrm>
            <a:off x="0" y="3060700"/>
            <a:ext cx="179388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11"/>
          <p:cNvSpPr/>
          <p:nvPr userDrawn="1"/>
        </p:nvSpPr>
        <p:spPr>
          <a:xfrm>
            <a:off x="0" y="6119813"/>
            <a:ext cx="11520488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" name="Picture 7" descr="D:\users\mazza\[TecGraf]\[Logos]\Branco\Tecgraf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2771775"/>
            <a:ext cx="31702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9" y="3060000"/>
            <a:ext cx="10801637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437" y="3780000"/>
            <a:ext cx="10801200" cy="14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B02B48-7BD1-4F98-A785-EDDDD9E7AC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62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179388"/>
            <a:ext cx="179388" cy="360362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708EB5-4B98-4581-85BF-6A0CD5D8E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959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12606A-65CC-4372-9383-963C3EE3FD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704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179388"/>
            <a:ext cx="179388" cy="360362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94EC1F-3AE3-481D-97F3-C7C282FADC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337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0" y="179388"/>
            <a:ext cx="179388" cy="360362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254936-DBEF-487F-819A-B38DD9F1BE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389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/>
        </p:nvSpPr>
        <p:spPr>
          <a:xfrm>
            <a:off x="0" y="179388"/>
            <a:ext cx="179388" cy="360362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04AB90-EA66-418E-B23F-A46E8197A5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76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574235-913E-46CC-9369-AF1886C9A1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849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CDA5D6-148E-49B6-97D9-75EFCCE57C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72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179388"/>
            <a:ext cx="179388" cy="360362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CC1592-D22B-419C-A7D2-402428F74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494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5C7B2A-C842-44C7-AF7B-C925C3C8B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160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179388"/>
            <a:ext cx="179388" cy="360362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079868-B350-4599-8E62-AC444F465B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686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F9BC60-C5D4-4BD5-89A8-BA5847D64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61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73393D-4D2D-430C-8195-127ED27072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0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179388"/>
            <a:ext cx="179388" cy="360362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7AF161-7018-4B0D-A214-172BA9E43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41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0" y="179388"/>
            <a:ext cx="179388" cy="360362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B75FA0-8AB1-4B3A-95F6-2BC382D1A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2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/>
        </p:nvSpPr>
        <p:spPr>
          <a:xfrm>
            <a:off x="0" y="179388"/>
            <a:ext cx="179388" cy="360362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E08C62-0AA0-4DF2-944D-FBA0D63BB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22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0A3C25-D8E1-4323-9806-121CE536E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67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6146A6-FAAD-4A33-9DCF-53C47EF817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60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C28ACC-C32E-4A55-A305-3B656F761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04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19813"/>
            <a:ext cx="11520488" cy="360362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179388"/>
            <a:ext cx="107997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3" y="900113"/>
            <a:ext cx="10799762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7" descr="D:\users\mazza\[TecGraf]\[Logos]\Branco\Tecgraf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6156325"/>
            <a:ext cx="9731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173788"/>
            <a:ext cx="25241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675" y="6191250"/>
            <a:ext cx="719138" cy="2174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chemeClr val="bg1"/>
                </a:solidFill>
                <a:cs typeface="Arial" charset="0"/>
              </a:defRPr>
            </a:lvl1pPr>
          </a:lstStyle>
          <a:p>
            <a:fld id="{297E1551-03D4-4449-9F26-E6956943139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119813"/>
            <a:ext cx="179388" cy="3603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29" r:id="rId3"/>
    <p:sldLayoutId id="2147484241" r:id="rId4"/>
    <p:sldLayoutId id="2147484242" r:id="rId5"/>
    <p:sldLayoutId id="2147484243" r:id="rId6"/>
    <p:sldLayoutId id="2147484230" r:id="rId7"/>
    <p:sldLayoutId id="2147484231" r:id="rId8"/>
    <p:sldLayoutId id="2147484232" r:id="rId9"/>
    <p:sldLayoutId id="2147484244" r:id="rId10"/>
    <p:sldLayoutId id="214748423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32649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2649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2649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2649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2649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F7F7F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19813"/>
            <a:ext cx="11520488" cy="360362"/>
          </a:xfrm>
          <a:prstGeom prst="rect">
            <a:avLst/>
          </a:prstGeom>
          <a:solidFill>
            <a:srgbClr val="32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179388"/>
            <a:ext cx="107997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3" y="900113"/>
            <a:ext cx="10799762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53" name="Picture 7" descr="D:\users\mazza\[TecGraf]\[Logos]\Branco\Tecgraf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6156325"/>
            <a:ext cx="9731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173788"/>
            <a:ext cx="25241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675" y="6191250"/>
            <a:ext cx="719138" cy="2174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chemeClr val="bg1"/>
                </a:solidFill>
                <a:cs typeface="Arial" charset="0"/>
              </a:defRPr>
            </a:lvl1pPr>
          </a:lstStyle>
          <a:p>
            <a:fld id="{16CA2FC0-4F3F-49B3-80F5-C869E2F3A17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119813"/>
            <a:ext cx="179388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34" r:id="rId3"/>
    <p:sldLayoutId id="2147484247" r:id="rId4"/>
    <p:sldLayoutId id="2147484248" r:id="rId5"/>
    <p:sldLayoutId id="2147484249" r:id="rId6"/>
    <p:sldLayoutId id="2147484235" r:id="rId7"/>
    <p:sldLayoutId id="2147484236" r:id="rId8"/>
    <p:sldLayoutId id="2147484237" r:id="rId9"/>
    <p:sldLayoutId id="2147484250" r:id="rId10"/>
    <p:sldLayoutId id="214748423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32649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2649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2649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2649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2649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ctrTitle"/>
          </p:nvPr>
        </p:nvSpPr>
        <p:spPr>
          <a:xfrm>
            <a:off x="360363" y="3060700"/>
            <a:ext cx="10801350" cy="358775"/>
          </a:xfrm>
        </p:spPr>
        <p:txBody>
          <a:bodyPr/>
          <a:lstStyle/>
          <a:p>
            <a:r>
              <a:rPr lang="en-US" dirty="0" smtClean="0"/>
              <a:t>Workshop </a:t>
            </a:r>
            <a:r>
              <a:rPr lang="en-US" dirty="0" err="1" smtClean="0"/>
              <a:t>GeMA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orquestração</a:t>
            </a:r>
            <a:r>
              <a:rPr lang="en-US" dirty="0" smtClean="0"/>
              <a:t> e </a:t>
            </a:r>
            <a:r>
              <a:rPr lang="en-US" dirty="0" err="1" smtClean="0"/>
              <a:t>acoplamentos</a:t>
            </a:r>
            <a:endParaRPr lang="en-US" altLang="pt-BR" dirty="0" smtClean="0">
              <a:ea typeface="ＭＳ Ｐゴシック" pitchFamily="34" charset="-128"/>
            </a:endParaRPr>
          </a:p>
        </p:txBody>
      </p:sp>
      <p:sp>
        <p:nvSpPr>
          <p:cNvPr id="16387" name="Subtítulo 2"/>
          <p:cNvSpPr>
            <a:spLocks noGrp="1"/>
          </p:cNvSpPr>
          <p:nvPr>
            <p:ph type="subTitle" idx="1"/>
          </p:nvPr>
        </p:nvSpPr>
        <p:spPr>
          <a:xfrm>
            <a:off x="360363" y="3779838"/>
            <a:ext cx="10801350" cy="1439862"/>
          </a:xfrm>
        </p:spPr>
        <p:txBody>
          <a:bodyPr/>
          <a:lstStyle/>
          <a:p>
            <a:r>
              <a:rPr lang="pt-BR" altLang="pt-BR" dirty="0" smtClean="0">
                <a:solidFill>
                  <a:schemeClr val="bg1"/>
                </a:solidFill>
                <a:ea typeface="ＭＳ Ｐゴシック" pitchFamily="34" charset="-128"/>
              </a:rPr>
              <a:t>Erwan Yann Renaut</a:t>
            </a:r>
          </a:p>
          <a:p>
            <a:r>
              <a:rPr lang="pt-BR" altLang="pt-BR" dirty="0" smtClean="0">
                <a:solidFill>
                  <a:schemeClr val="bg1"/>
                </a:solidFill>
                <a:ea typeface="ＭＳ Ｐゴシック" pitchFamily="34" charset="-128"/>
              </a:rPr>
              <a:t>13/07/2017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</a:t>
            </a:r>
            <a:r>
              <a:rPr lang="pt-BR" dirty="0" smtClean="0"/>
              <a:t>nteração </a:t>
            </a:r>
            <a:r>
              <a:rPr lang="pt-BR" dirty="0"/>
              <a:t>com a </a:t>
            </a:r>
            <a:r>
              <a:rPr lang="pt-BR" dirty="0" smtClean="0"/>
              <a:t>malha: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719807"/>
            <a:ext cx="10799762" cy="4500562"/>
          </a:xfrm>
        </p:spPr>
        <p:txBody>
          <a:bodyPr/>
          <a:lstStyle/>
          <a:p>
            <a:endParaRPr lang="pt-BR" dirty="0" smtClean="0"/>
          </a:p>
          <a:p>
            <a:pPr marL="0" indent="0">
              <a:buNone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/>
              <a:t>Carregar malha no </a:t>
            </a:r>
            <a:r>
              <a:rPr lang="pt-BR" sz="2000" dirty="0" err="1" smtClean="0"/>
              <a:t>GeMA</a:t>
            </a:r>
            <a:r>
              <a:rPr lang="pt-BR" sz="2000" dirty="0" smtClean="0"/>
              <a:t> a partir de arquivo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sz="2400" dirty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331976" y="2447999"/>
            <a:ext cx="93610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</a:t>
            </a:r>
            <a:r>
              <a:rPr lang="pt-BR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t-BR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utils.loadMeshFromFile</a:t>
            </a:r>
            <a:r>
              <a:rPr lang="pt-BR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t-BR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mesh</a:t>
            </a:r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t-BR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t-BR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pt-BR" sz="14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myDir</a:t>
            </a:r>
            <a:r>
              <a:rPr lang="pt-BR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t-BR" sz="14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in.pos</a:t>
            </a:r>
            <a:r>
              <a:rPr lang="pt-BR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t-BR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nf</a:t>
            </a:r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{'</a:t>
            </a:r>
            <a:r>
              <a:rPr lang="pt-BR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ux</a:t>
            </a:r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uy</a:t>
            </a:r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'}, {'pp</a:t>
            </a:r>
            <a:r>
              <a:rPr lang="pt-BR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'})</a:t>
            </a:r>
          </a:p>
          <a:p>
            <a:r>
              <a:rPr lang="pt-BR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pt-BR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utils.updateMeshFromFile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des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9" name="Elbow Connector 8"/>
          <p:cNvCxnSpPr/>
          <p:nvPr/>
        </p:nvCxnSpPr>
        <p:spPr>
          <a:xfrm rot="5400000" flipH="1" flipV="1">
            <a:off x="8323405" y="2784559"/>
            <a:ext cx="312363" cy="14401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39640" y="2988416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n</a:t>
            </a:r>
            <a:r>
              <a:rPr lang="pt-BR" sz="1400" dirty="0" smtClean="0">
                <a:solidFill>
                  <a:srgbClr val="FF0000"/>
                </a:solidFill>
              </a:rPr>
              <a:t>odal </a:t>
            </a:r>
            <a:r>
              <a:rPr lang="pt-BR" sz="1400" dirty="0" err="1" smtClean="0">
                <a:solidFill>
                  <a:srgbClr val="FF0000"/>
                </a:solidFill>
              </a:rPr>
              <a:t>values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3741" y="2988416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>
                <a:solidFill>
                  <a:srgbClr val="FF0000"/>
                </a:solidFill>
              </a:rPr>
              <a:t>gauss</a:t>
            </a: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sz="1400" dirty="0" err="1" smtClean="0">
                <a:solidFill>
                  <a:srgbClr val="FF0000"/>
                </a:solidFill>
              </a:rPr>
              <a:t>values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821" y="2998290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i</a:t>
            </a:r>
            <a:r>
              <a:rPr lang="pt-BR" sz="1400" dirty="0" smtClean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4306" y="3003673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f</a:t>
            </a:r>
            <a:r>
              <a:rPr lang="pt-BR" sz="1400" dirty="0" smtClean="0">
                <a:solidFill>
                  <a:srgbClr val="FF0000"/>
                </a:solidFill>
              </a:rPr>
              <a:t>ile </a:t>
            </a:r>
            <a:r>
              <a:rPr lang="pt-BR" sz="1400" dirty="0" err="1" smtClean="0">
                <a:solidFill>
                  <a:srgbClr val="FF0000"/>
                </a:solidFill>
              </a:rPr>
              <a:t>name</a:t>
            </a:r>
            <a:endParaRPr lang="pt-BR" sz="14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1422" y="3012376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f</a:t>
            </a:r>
            <a:r>
              <a:rPr lang="pt-BR" sz="1400" dirty="0" smtClean="0">
                <a:solidFill>
                  <a:srgbClr val="FF0000"/>
                </a:solidFill>
              </a:rPr>
              <a:t>ile </a:t>
            </a:r>
            <a:r>
              <a:rPr lang="pt-BR" sz="1400" dirty="0" err="1" smtClean="0">
                <a:solidFill>
                  <a:srgbClr val="FF0000"/>
                </a:solidFill>
              </a:rPr>
              <a:t>type</a:t>
            </a:r>
            <a:endParaRPr lang="pt-BR" sz="1400" dirty="0" smtClean="0">
              <a:solidFill>
                <a:srgbClr val="FF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5400000" flipH="1" flipV="1">
            <a:off x="6086408" y="2804304"/>
            <a:ext cx="312363" cy="14401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5400000" flipH="1" flipV="1">
            <a:off x="4722711" y="2804304"/>
            <a:ext cx="312363" cy="14401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5400000" flipH="1" flipV="1">
            <a:off x="7233047" y="2804304"/>
            <a:ext cx="312363" cy="14401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3" idx="0"/>
          </p:cNvCxnSpPr>
          <p:nvPr/>
        </p:nvCxnSpPr>
        <p:spPr>
          <a:xfrm rot="16200000" flipV="1">
            <a:off x="9669930" y="2759692"/>
            <a:ext cx="292094" cy="165353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8469" y="4088281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>
                <a:solidFill>
                  <a:srgbClr val="FF0000"/>
                </a:solidFill>
              </a:rPr>
              <a:t>deserializer</a:t>
            </a:r>
            <a:endParaRPr lang="pt-BR" sz="1400" dirty="0" smtClean="0">
              <a:solidFill>
                <a:srgbClr val="FF0000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 rot="5400000" flipH="1" flipV="1">
            <a:off x="435596" y="3191901"/>
            <a:ext cx="1512169" cy="280595"/>
          </a:xfrm>
          <a:prstGeom prst="bentConnector3">
            <a:avLst>
              <a:gd name="adj1" fmla="val 10013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2" idx="3"/>
          </p:cNvCxnSpPr>
          <p:nvPr/>
        </p:nvCxnSpPr>
        <p:spPr>
          <a:xfrm flipV="1">
            <a:off x="1748450" y="3580064"/>
            <a:ext cx="2491409" cy="662106"/>
          </a:xfrm>
          <a:prstGeom prst="bentConnector3">
            <a:avLst>
              <a:gd name="adj1" fmla="val 10019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4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</a:t>
            </a:r>
            <a:r>
              <a:rPr lang="pt-BR" dirty="0" smtClean="0"/>
              <a:t>nteração </a:t>
            </a:r>
            <a:r>
              <a:rPr lang="pt-BR" dirty="0"/>
              <a:t>com a </a:t>
            </a:r>
            <a:r>
              <a:rPr lang="pt-BR" dirty="0" smtClean="0"/>
              <a:t>malha: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863823"/>
            <a:ext cx="10799762" cy="45005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/>
              <a:t>Salvar malha do </a:t>
            </a:r>
            <a:r>
              <a:rPr lang="pt-BR" sz="2000" dirty="0" err="1" smtClean="0"/>
              <a:t>GeMA</a:t>
            </a:r>
            <a:r>
              <a:rPr lang="pt-BR" sz="2000" dirty="0" smtClean="0"/>
              <a:t> em um arquivo:</a:t>
            </a:r>
          </a:p>
          <a:p>
            <a:endParaRPr lang="pt-BR" sz="800" dirty="0" smtClean="0"/>
          </a:p>
          <a:p>
            <a:pPr marL="971550" lvl="1" indent="-514350">
              <a:buFont typeface="+mj-lt"/>
              <a:buAutoNum type="romanLcPeriod"/>
            </a:pPr>
            <a:r>
              <a:rPr lang="pt-BR" sz="1800" i="1" dirty="0" smtClean="0"/>
              <a:t>Versão básica</a:t>
            </a:r>
          </a:p>
          <a:p>
            <a:pPr marL="971550" lvl="1" indent="-514350">
              <a:buFont typeface="+mj-lt"/>
              <a:buAutoNum type="romanLcPeriod"/>
            </a:pPr>
            <a:endParaRPr lang="pt-BR" dirty="0"/>
          </a:p>
          <a:p>
            <a:pPr marL="971550" lvl="1" indent="-514350">
              <a:buFont typeface="+mj-lt"/>
              <a:buAutoNum type="romanLcPeriod"/>
            </a:pPr>
            <a:endParaRPr lang="pt-BR" dirty="0" smtClean="0"/>
          </a:p>
          <a:p>
            <a:pPr marL="971550" lvl="1" indent="-514350">
              <a:buFont typeface="+mj-lt"/>
              <a:buAutoNum type="romanLcPeriod"/>
            </a:pPr>
            <a:endParaRPr lang="pt-BR" dirty="0" smtClean="0"/>
          </a:p>
          <a:p>
            <a:pPr lvl="1">
              <a:buFont typeface="+mj-lt"/>
              <a:buAutoNum type="romanLcPeriod"/>
            </a:pPr>
            <a:endParaRPr lang="pt-BR" sz="800" dirty="0" smtClean="0"/>
          </a:p>
          <a:p>
            <a:pPr lvl="1">
              <a:buFont typeface="+mj-lt"/>
              <a:buAutoNum type="romanLcPeriod"/>
            </a:pPr>
            <a:endParaRPr lang="pt-BR" sz="800" dirty="0" smtClean="0"/>
          </a:p>
          <a:p>
            <a:pPr marL="971550" lvl="1" indent="-514350">
              <a:buFont typeface="+mj-lt"/>
              <a:buAutoNum type="romanLcPeriod"/>
            </a:pPr>
            <a:r>
              <a:rPr lang="pt-BR" sz="1800" i="1" dirty="0" smtClean="0"/>
              <a:t>Versão avançada</a:t>
            </a:r>
          </a:p>
          <a:p>
            <a:pPr lvl="1"/>
            <a:endParaRPr lang="pt-BR" sz="2400" dirty="0"/>
          </a:p>
          <a:p>
            <a:endParaRPr lang="pt-BR" dirty="0"/>
          </a:p>
        </p:txBody>
      </p:sp>
      <p:sp>
        <p:nvSpPr>
          <p:cNvPr id="4" name="Retângulo 4"/>
          <p:cNvSpPr/>
          <p:nvPr/>
        </p:nvSpPr>
        <p:spPr>
          <a:xfrm>
            <a:off x="614942" y="3672135"/>
            <a:ext cx="752235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 = 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utils.prepareMeshFile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mesh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'./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myDir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/out', {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ux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uy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'}, {'pp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'})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i=1, 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#times 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utils.addResultToMeshFile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(file, times[i])</a:t>
            </a:r>
          </a:p>
          <a:p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nd</a:t>
            </a:r>
            <a:endParaRPr lang="pt-BR" sz="13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t-BR" sz="13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utils.closeMeshFile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(file)</a:t>
            </a:r>
            <a:endParaRPr lang="pt-B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8" name="Elbow Connector 37"/>
          <p:cNvCxnSpPr/>
          <p:nvPr/>
        </p:nvCxnSpPr>
        <p:spPr>
          <a:xfrm rot="5400000" flipH="1" flipV="1">
            <a:off x="5587101" y="2243773"/>
            <a:ext cx="312363" cy="14401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003336" y="2447630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n</a:t>
            </a:r>
            <a:r>
              <a:rPr lang="pt-BR" sz="1400" dirty="0" smtClean="0">
                <a:solidFill>
                  <a:srgbClr val="FF0000"/>
                </a:solidFill>
              </a:rPr>
              <a:t>odal </a:t>
            </a:r>
            <a:r>
              <a:rPr lang="pt-BR" sz="1400" dirty="0" err="1" smtClean="0">
                <a:solidFill>
                  <a:srgbClr val="FF0000"/>
                </a:solidFill>
              </a:rPr>
              <a:t>values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3421" y="2447630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>
                <a:solidFill>
                  <a:srgbClr val="FF0000"/>
                </a:solidFill>
              </a:rPr>
              <a:t>gauss</a:t>
            </a: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sz="1400" dirty="0" err="1" smtClean="0">
                <a:solidFill>
                  <a:srgbClr val="FF0000"/>
                </a:solidFill>
              </a:rPr>
              <a:t>values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1459" y="2437758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i</a:t>
            </a:r>
            <a:r>
              <a:rPr lang="pt-BR" sz="1400" dirty="0" smtClean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96741" y="244314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file </a:t>
            </a:r>
            <a:r>
              <a:rPr lang="pt-BR" sz="1400" dirty="0" err="1" smtClean="0">
                <a:solidFill>
                  <a:srgbClr val="FF0000"/>
                </a:solidFill>
              </a:rPr>
              <a:t>name</a:t>
            </a:r>
            <a:endParaRPr lang="pt-BR" sz="1400" dirty="0" smtClean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44812" y="2451842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file </a:t>
            </a:r>
            <a:r>
              <a:rPr lang="pt-BR" sz="1400" dirty="0" err="1" smtClean="0">
                <a:solidFill>
                  <a:srgbClr val="FF0000"/>
                </a:solidFill>
              </a:rPr>
              <a:t>type</a:t>
            </a:r>
            <a:endParaRPr lang="pt-BR" sz="1400" dirty="0" smtClean="0">
              <a:solidFill>
                <a:srgbClr val="FF0000"/>
              </a:solidFill>
            </a:endParaRPr>
          </a:p>
        </p:txBody>
      </p:sp>
      <p:cxnSp>
        <p:nvCxnSpPr>
          <p:cNvPr id="44" name="Elbow Connector 43"/>
          <p:cNvCxnSpPr/>
          <p:nvPr/>
        </p:nvCxnSpPr>
        <p:spPr>
          <a:xfrm rot="5400000" flipH="1" flipV="1">
            <a:off x="3468843" y="2243771"/>
            <a:ext cx="312363" cy="14401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5400000" flipH="1" flipV="1">
            <a:off x="2359349" y="2243772"/>
            <a:ext cx="312363" cy="14401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5400000" flipH="1" flipV="1">
            <a:off x="4546437" y="2243770"/>
            <a:ext cx="312363" cy="14401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40" idx="0"/>
          </p:cNvCxnSpPr>
          <p:nvPr/>
        </p:nvCxnSpPr>
        <p:spPr>
          <a:xfrm rot="16200000" flipV="1">
            <a:off x="6789610" y="2218906"/>
            <a:ext cx="292094" cy="165353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425156" y="2437758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>
                <a:solidFill>
                  <a:srgbClr val="FF0000"/>
                </a:solidFill>
              </a:rPr>
              <a:t>options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9" name="Elbow Connector 48"/>
          <p:cNvCxnSpPr>
            <a:stCxn id="48" idx="0"/>
          </p:cNvCxnSpPr>
          <p:nvPr/>
        </p:nvCxnSpPr>
        <p:spPr>
          <a:xfrm rot="5400000" flipH="1" flipV="1">
            <a:off x="8694329" y="2257373"/>
            <a:ext cx="292087" cy="6868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Retângulo 4"/>
          <p:cNvSpPr/>
          <p:nvPr/>
        </p:nvSpPr>
        <p:spPr>
          <a:xfrm>
            <a:off x="360363" y="1871935"/>
            <a:ext cx="1087328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utils.saveMeshFile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mesh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'./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myDir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/out',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nf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{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ux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uy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'}, {'pp'}, {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allStates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}) 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78181" y="5020542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f</a:t>
            </a:r>
            <a:r>
              <a:rPr lang="pt-BR" sz="1400" dirty="0" smtClean="0">
                <a:solidFill>
                  <a:srgbClr val="FF0000"/>
                </a:solidFill>
              </a:rPr>
              <a:t>ile </a:t>
            </a:r>
            <a:r>
              <a:rPr lang="pt-BR" sz="1400" dirty="0" err="1" smtClean="0">
                <a:solidFill>
                  <a:srgbClr val="FF0000"/>
                </a:solidFill>
              </a:rPr>
              <a:t>object</a:t>
            </a:r>
            <a:endParaRPr lang="pt-BR" sz="1400" dirty="0" smtClean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24858" y="4732510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>
                <a:solidFill>
                  <a:srgbClr val="FF0000"/>
                </a:solidFill>
              </a:rPr>
              <a:t>current</a:t>
            </a:r>
            <a:r>
              <a:rPr lang="pt-BR" sz="1400" dirty="0" smtClean="0">
                <a:solidFill>
                  <a:srgbClr val="FF0000"/>
                </a:solidFill>
              </a:rPr>
              <a:t> time</a:t>
            </a:r>
          </a:p>
        </p:txBody>
      </p:sp>
      <p:cxnSp>
        <p:nvCxnSpPr>
          <p:cNvPr id="58" name="Elbow Connector 57"/>
          <p:cNvCxnSpPr/>
          <p:nvPr/>
        </p:nvCxnSpPr>
        <p:spPr>
          <a:xfrm rot="10800000">
            <a:off x="3697035" y="4718363"/>
            <a:ext cx="835659" cy="393932"/>
          </a:xfrm>
          <a:prstGeom prst="bentConnector3">
            <a:avLst>
              <a:gd name="adj1" fmla="val 9956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10800000">
            <a:off x="655909" y="3805888"/>
            <a:ext cx="3880984" cy="1391210"/>
          </a:xfrm>
          <a:prstGeom prst="bentConnector3">
            <a:avLst>
              <a:gd name="adj1" fmla="val 104976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rot="10800000" flipV="1">
            <a:off x="3168750" y="5256309"/>
            <a:ext cx="1363943" cy="14401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Elbow Connector 85"/>
          <p:cNvCxnSpPr/>
          <p:nvPr/>
        </p:nvCxnSpPr>
        <p:spPr>
          <a:xfrm rot="10800000">
            <a:off x="4432310" y="4718363"/>
            <a:ext cx="1488346" cy="185823"/>
          </a:xfrm>
          <a:prstGeom prst="bentConnector3">
            <a:avLst>
              <a:gd name="adj1" fmla="val 9991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3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Mesh</a:t>
            </a:r>
            <a:r>
              <a:rPr lang="pt-BR" dirty="0" smtClean="0"/>
              <a:t> </a:t>
            </a:r>
            <a:r>
              <a:rPr lang="pt-BR" dirty="0" err="1" smtClean="0"/>
              <a:t>mapping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453" y="1151855"/>
            <a:ext cx="10799762" cy="450056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accent4"/>
                </a:solidFill>
              </a:rPr>
              <a:t>Porque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precisamos</a:t>
            </a:r>
            <a:r>
              <a:rPr lang="en-US" dirty="0" smtClean="0">
                <a:solidFill>
                  <a:schemeClr val="accent4"/>
                </a:solidFill>
              </a:rPr>
              <a:t>?</a:t>
            </a:r>
          </a:p>
          <a:p>
            <a:endParaRPr lang="en-U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C</a:t>
            </a:r>
            <a:r>
              <a:rPr lang="en-US" dirty="0" err="1" smtClean="0"/>
              <a:t>ontexto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simulação</a:t>
            </a:r>
            <a:r>
              <a:rPr lang="en-US" dirty="0"/>
              <a:t> </a:t>
            </a:r>
            <a:r>
              <a:rPr lang="en-US" dirty="0" err="1"/>
              <a:t>multifísica</a:t>
            </a:r>
            <a:r>
              <a:rPr lang="en-US" dirty="0"/>
              <a:t> e </a:t>
            </a:r>
            <a:r>
              <a:rPr lang="en-US" dirty="0" smtClean="0"/>
              <a:t>multi-</a:t>
            </a:r>
            <a:r>
              <a:rPr lang="en-US" dirty="0" err="1" smtClean="0"/>
              <a:t>escala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C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/>
              <a:t>física</a:t>
            </a:r>
            <a:r>
              <a:rPr lang="en-US" dirty="0"/>
              <a:t> </a:t>
            </a:r>
            <a:r>
              <a:rPr lang="en-US" dirty="0" err="1"/>
              <a:t>possui</a:t>
            </a:r>
            <a:r>
              <a:rPr lang="en-US" dirty="0"/>
              <a:t> um </a:t>
            </a:r>
            <a:r>
              <a:rPr lang="en-US" dirty="0" err="1"/>
              <a:t>domínio</a:t>
            </a:r>
            <a:r>
              <a:rPr lang="en-US" dirty="0"/>
              <a:t> com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propria</a:t>
            </a:r>
            <a:r>
              <a:rPr lang="en-US" dirty="0"/>
              <a:t> </a:t>
            </a:r>
            <a:r>
              <a:rPr lang="en-US" dirty="0" err="1"/>
              <a:t>discretização</a:t>
            </a:r>
            <a:r>
              <a:rPr lang="en-US" dirty="0"/>
              <a:t> / </a:t>
            </a:r>
            <a:r>
              <a:rPr lang="en-US" dirty="0" err="1"/>
              <a:t>malha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D</a:t>
            </a:r>
            <a:r>
              <a:rPr lang="en-US" dirty="0" err="1" smtClean="0"/>
              <a:t>iferentes</a:t>
            </a:r>
            <a:r>
              <a:rPr lang="en-US" dirty="0" smtClean="0"/>
              <a:t> </a:t>
            </a:r>
            <a:r>
              <a:rPr lang="en-US" dirty="0" err="1" smtClean="0"/>
              <a:t>resoluções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 smtClean="0"/>
              <a:t>elementos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/>
              <a:t>regras</a:t>
            </a:r>
            <a:r>
              <a:rPr lang="en-US" dirty="0"/>
              <a:t> de </a:t>
            </a:r>
            <a:r>
              <a:rPr lang="en-US" dirty="0" err="1"/>
              <a:t>integração</a:t>
            </a:r>
            <a:endParaRPr lang="en-US" dirty="0"/>
          </a:p>
          <a:p>
            <a:pPr marL="0" indent="0">
              <a:buNone/>
            </a:pPr>
            <a:endParaRPr lang="pt-BR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chemeClr val="accent4"/>
                </a:solidFill>
              </a:rPr>
              <a:t>Qual</a:t>
            </a:r>
            <a:r>
              <a:rPr lang="en-US" dirty="0" smtClean="0">
                <a:solidFill>
                  <a:schemeClr val="accent4"/>
                </a:solidFill>
              </a:rPr>
              <a:t> é o </a:t>
            </a:r>
            <a:r>
              <a:rPr lang="en-US" dirty="0" err="1" smtClean="0">
                <a:solidFill>
                  <a:schemeClr val="accent4"/>
                </a:solidFill>
              </a:rPr>
              <a:t>objetivo</a:t>
            </a:r>
            <a:r>
              <a:rPr lang="en-US" dirty="0" smtClean="0">
                <a:solidFill>
                  <a:schemeClr val="accent4"/>
                </a:solidFill>
              </a:rPr>
              <a:t>?</a:t>
            </a:r>
          </a:p>
          <a:p>
            <a:endParaRPr lang="en-U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M</a:t>
            </a:r>
            <a:r>
              <a:rPr lang="en-US" dirty="0" err="1" smtClean="0"/>
              <a:t>apear</a:t>
            </a:r>
            <a:r>
              <a:rPr lang="en-US" dirty="0" smtClean="0"/>
              <a:t> dado entre 2 malhas para </a:t>
            </a:r>
            <a:r>
              <a:rPr lang="en-US" dirty="0" err="1" smtClean="0"/>
              <a:t>integrar</a:t>
            </a:r>
            <a:r>
              <a:rPr lang="en-US" dirty="0" smtClean="0"/>
              <a:t> </a:t>
            </a:r>
            <a:r>
              <a:rPr lang="en-US" dirty="0" err="1" smtClean="0"/>
              <a:t>diversos</a:t>
            </a:r>
            <a:r>
              <a:rPr lang="en-US" dirty="0" smtClean="0"/>
              <a:t> </a:t>
            </a:r>
            <a:r>
              <a:rPr lang="en-US" dirty="0" err="1" smtClean="0"/>
              <a:t>modelos</a:t>
            </a:r>
            <a:r>
              <a:rPr lang="en-US" dirty="0" smtClean="0"/>
              <a:t> de </a:t>
            </a:r>
            <a:r>
              <a:rPr lang="en-US" dirty="0" err="1" smtClean="0"/>
              <a:t>simulações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P</a:t>
            </a:r>
            <a:r>
              <a:rPr lang="en-US" dirty="0" err="1" smtClean="0"/>
              <a:t>ermitir</a:t>
            </a:r>
            <a:r>
              <a:rPr lang="en-US" dirty="0" smtClean="0"/>
              <a:t> </a:t>
            </a:r>
            <a:r>
              <a:rPr lang="en-US" dirty="0" err="1" smtClean="0"/>
              <a:t>comunicação</a:t>
            </a:r>
            <a:r>
              <a:rPr lang="en-US" dirty="0" smtClean="0"/>
              <a:t> entre </a:t>
            </a:r>
            <a:r>
              <a:rPr lang="en-US" dirty="0" err="1" smtClean="0"/>
              <a:t>modelos</a:t>
            </a:r>
            <a:r>
              <a:rPr lang="en-US" dirty="0" smtClean="0"/>
              <a:t> com </a:t>
            </a:r>
            <a:r>
              <a:rPr lang="en-US" dirty="0" err="1" smtClean="0"/>
              <a:t>proveniência</a:t>
            </a:r>
            <a:r>
              <a:rPr lang="en-US" dirty="0" smtClean="0"/>
              <a:t> </a:t>
            </a:r>
            <a:r>
              <a:rPr lang="en-US" dirty="0" err="1" smtClean="0"/>
              <a:t>diversa</a:t>
            </a:r>
            <a:r>
              <a:rPr lang="en-US" dirty="0" smtClean="0"/>
              <a:t> (ex: </a:t>
            </a:r>
            <a:r>
              <a:rPr lang="en-US" dirty="0" err="1" smtClean="0"/>
              <a:t>simuladores</a:t>
            </a:r>
            <a:r>
              <a:rPr lang="en-US" dirty="0" smtClean="0"/>
              <a:t> </a:t>
            </a:r>
            <a:r>
              <a:rPr lang="en-US" dirty="0" err="1" smtClean="0"/>
              <a:t>externos</a:t>
            </a:r>
            <a:r>
              <a:rPr lang="en-US" dirty="0" smtClean="0"/>
              <a:t>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05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Processo de transferência de dados entre malhas</a:t>
            </a:r>
            <a:endParaRPr lang="pt-BR"/>
          </a:p>
        </p:txBody>
      </p:sp>
      <p:grpSp>
        <p:nvGrpSpPr>
          <p:cNvPr id="84" name="Grupo 83"/>
          <p:cNvGrpSpPr/>
          <p:nvPr/>
        </p:nvGrpSpPr>
        <p:grpSpPr>
          <a:xfrm>
            <a:off x="2448670" y="719807"/>
            <a:ext cx="6624737" cy="5174936"/>
            <a:chOff x="3705" y="43178"/>
            <a:chExt cx="4743108" cy="3705097"/>
          </a:xfrm>
        </p:grpSpPr>
        <p:sp>
          <p:nvSpPr>
            <p:cNvPr id="85" name="Retângulo 84"/>
            <p:cNvSpPr/>
            <p:nvPr/>
          </p:nvSpPr>
          <p:spPr>
            <a:xfrm>
              <a:off x="3705" y="2756266"/>
              <a:ext cx="4743108" cy="992009"/>
            </a:xfrm>
            <a:prstGeom prst="rect">
              <a:avLst/>
            </a:prstGeom>
            <a:solidFill>
              <a:srgbClr val="A5A5A5">
                <a:lumMod val="40000"/>
                <a:lumOff val="60000"/>
              </a:srgbClr>
            </a:soli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799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6" name="Grupo 85"/>
            <p:cNvGrpSpPr/>
            <p:nvPr/>
          </p:nvGrpSpPr>
          <p:grpSpPr>
            <a:xfrm>
              <a:off x="52065" y="43178"/>
              <a:ext cx="4361806" cy="2608808"/>
              <a:chOff x="77583" y="294106"/>
              <a:chExt cx="4361806" cy="2608808"/>
            </a:xfrm>
          </p:grpSpPr>
          <p:grpSp>
            <p:nvGrpSpPr>
              <p:cNvPr id="91" name="Grupo 90"/>
              <p:cNvGrpSpPr/>
              <p:nvPr/>
            </p:nvGrpSpPr>
            <p:grpSpPr>
              <a:xfrm>
                <a:off x="77583" y="426661"/>
                <a:ext cx="4361806" cy="2476253"/>
                <a:chOff x="77583" y="185745"/>
                <a:chExt cx="4361806" cy="2476253"/>
              </a:xfrm>
            </p:grpSpPr>
            <p:sp>
              <p:nvSpPr>
                <p:cNvPr id="95" name="Forma livre 94"/>
                <p:cNvSpPr/>
                <p:nvPr/>
              </p:nvSpPr>
              <p:spPr>
                <a:xfrm>
                  <a:off x="1916036" y="2046413"/>
                  <a:ext cx="2499594" cy="506573"/>
                </a:xfrm>
                <a:custGeom>
                  <a:avLst/>
                  <a:gdLst>
                    <a:gd name="connsiteX0" fmla="*/ 2245057 w 2245057"/>
                    <a:gd name="connsiteY0" fmla="*/ 0 h 250860"/>
                    <a:gd name="connsiteX1" fmla="*/ 876869 w 2245057"/>
                    <a:gd name="connsiteY1" fmla="*/ 249072 h 250860"/>
                    <a:gd name="connsiteX2" fmla="*/ 0 w 2245057"/>
                    <a:gd name="connsiteY2" fmla="*/ 92122 h 250860"/>
                    <a:gd name="connsiteX0" fmla="*/ 2241314 w 2241314"/>
                    <a:gd name="connsiteY0" fmla="*/ 0 h 454605"/>
                    <a:gd name="connsiteX1" fmla="*/ 876869 w 2241314"/>
                    <a:gd name="connsiteY1" fmla="*/ 443632 h 454605"/>
                    <a:gd name="connsiteX2" fmla="*/ 0 w 2241314"/>
                    <a:gd name="connsiteY2" fmla="*/ 286682 h 454605"/>
                    <a:gd name="connsiteX0" fmla="*/ 2241314 w 2241314"/>
                    <a:gd name="connsiteY0" fmla="*/ 0 h 501612"/>
                    <a:gd name="connsiteX1" fmla="*/ 1288672 w 2241314"/>
                    <a:gd name="connsiteY1" fmla="*/ 493226 h 501612"/>
                    <a:gd name="connsiteX2" fmla="*/ 0 w 2241314"/>
                    <a:gd name="connsiteY2" fmla="*/ 286682 h 501612"/>
                    <a:gd name="connsiteX0" fmla="*/ 2525832 w 2525832"/>
                    <a:gd name="connsiteY0" fmla="*/ 0 h 493843"/>
                    <a:gd name="connsiteX1" fmla="*/ 1573190 w 2525832"/>
                    <a:gd name="connsiteY1" fmla="*/ 493226 h 493843"/>
                    <a:gd name="connsiteX2" fmla="*/ 0 w 2525832"/>
                    <a:gd name="connsiteY2" fmla="*/ 99752 h 493843"/>
                    <a:gd name="connsiteX0" fmla="*/ 2525832 w 2525832"/>
                    <a:gd name="connsiteY0" fmla="*/ 0 h 494539"/>
                    <a:gd name="connsiteX1" fmla="*/ 2314497 w 2525832"/>
                    <a:gd name="connsiteY1" fmla="*/ 219210 h 494539"/>
                    <a:gd name="connsiteX2" fmla="*/ 1573190 w 2525832"/>
                    <a:gd name="connsiteY2" fmla="*/ 493226 h 494539"/>
                    <a:gd name="connsiteX3" fmla="*/ 0 w 2525832"/>
                    <a:gd name="connsiteY3" fmla="*/ 99752 h 494539"/>
                    <a:gd name="connsiteX0" fmla="*/ 2525832 w 2525832"/>
                    <a:gd name="connsiteY0" fmla="*/ 0 h 494657"/>
                    <a:gd name="connsiteX1" fmla="*/ 2314497 w 2525832"/>
                    <a:gd name="connsiteY1" fmla="*/ 219210 h 494657"/>
                    <a:gd name="connsiteX2" fmla="*/ 1573190 w 2525832"/>
                    <a:gd name="connsiteY2" fmla="*/ 493226 h 494657"/>
                    <a:gd name="connsiteX3" fmla="*/ 0 w 2525832"/>
                    <a:gd name="connsiteY3" fmla="*/ 99752 h 494657"/>
                    <a:gd name="connsiteX0" fmla="*/ 2525832 w 2525832"/>
                    <a:gd name="connsiteY0" fmla="*/ 0 h 494657"/>
                    <a:gd name="connsiteX1" fmla="*/ 2314497 w 2525832"/>
                    <a:gd name="connsiteY1" fmla="*/ 219210 h 494657"/>
                    <a:gd name="connsiteX2" fmla="*/ 1573190 w 2525832"/>
                    <a:gd name="connsiteY2" fmla="*/ 493226 h 494657"/>
                    <a:gd name="connsiteX3" fmla="*/ 0 w 2525832"/>
                    <a:gd name="connsiteY3" fmla="*/ 99752 h 494657"/>
                    <a:gd name="connsiteX0" fmla="*/ 2578243 w 2578243"/>
                    <a:gd name="connsiteY0" fmla="*/ 0 h 544251"/>
                    <a:gd name="connsiteX1" fmla="*/ 2314497 w 2578243"/>
                    <a:gd name="connsiteY1" fmla="*/ 268804 h 544251"/>
                    <a:gd name="connsiteX2" fmla="*/ 1573190 w 2578243"/>
                    <a:gd name="connsiteY2" fmla="*/ 542820 h 544251"/>
                    <a:gd name="connsiteX3" fmla="*/ 0 w 2578243"/>
                    <a:gd name="connsiteY3" fmla="*/ 149346 h 544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8243" h="544251">
                      <a:moveTo>
                        <a:pt x="2578243" y="0"/>
                      </a:moveTo>
                      <a:cubicBezTo>
                        <a:pt x="2524302" y="23819"/>
                        <a:pt x="2447065" y="175155"/>
                        <a:pt x="2314497" y="268804"/>
                      </a:cubicBezTo>
                      <a:cubicBezTo>
                        <a:pt x="2174442" y="370083"/>
                        <a:pt x="1958939" y="562730"/>
                        <a:pt x="1573190" y="542820"/>
                      </a:cubicBezTo>
                      <a:cubicBezTo>
                        <a:pt x="1187441" y="522910"/>
                        <a:pt x="251346" y="235498"/>
                        <a:pt x="0" y="149346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ysClr val="windowText" lastClr="000000"/>
                  </a:solidFill>
                  <a:prstDash val="dash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orma livre 95"/>
                <p:cNvSpPr/>
                <p:nvPr/>
              </p:nvSpPr>
              <p:spPr>
                <a:xfrm>
                  <a:off x="1552433" y="1876567"/>
                  <a:ext cx="365077" cy="358254"/>
                </a:xfrm>
                <a:custGeom>
                  <a:avLst/>
                  <a:gdLst>
                    <a:gd name="connsiteX0" fmla="*/ 17060 w 365077"/>
                    <a:gd name="connsiteY0" fmla="*/ 0 h 358254"/>
                    <a:gd name="connsiteX1" fmla="*/ 197892 w 365077"/>
                    <a:gd name="connsiteY1" fmla="*/ 34120 h 358254"/>
                    <a:gd name="connsiteX2" fmla="*/ 365077 w 365077"/>
                    <a:gd name="connsiteY2" fmla="*/ 75063 h 358254"/>
                    <a:gd name="connsiteX3" fmla="*/ 365077 w 365077"/>
                    <a:gd name="connsiteY3" fmla="*/ 204717 h 358254"/>
                    <a:gd name="connsiteX4" fmla="*/ 344606 w 365077"/>
                    <a:gd name="connsiteY4" fmla="*/ 358254 h 358254"/>
                    <a:gd name="connsiteX5" fmla="*/ 177421 w 365077"/>
                    <a:gd name="connsiteY5" fmla="*/ 313899 h 358254"/>
                    <a:gd name="connsiteX6" fmla="*/ 0 w 365077"/>
                    <a:gd name="connsiteY6" fmla="*/ 276367 h 358254"/>
                    <a:gd name="connsiteX7" fmla="*/ 17060 w 365077"/>
                    <a:gd name="connsiteY7" fmla="*/ 150126 h 358254"/>
                    <a:gd name="connsiteX8" fmla="*/ 17060 w 365077"/>
                    <a:gd name="connsiteY8" fmla="*/ 0 h 358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5077" h="358254">
                      <a:moveTo>
                        <a:pt x="17060" y="0"/>
                      </a:moveTo>
                      <a:lnTo>
                        <a:pt x="197892" y="34120"/>
                      </a:lnTo>
                      <a:lnTo>
                        <a:pt x="365077" y="75063"/>
                      </a:lnTo>
                      <a:lnTo>
                        <a:pt x="365077" y="204717"/>
                      </a:lnTo>
                      <a:lnTo>
                        <a:pt x="344606" y="358254"/>
                      </a:lnTo>
                      <a:lnTo>
                        <a:pt x="177421" y="313899"/>
                      </a:lnTo>
                      <a:lnTo>
                        <a:pt x="0" y="276367"/>
                      </a:lnTo>
                      <a:lnTo>
                        <a:pt x="17060" y="150126"/>
                      </a:lnTo>
                      <a:lnTo>
                        <a:pt x="17060" y="0"/>
                      </a:lnTo>
                      <a:close/>
                    </a:path>
                  </a:pathLst>
                </a:custGeom>
                <a:solidFill>
                  <a:srgbClr val="4472C4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orma livre 96"/>
                <p:cNvSpPr/>
                <p:nvPr/>
              </p:nvSpPr>
              <p:spPr>
                <a:xfrm>
                  <a:off x="457200" y="709684"/>
                  <a:ext cx="552734" cy="307074"/>
                </a:xfrm>
                <a:custGeom>
                  <a:avLst/>
                  <a:gdLst>
                    <a:gd name="connsiteX0" fmla="*/ 0 w 552734"/>
                    <a:gd name="connsiteY0" fmla="*/ 0 h 307074"/>
                    <a:gd name="connsiteX1" fmla="*/ 180833 w 552734"/>
                    <a:gd name="connsiteY1" fmla="*/ 20471 h 307074"/>
                    <a:gd name="connsiteX2" fmla="*/ 327546 w 552734"/>
                    <a:gd name="connsiteY2" fmla="*/ 30707 h 307074"/>
                    <a:gd name="connsiteX3" fmla="*/ 474260 w 552734"/>
                    <a:gd name="connsiteY3" fmla="*/ 30707 h 307074"/>
                    <a:gd name="connsiteX4" fmla="*/ 552734 w 552734"/>
                    <a:gd name="connsiteY4" fmla="*/ 307074 h 307074"/>
                    <a:gd name="connsiteX5" fmla="*/ 429904 w 552734"/>
                    <a:gd name="connsiteY5" fmla="*/ 303662 h 307074"/>
                    <a:gd name="connsiteX6" fmla="*/ 279779 w 552734"/>
                    <a:gd name="connsiteY6" fmla="*/ 290015 h 307074"/>
                    <a:gd name="connsiteX7" fmla="*/ 92122 w 552734"/>
                    <a:gd name="connsiteY7" fmla="*/ 262719 h 307074"/>
                    <a:gd name="connsiteX8" fmla="*/ 0 w 552734"/>
                    <a:gd name="connsiteY8" fmla="*/ 0 h 307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2734" h="307074">
                      <a:moveTo>
                        <a:pt x="0" y="0"/>
                      </a:moveTo>
                      <a:lnTo>
                        <a:pt x="180833" y="20471"/>
                      </a:lnTo>
                      <a:lnTo>
                        <a:pt x="327546" y="30707"/>
                      </a:lnTo>
                      <a:lnTo>
                        <a:pt x="474260" y="30707"/>
                      </a:lnTo>
                      <a:lnTo>
                        <a:pt x="552734" y="307074"/>
                      </a:lnTo>
                      <a:lnTo>
                        <a:pt x="429904" y="303662"/>
                      </a:lnTo>
                      <a:lnTo>
                        <a:pt x="279779" y="290015"/>
                      </a:lnTo>
                      <a:lnTo>
                        <a:pt x="92122" y="2627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472C4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8" name="Grupo 97"/>
                <p:cNvGrpSpPr/>
                <p:nvPr/>
              </p:nvGrpSpPr>
              <p:grpSpPr>
                <a:xfrm>
                  <a:off x="77583" y="185745"/>
                  <a:ext cx="2292986" cy="2476253"/>
                  <a:chOff x="1240963" y="348227"/>
                  <a:chExt cx="2292986" cy="2476253"/>
                </a:xfrm>
              </p:grpSpPr>
              <p:sp>
                <p:nvSpPr>
                  <p:cNvPr id="157" name="Forma livre 156"/>
                  <p:cNvSpPr/>
                  <p:nvPr/>
                </p:nvSpPr>
                <p:spPr>
                  <a:xfrm>
                    <a:off x="1970476" y="575169"/>
                    <a:ext cx="361828" cy="2004836"/>
                  </a:xfrm>
                  <a:custGeom>
                    <a:avLst/>
                    <a:gdLst>
                      <a:gd name="connsiteX0" fmla="*/ 0 w 440864"/>
                      <a:gd name="connsiteY0" fmla="*/ 0 h 2819400"/>
                      <a:gd name="connsiteX1" fmla="*/ 426720 w 440864"/>
                      <a:gd name="connsiteY1" fmla="*/ 1432560 h 2819400"/>
                      <a:gd name="connsiteX2" fmla="*/ 297180 w 440864"/>
                      <a:gd name="connsiteY2" fmla="*/ 2819400 h 2819400"/>
                      <a:gd name="connsiteX0" fmla="*/ 0 w 339032"/>
                      <a:gd name="connsiteY0" fmla="*/ 0 h 2579511"/>
                      <a:gd name="connsiteX1" fmla="*/ 330764 w 339032"/>
                      <a:gd name="connsiteY1" fmla="*/ 1192671 h 2579511"/>
                      <a:gd name="connsiteX2" fmla="*/ 201224 w 339032"/>
                      <a:gd name="connsiteY2" fmla="*/ 2579511 h 2579511"/>
                      <a:gd name="connsiteX0" fmla="*/ 0 w 361828"/>
                      <a:gd name="connsiteY0" fmla="*/ 0 h 2004836"/>
                      <a:gd name="connsiteX1" fmla="*/ 330764 w 361828"/>
                      <a:gd name="connsiteY1" fmla="*/ 1192671 h 2004836"/>
                      <a:gd name="connsiteX2" fmla="*/ 286949 w 361828"/>
                      <a:gd name="connsiteY2" fmla="*/ 2004836 h 2004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61828" h="2004836">
                        <a:moveTo>
                          <a:pt x="0" y="0"/>
                        </a:moveTo>
                        <a:cubicBezTo>
                          <a:pt x="188595" y="481330"/>
                          <a:pt x="282939" y="858532"/>
                          <a:pt x="330764" y="1192671"/>
                        </a:cubicBezTo>
                        <a:cubicBezTo>
                          <a:pt x="378589" y="1526810"/>
                          <a:pt x="376484" y="1546366"/>
                          <a:pt x="286949" y="2004836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059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7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" name="Forma livre 157"/>
                  <p:cNvSpPr/>
                  <p:nvPr/>
                </p:nvSpPr>
                <p:spPr>
                  <a:xfrm>
                    <a:off x="2351758" y="535658"/>
                    <a:ext cx="384645" cy="2085622"/>
                  </a:xfrm>
                  <a:custGeom>
                    <a:avLst/>
                    <a:gdLst>
                      <a:gd name="connsiteX0" fmla="*/ 0 w 440864"/>
                      <a:gd name="connsiteY0" fmla="*/ 0 h 2819400"/>
                      <a:gd name="connsiteX1" fmla="*/ 426720 w 440864"/>
                      <a:gd name="connsiteY1" fmla="*/ 1432560 h 2819400"/>
                      <a:gd name="connsiteX2" fmla="*/ 297180 w 440864"/>
                      <a:gd name="connsiteY2" fmla="*/ 2819400 h 2819400"/>
                      <a:gd name="connsiteX0" fmla="*/ 0 w 362944"/>
                      <a:gd name="connsiteY0" fmla="*/ 0 h 2619022"/>
                      <a:gd name="connsiteX1" fmla="*/ 353342 w 362944"/>
                      <a:gd name="connsiteY1" fmla="*/ 1232182 h 2619022"/>
                      <a:gd name="connsiteX2" fmla="*/ 223802 w 362944"/>
                      <a:gd name="connsiteY2" fmla="*/ 2619022 h 2619022"/>
                      <a:gd name="connsiteX0" fmla="*/ 0 w 384645"/>
                      <a:gd name="connsiteY0" fmla="*/ 0 h 2085622"/>
                      <a:gd name="connsiteX1" fmla="*/ 353342 w 384645"/>
                      <a:gd name="connsiteY1" fmla="*/ 1232182 h 2085622"/>
                      <a:gd name="connsiteX2" fmla="*/ 306352 w 384645"/>
                      <a:gd name="connsiteY2" fmla="*/ 2085622 h 2085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4645" h="2085622">
                        <a:moveTo>
                          <a:pt x="0" y="0"/>
                        </a:moveTo>
                        <a:cubicBezTo>
                          <a:pt x="188595" y="481330"/>
                          <a:pt x="302283" y="884578"/>
                          <a:pt x="353342" y="1232182"/>
                        </a:cubicBezTo>
                        <a:cubicBezTo>
                          <a:pt x="404401" y="1579786"/>
                          <a:pt x="395887" y="1627152"/>
                          <a:pt x="306352" y="2085622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059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7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9" name="Forma livre 158"/>
                  <p:cNvSpPr/>
                  <p:nvPr/>
                </p:nvSpPr>
                <p:spPr>
                  <a:xfrm>
                    <a:off x="2666436" y="462280"/>
                    <a:ext cx="416254" cy="2232025"/>
                  </a:xfrm>
                  <a:custGeom>
                    <a:avLst/>
                    <a:gdLst>
                      <a:gd name="connsiteX0" fmla="*/ 0 w 440864"/>
                      <a:gd name="connsiteY0" fmla="*/ 0 h 2819400"/>
                      <a:gd name="connsiteX1" fmla="*/ 426720 w 440864"/>
                      <a:gd name="connsiteY1" fmla="*/ 1432560 h 2819400"/>
                      <a:gd name="connsiteX2" fmla="*/ 297180 w 440864"/>
                      <a:gd name="connsiteY2" fmla="*/ 2819400 h 2819400"/>
                      <a:gd name="connsiteX0" fmla="*/ 0 w 392881"/>
                      <a:gd name="connsiteY0" fmla="*/ 0 h 2692400"/>
                      <a:gd name="connsiteX1" fmla="*/ 381565 w 392881"/>
                      <a:gd name="connsiteY1" fmla="*/ 1305560 h 2692400"/>
                      <a:gd name="connsiteX2" fmla="*/ 252025 w 392881"/>
                      <a:gd name="connsiteY2" fmla="*/ 2692400 h 2692400"/>
                      <a:gd name="connsiteX0" fmla="*/ 0 w 416254"/>
                      <a:gd name="connsiteY0" fmla="*/ 0 h 2222500"/>
                      <a:gd name="connsiteX1" fmla="*/ 381565 w 416254"/>
                      <a:gd name="connsiteY1" fmla="*/ 1305560 h 2222500"/>
                      <a:gd name="connsiteX2" fmla="*/ 337750 w 416254"/>
                      <a:gd name="connsiteY2" fmla="*/ 2222500 h 2222500"/>
                      <a:gd name="connsiteX0" fmla="*/ 0 w 416254"/>
                      <a:gd name="connsiteY0" fmla="*/ 0 h 2232025"/>
                      <a:gd name="connsiteX1" fmla="*/ 381565 w 416254"/>
                      <a:gd name="connsiteY1" fmla="*/ 1305560 h 2232025"/>
                      <a:gd name="connsiteX2" fmla="*/ 337750 w 416254"/>
                      <a:gd name="connsiteY2" fmla="*/ 2232025 h 223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16254" h="2232025">
                        <a:moveTo>
                          <a:pt x="0" y="0"/>
                        </a:moveTo>
                        <a:cubicBezTo>
                          <a:pt x="188595" y="481330"/>
                          <a:pt x="325273" y="933556"/>
                          <a:pt x="381565" y="1305560"/>
                        </a:cubicBezTo>
                        <a:cubicBezTo>
                          <a:pt x="437857" y="1677564"/>
                          <a:pt x="427285" y="1773555"/>
                          <a:pt x="337750" y="2232025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059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7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" name="Forma livre 159"/>
                  <p:cNvSpPr/>
                  <p:nvPr/>
                </p:nvSpPr>
                <p:spPr>
                  <a:xfrm>
                    <a:off x="1512430" y="565292"/>
                    <a:ext cx="372324" cy="2043288"/>
                  </a:xfrm>
                  <a:custGeom>
                    <a:avLst/>
                    <a:gdLst>
                      <a:gd name="connsiteX0" fmla="*/ 0 w 440864"/>
                      <a:gd name="connsiteY0" fmla="*/ 0 h 2819400"/>
                      <a:gd name="connsiteX1" fmla="*/ 426720 w 440864"/>
                      <a:gd name="connsiteY1" fmla="*/ 1432560 h 2819400"/>
                      <a:gd name="connsiteX2" fmla="*/ 297180 w 440864"/>
                      <a:gd name="connsiteY2" fmla="*/ 2819400 h 2819400"/>
                      <a:gd name="connsiteX0" fmla="*/ 0 w 347995"/>
                      <a:gd name="connsiteY0" fmla="*/ 0 h 2602088"/>
                      <a:gd name="connsiteX1" fmla="*/ 339231 w 347995"/>
                      <a:gd name="connsiteY1" fmla="*/ 1215248 h 2602088"/>
                      <a:gd name="connsiteX2" fmla="*/ 209691 w 347995"/>
                      <a:gd name="connsiteY2" fmla="*/ 2602088 h 2602088"/>
                      <a:gd name="connsiteX0" fmla="*/ 0 w 372324"/>
                      <a:gd name="connsiteY0" fmla="*/ 0 h 2055988"/>
                      <a:gd name="connsiteX1" fmla="*/ 339231 w 372324"/>
                      <a:gd name="connsiteY1" fmla="*/ 1215248 h 2055988"/>
                      <a:gd name="connsiteX2" fmla="*/ 298591 w 372324"/>
                      <a:gd name="connsiteY2" fmla="*/ 2055988 h 2055988"/>
                      <a:gd name="connsiteX0" fmla="*/ 0 w 372324"/>
                      <a:gd name="connsiteY0" fmla="*/ 0 h 2043288"/>
                      <a:gd name="connsiteX1" fmla="*/ 339231 w 372324"/>
                      <a:gd name="connsiteY1" fmla="*/ 1202548 h 2043288"/>
                      <a:gd name="connsiteX2" fmla="*/ 298591 w 372324"/>
                      <a:gd name="connsiteY2" fmla="*/ 2043288 h 204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2324" h="2043288">
                        <a:moveTo>
                          <a:pt x="0" y="0"/>
                        </a:moveTo>
                        <a:cubicBezTo>
                          <a:pt x="188595" y="481330"/>
                          <a:pt x="289466" y="862000"/>
                          <a:pt x="339231" y="1202548"/>
                        </a:cubicBezTo>
                        <a:cubicBezTo>
                          <a:pt x="388996" y="1543096"/>
                          <a:pt x="388126" y="1584818"/>
                          <a:pt x="298591" y="2043288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059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7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orma livre 160"/>
                  <p:cNvSpPr/>
                  <p:nvPr/>
                </p:nvSpPr>
                <p:spPr>
                  <a:xfrm>
                    <a:off x="3092592" y="352214"/>
                    <a:ext cx="440004" cy="2472266"/>
                  </a:xfrm>
                  <a:custGeom>
                    <a:avLst/>
                    <a:gdLst>
                      <a:gd name="connsiteX0" fmla="*/ 0 w 440864"/>
                      <a:gd name="connsiteY0" fmla="*/ 0 h 2819400"/>
                      <a:gd name="connsiteX1" fmla="*/ 426720 w 440864"/>
                      <a:gd name="connsiteY1" fmla="*/ 1432560 h 2819400"/>
                      <a:gd name="connsiteX2" fmla="*/ 297180 w 440864"/>
                      <a:gd name="connsiteY2" fmla="*/ 2819400 h 2819400"/>
                      <a:gd name="connsiteX0" fmla="*/ 0 w 425859"/>
                      <a:gd name="connsiteY0" fmla="*/ 0 h 2802466"/>
                      <a:gd name="connsiteX1" fmla="*/ 412608 w 425859"/>
                      <a:gd name="connsiteY1" fmla="*/ 1415626 h 2802466"/>
                      <a:gd name="connsiteX2" fmla="*/ 283068 w 425859"/>
                      <a:gd name="connsiteY2" fmla="*/ 2802466 h 2802466"/>
                      <a:gd name="connsiteX0" fmla="*/ 0 w 440004"/>
                      <a:gd name="connsiteY0" fmla="*/ 0 h 2472266"/>
                      <a:gd name="connsiteX1" fmla="*/ 412608 w 440004"/>
                      <a:gd name="connsiteY1" fmla="*/ 1415626 h 2472266"/>
                      <a:gd name="connsiteX2" fmla="*/ 343393 w 440004"/>
                      <a:gd name="connsiteY2" fmla="*/ 2472266 h 2472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0004" h="2472266">
                        <a:moveTo>
                          <a:pt x="0" y="0"/>
                        </a:moveTo>
                        <a:cubicBezTo>
                          <a:pt x="188595" y="481330"/>
                          <a:pt x="355376" y="1003582"/>
                          <a:pt x="412608" y="1415626"/>
                        </a:cubicBezTo>
                        <a:cubicBezTo>
                          <a:pt x="469840" y="1827670"/>
                          <a:pt x="432928" y="2013796"/>
                          <a:pt x="343393" y="2472266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059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7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Forma livre 161"/>
                  <p:cNvSpPr/>
                  <p:nvPr/>
                </p:nvSpPr>
                <p:spPr>
                  <a:xfrm>
                    <a:off x="1240963" y="348227"/>
                    <a:ext cx="1858645" cy="239152"/>
                  </a:xfrm>
                  <a:custGeom>
                    <a:avLst/>
                    <a:gdLst>
                      <a:gd name="connsiteX0" fmla="*/ 0 w 2331720"/>
                      <a:gd name="connsiteY0" fmla="*/ 137160 h 300732"/>
                      <a:gd name="connsiteX1" fmla="*/ 967740 w 2331720"/>
                      <a:gd name="connsiteY1" fmla="*/ 297180 h 300732"/>
                      <a:gd name="connsiteX2" fmla="*/ 2331720 w 2331720"/>
                      <a:gd name="connsiteY2" fmla="*/ 0 h 300732"/>
                      <a:gd name="connsiteX0" fmla="*/ 0 w 2087245"/>
                      <a:gd name="connsiteY0" fmla="*/ 70485 h 231650"/>
                      <a:gd name="connsiteX1" fmla="*/ 967740 w 2087245"/>
                      <a:gd name="connsiteY1" fmla="*/ 230505 h 231650"/>
                      <a:gd name="connsiteX2" fmla="*/ 2087245 w 2087245"/>
                      <a:gd name="connsiteY2" fmla="*/ 0 h 231650"/>
                      <a:gd name="connsiteX0" fmla="*/ 0 w 1858645"/>
                      <a:gd name="connsiteY0" fmla="*/ 140335 h 239152"/>
                      <a:gd name="connsiteX1" fmla="*/ 739140 w 1858645"/>
                      <a:gd name="connsiteY1" fmla="*/ 230505 h 239152"/>
                      <a:gd name="connsiteX2" fmla="*/ 1858645 w 1858645"/>
                      <a:gd name="connsiteY2" fmla="*/ 0 h 239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58645" h="239152">
                        <a:moveTo>
                          <a:pt x="0" y="140335"/>
                        </a:moveTo>
                        <a:cubicBezTo>
                          <a:pt x="289560" y="231775"/>
                          <a:pt x="429366" y="253894"/>
                          <a:pt x="739140" y="230505"/>
                        </a:cubicBezTo>
                        <a:cubicBezTo>
                          <a:pt x="1048914" y="207116"/>
                          <a:pt x="1370965" y="137160"/>
                          <a:pt x="1858645" y="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059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7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Forma livre 162"/>
                  <p:cNvSpPr/>
                  <p:nvPr/>
                </p:nvSpPr>
                <p:spPr>
                  <a:xfrm>
                    <a:off x="1355263" y="684142"/>
                    <a:ext cx="1864995" cy="220396"/>
                  </a:xfrm>
                  <a:custGeom>
                    <a:avLst/>
                    <a:gdLst>
                      <a:gd name="connsiteX0" fmla="*/ 0 w 2331720"/>
                      <a:gd name="connsiteY0" fmla="*/ 137160 h 300732"/>
                      <a:gd name="connsiteX1" fmla="*/ 967740 w 2331720"/>
                      <a:gd name="connsiteY1" fmla="*/ 297180 h 300732"/>
                      <a:gd name="connsiteX2" fmla="*/ 2331720 w 2331720"/>
                      <a:gd name="connsiteY2" fmla="*/ 0 h 300732"/>
                      <a:gd name="connsiteX0" fmla="*/ 0 w 2141220"/>
                      <a:gd name="connsiteY0" fmla="*/ 197485 h 308423"/>
                      <a:gd name="connsiteX1" fmla="*/ 777240 w 2141220"/>
                      <a:gd name="connsiteY1" fmla="*/ 297180 h 308423"/>
                      <a:gd name="connsiteX2" fmla="*/ 2141220 w 2141220"/>
                      <a:gd name="connsiteY2" fmla="*/ 0 h 308423"/>
                      <a:gd name="connsiteX0" fmla="*/ 0 w 1864995"/>
                      <a:gd name="connsiteY0" fmla="*/ 114935 h 220396"/>
                      <a:gd name="connsiteX1" fmla="*/ 777240 w 1864995"/>
                      <a:gd name="connsiteY1" fmla="*/ 214630 h 220396"/>
                      <a:gd name="connsiteX2" fmla="*/ 1864995 w 1864995"/>
                      <a:gd name="connsiteY2" fmla="*/ 0 h 220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64995" h="220396">
                        <a:moveTo>
                          <a:pt x="0" y="114935"/>
                        </a:moveTo>
                        <a:cubicBezTo>
                          <a:pt x="289560" y="206375"/>
                          <a:pt x="466407" y="233786"/>
                          <a:pt x="777240" y="214630"/>
                        </a:cubicBezTo>
                        <a:cubicBezTo>
                          <a:pt x="1088073" y="195474"/>
                          <a:pt x="1377315" y="137160"/>
                          <a:pt x="1864995" y="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059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7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4" name="Forma livre 163"/>
                  <p:cNvSpPr/>
                  <p:nvPr/>
                </p:nvSpPr>
                <p:spPr>
                  <a:xfrm>
                    <a:off x="1434639" y="985132"/>
                    <a:ext cx="1880870" cy="197642"/>
                  </a:xfrm>
                  <a:custGeom>
                    <a:avLst/>
                    <a:gdLst>
                      <a:gd name="connsiteX0" fmla="*/ 0 w 2331720"/>
                      <a:gd name="connsiteY0" fmla="*/ 137160 h 300732"/>
                      <a:gd name="connsiteX1" fmla="*/ 967740 w 2331720"/>
                      <a:gd name="connsiteY1" fmla="*/ 297180 h 300732"/>
                      <a:gd name="connsiteX2" fmla="*/ 2331720 w 2331720"/>
                      <a:gd name="connsiteY2" fmla="*/ 0 h 300732"/>
                      <a:gd name="connsiteX0" fmla="*/ 0 w 1998345"/>
                      <a:gd name="connsiteY0" fmla="*/ 35560 h 195910"/>
                      <a:gd name="connsiteX1" fmla="*/ 967740 w 1998345"/>
                      <a:gd name="connsiteY1" fmla="*/ 195580 h 195910"/>
                      <a:gd name="connsiteX2" fmla="*/ 1998345 w 1998345"/>
                      <a:gd name="connsiteY2" fmla="*/ 0 h 195910"/>
                      <a:gd name="connsiteX0" fmla="*/ 0 w 1880870"/>
                      <a:gd name="connsiteY0" fmla="*/ 73660 h 197642"/>
                      <a:gd name="connsiteX1" fmla="*/ 850265 w 1880870"/>
                      <a:gd name="connsiteY1" fmla="*/ 195580 h 197642"/>
                      <a:gd name="connsiteX2" fmla="*/ 1880870 w 1880870"/>
                      <a:gd name="connsiteY2" fmla="*/ 0 h 197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80870" h="197642">
                        <a:moveTo>
                          <a:pt x="0" y="73660"/>
                        </a:moveTo>
                        <a:cubicBezTo>
                          <a:pt x="289560" y="165100"/>
                          <a:pt x="536787" y="207857"/>
                          <a:pt x="850265" y="195580"/>
                        </a:cubicBezTo>
                        <a:cubicBezTo>
                          <a:pt x="1163743" y="183303"/>
                          <a:pt x="1393190" y="137160"/>
                          <a:pt x="1880870" y="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059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7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5" name="Forma livre 164"/>
                  <p:cNvSpPr/>
                  <p:nvPr/>
                </p:nvSpPr>
                <p:spPr>
                  <a:xfrm>
                    <a:off x="1520363" y="1277867"/>
                    <a:ext cx="1880870" cy="196779"/>
                  </a:xfrm>
                  <a:custGeom>
                    <a:avLst/>
                    <a:gdLst>
                      <a:gd name="connsiteX0" fmla="*/ 0 w 2331720"/>
                      <a:gd name="connsiteY0" fmla="*/ 137160 h 300732"/>
                      <a:gd name="connsiteX1" fmla="*/ 967740 w 2331720"/>
                      <a:gd name="connsiteY1" fmla="*/ 297180 h 300732"/>
                      <a:gd name="connsiteX2" fmla="*/ 2331720 w 2331720"/>
                      <a:gd name="connsiteY2" fmla="*/ 0 h 300732"/>
                      <a:gd name="connsiteX0" fmla="*/ 0 w 2128520"/>
                      <a:gd name="connsiteY0" fmla="*/ 197485 h 308423"/>
                      <a:gd name="connsiteX1" fmla="*/ 764540 w 2128520"/>
                      <a:gd name="connsiteY1" fmla="*/ 297180 h 308423"/>
                      <a:gd name="connsiteX2" fmla="*/ 2128520 w 2128520"/>
                      <a:gd name="connsiteY2" fmla="*/ 0 h 308423"/>
                      <a:gd name="connsiteX0" fmla="*/ 0 w 1896745"/>
                      <a:gd name="connsiteY0" fmla="*/ 95885 h 200149"/>
                      <a:gd name="connsiteX1" fmla="*/ 764540 w 1896745"/>
                      <a:gd name="connsiteY1" fmla="*/ 195580 h 200149"/>
                      <a:gd name="connsiteX2" fmla="*/ 1896745 w 1896745"/>
                      <a:gd name="connsiteY2" fmla="*/ 0 h 200149"/>
                      <a:gd name="connsiteX0" fmla="*/ 0 w 1880870"/>
                      <a:gd name="connsiteY0" fmla="*/ 92710 h 196779"/>
                      <a:gd name="connsiteX1" fmla="*/ 764540 w 1880870"/>
                      <a:gd name="connsiteY1" fmla="*/ 192405 h 196779"/>
                      <a:gd name="connsiteX2" fmla="*/ 1880870 w 1880870"/>
                      <a:gd name="connsiteY2" fmla="*/ 0 h 196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80870" h="196779">
                        <a:moveTo>
                          <a:pt x="0" y="92710"/>
                        </a:moveTo>
                        <a:cubicBezTo>
                          <a:pt x="289560" y="184150"/>
                          <a:pt x="451062" y="207857"/>
                          <a:pt x="764540" y="192405"/>
                        </a:cubicBezTo>
                        <a:cubicBezTo>
                          <a:pt x="1078018" y="176953"/>
                          <a:pt x="1393190" y="137160"/>
                          <a:pt x="1880870" y="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059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7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6" name="Forma livre 165"/>
                  <p:cNvSpPr/>
                  <p:nvPr/>
                </p:nvSpPr>
                <p:spPr>
                  <a:xfrm flipV="1">
                    <a:off x="1545764" y="2570935"/>
                    <a:ext cx="1893570" cy="244643"/>
                  </a:xfrm>
                  <a:custGeom>
                    <a:avLst/>
                    <a:gdLst>
                      <a:gd name="connsiteX0" fmla="*/ 0 w 2331720"/>
                      <a:gd name="connsiteY0" fmla="*/ 137160 h 300732"/>
                      <a:gd name="connsiteX1" fmla="*/ 967740 w 2331720"/>
                      <a:gd name="connsiteY1" fmla="*/ 297180 h 300732"/>
                      <a:gd name="connsiteX2" fmla="*/ 2331720 w 2331720"/>
                      <a:gd name="connsiteY2" fmla="*/ 0 h 300732"/>
                      <a:gd name="connsiteX0" fmla="*/ 0 w 2122170"/>
                      <a:gd name="connsiteY0" fmla="*/ 76835 h 238188"/>
                      <a:gd name="connsiteX1" fmla="*/ 967740 w 2122170"/>
                      <a:gd name="connsiteY1" fmla="*/ 236855 h 238188"/>
                      <a:gd name="connsiteX2" fmla="*/ 2122170 w 2122170"/>
                      <a:gd name="connsiteY2" fmla="*/ 0 h 238188"/>
                      <a:gd name="connsiteX0" fmla="*/ 0 w 1893570"/>
                      <a:gd name="connsiteY0" fmla="*/ 140335 h 244643"/>
                      <a:gd name="connsiteX1" fmla="*/ 739140 w 1893570"/>
                      <a:gd name="connsiteY1" fmla="*/ 236855 h 244643"/>
                      <a:gd name="connsiteX2" fmla="*/ 1893570 w 1893570"/>
                      <a:gd name="connsiteY2" fmla="*/ 0 h 244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93570" h="244643">
                        <a:moveTo>
                          <a:pt x="0" y="140335"/>
                        </a:moveTo>
                        <a:cubicBezTo>
                          <a:pt x="289560" y="231775"/>
                          <a:pt x="423545" y="260244"/>
                          <a:pt x="739140" y="236855"/>
                        </a:cubicBezTo>
                        <a:cubicBezTo>
                          <a:pt x="1054735" y="213466"/>
                          <a:pt x="1405890" y="137160"/>
                          <a:pt x="1893570" y="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059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7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7" name="Forma livre 166"/>
                  <p:cNvSpPr/>
                  <p:nvPr/>
                </p:nvSpPr>
                <p:spPr>
                  <a:xfrm flipV="1">
                    <a:off x="1614978" y="2266243"/>
                    <a:ext cx="1876107" cy="242950"/>
                  </a:xfrm>
                  <a:custGeom>
                    <a:avLst/>
                    <a:gdLst>
                      <a:gd name="connsiteX0" fmla="*/ 0 w 2331720"/>
                      <a:gd name="connsiteY0" fmla="*/ 137160 h 300732"/>
                      <a:gd name="connsiteX1" fmla="*/ 967740 w 2331720"/>
                      <a:gd name="connsiteY1" fmla="*/ 297180 h 300732"/>
                      <a:gd name="connsiteX2" fmla="*/ 2331720 w 2331720"/>
                      <a:gd name="connsiteY2" fmla="*/ 0 h 300732"/>
                      <a:gd name="connsiteX0" fmla="*/ 0 w 2096770"/>
                      <a:gd name="connsiteY0" fmla="*/ 80010 h 241461"/>
                      <a:gd name="connsiteX1" fmla="*/ 967740 w 2096770"/>
                      <a:gd name="connsiteY1" fmla="*/ 240030 h 241461"/>
                      <a:gd name="connsiteX2" fmla="*/ 2096770 w 2096770"/>
                      <a:gd name="connsiteY2" fmla="*/ 0 h 241461"/>
                      <a:gd name="connsiteX0" fmla="*/ 0 w 1880870"/>
                      <a:gd name="connsiteY0" fmla="*/ 143510 h 248031"/>
                      <a:gd name="connsiteX1" fmla="*/ 751840 w 1880870"/>
                      <a:gd name="connsiteY1" fmla="*/ 240030 h 248031"/>
                      <a:gd name="connsiteX2" fmla="*/ 1880870 w 1880870"/>
                      <a:gd name="connsiteY2" fmla="*/ 0 h 248031"/>
                      <a:gd name="connsiteX0" fmla="*/ 0 w 1890395"/>
                      <a:gd name="connsiteY0" fmla="*/ 143510 h 248031"/>
                      <a:gd name="connsiteX1" fmla="*/ 761365 w 1890395"/>
                      <a:gd name="connsiteY1" fmla="*/ 240030 h 248031"/>
                      <a:gd name="connsiteX2" fmla="*/ 1890395 w 1890395"/>
                      <a:gd name="connsiteY2" fmla="*/ 0 h 248031"/>
                      <a:gd name="connsiteX0" fmla="*/ 0 w 1876107"/>
                      <a:gd name="connsiteY0" fmla="*/ 138748 h 242950"/>
                      <a:gd name="connsiteX1" fmla="*/ 761365 w 1876107"/>
                      <a:gd name="connsiteY1" fmla="*/ 235268 h 242950"/>
                      <a:gd name="connsiteX2" fmla="*/ 1876107 w 1876107"/>
                      <a:gd name="connsiteY2" fmla="*/ 0 h 2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76107" h="242950">
                        <a:moveTo>
                          <a:pt x="0" y="138748"/>
                        </a:moveTo>
                        <a:cubicBezTo>
                          <a:pt x="289560" y="230188"/>
                          <a:pt x="448681" y="258393"/>
                          <a:pt x="761365" y="235268"/>
                        </a:cubicBezTo>
                        <a:cubicBezTo>
                          <a:pt x="1074050" y="212143"/>
                          <a:pt x="1388427" y="137160"/>
                          <a:pt x="1876107" y="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059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7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8" name="Forma livre 167"/>
                  <p:cNvSpPr/>
                  <p:nvPr/>
                </p:nvSpPr>
                <p:spPr>
                  <a:xfrm flipV="1">
                    <a:off x="1627679" y="2002496"/>
                    <a:ext cx="1906270" cy="225708"/>
                  </a:xfrm>
                  <a:custGeom>
                    <a:avLst/>
                    <a:gdLst>
                      <a:gd name="connsiteX0" fmla="*/ 0 w 2331720"/>
                      <a:gd name="connsiteY0" fmla="*/ 137160 h 300732"/>
                      <a:gd name="connsiteX1" fmla="*/ 967740 w 2331720"/>
                      <a:gd name="connsiteY1" fmla="*/ 297180 h 300732"/>
                      <a:gd name="connsiteX2" fmla="*/ 2331720 w 2331720"/>
                      <a:gd name="connsiteY2" fmla="*/ 0 h 300732"/>
                      <a:gd name="connsiteX0" fmla="*/ 0 w 2150745"/>
                      <a:gd name="connsiteY0" fmla="*/ 187960 h 306633"/>
                      <a:gd name="connsiteX1" fmla="*/ 786765 w 2150745"/>
                      <a:gd name="connsiteY1" fmla="*/ 297180 h 306633"/>
                      <a:gd name="connsiteX2" fmla="*/ 2150745 w 2150745"/>
                      <a:gd name="connsiteY2" fmla="*/ 0 h 306633"/>
                      <a:gd name="connsiteX0" fmla="*/ 0 w 1906270"/>
                      <a:gd name="connsiteY0" fmla="*/ 111760 h 225708"/>
                      <a:gd name="connsiteX1" fmla="*/ 786765 w 1906270"/>
                      <a:gd name="connsiteY1" fmla="*/ 220980 h 225708"/>
                      <a:gd name="connsiteX2" fmla="*/ 1906270 w 1906270"/>
                      <a:gd name="connsiteY2" fmla="*/ 0 h 225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6270" h="225708">
                        <a:moveTo>
                          <a:pt x="0" y="111760"/>
                        </a:moveTo>
                        <a:cubicBezTo>
                          <a:pt x="289560" y="203200"/>
                          <a:pt x="469053" y="239607"/>
                          <a:pt x="786765" y="220980"/>
                        </a:cubicBezTo>
                        <a:cubicBezTo>
                          <a:pt x="1104477" y="202353"/>
                          <a:pt x="1418590" y="137160"/>
                          <a:pt x="1906270" y="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059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7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69" name="Conector reto 168"/>
                  <p:cNvCxnSpPr>
                    <a:stCxn id="170" idx="1"/>
                    <a:endCxn id="161" idx="1"/>
                  </p:cNvCxnSpPr>
                  <p:nvPr/>
                </p:nvCxnSpPr>
                <p:spPr>
                  <a:xfrm>
                    <a:off x="1607820" y="1767839"/>
                    <a:ext cx="1897380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70" name="Forma livre 169"/>
                  <p:cNvSpPr/>
                  <p:nvPr/>
                </p:nvSpPr>
                <p:spPr>
                  <a:xfrm>
                    <a:off x="1242060" y="492476"/>
                    <a:ext cx="395374" cy="2179603"/>
                  </a:xfrm>
                  <a:custGeom>
                    <a:avLst/>
                    <a:gdLst>
                      <a:gd name="connsiteX0" fmla="*/ 0 w 440864"/>
                      <a:gd name="connsiteY0" fmla="*/ 0 h 2819400"/>
                      <a:gd name="connsiteX1" fmla="*/ 426720 w 440864"/>
                      <a:gd name="connsiteY1" fmla="*/ 1432560 h 2819400"/>
                      <a:gd name="connsiteX2" fmla="*/ 297180 w 440864"/>
                      <a:gd name="connsiteY2" fmla="*/ 2819400 h 2819400"/>
                      <a:gd name="connsiteX0" fmla="*/ 0 w 376111"/>
                      <a:gd name="connsiteY0" fmla="*/ 0 h 2659380"/>
                      <a:gd name="connsiteX1" fmla="*/ 365760 w 376111"/>
                      <a:gd name="connsiteY1" fmla="*/ 1272540 h 2659380"/>
                      <a:gd name="connsiteX2" fmla="*/ 236220 w 376111"/>
                      <a:gd name="connsiteY2" fmla="*/ 2659380 h 2659380"/>
                      <a:gd name="connsiteX0" fmla="*/ 0 w 376111"/>
                      <a:gd name="connsiteY0" fmla="*/ 0 h 2662203"/>
                      <a:gd name="connsiteX1" fmla="*/ 365760 w 376111"/>
                      <a:gd name="connsiteY1" fmla="*/ 1275363 h 2662203"/>
                      <a:gd name="connsiteX2" fmla="*/ 236220 w 376111"/>
                      <a:gd name="connsiteY2" fmla="*/ 2662203 h 2662203"/>
                      <a:gd name="connsiteX0" fmla="*/ 0 w 395374"/>
                      <a:gd name="connsiteY0" fmla="*/ 0 h 2179603"/>
                      <a:gd name="connsiteX1" fmla="*/ 365760 w 395374"/>
                      <a:gd name="connsiteY1" fmla="*/ 1275363 h 2179603"/>
                      <a:gd name="connsiteX2" fmla="*/ 312420 w 395374"/>
                      <a:gd name="connsiteY2" fmla="*/ 2179603 h 2179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95374" h="2179603">
                        <a:moveTo>
                          <a:pt x="0" y="0"/>
                        </a:moveTo>
                        <a:cubicBezTo>
                          <a:pt x="188595" y="481330"/>
                          <a:pt x="313690" y="912096"/>
                          <a:pt x="365760" y="1275363"/>
                        </a:cubicBezTo>
                        <a:cubicBezTo>
                          <a:pt x="417830" y="1638630"/>
                          <a:pt x="401955" y="1721133"/>
                          <a:pt x="312420" y="2179603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059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7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9" name="Seta para a direita 98"/>
                <p:cNvSpPr/>
                <p:nvPr/>
              </p:nvSpPr>
              <p:spPr>
                <a:xfrm>
                  <a:off x="2487127" y="1281579"/>
                  <a:ext cx="375257" cy="237659"/>
                </a:xfrm>
                <a:prstGeom prst="rightArrow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Elipse 99"/>
                <p:cNvSpPr/>
                <p:nvPr/>
              </p:nvSpPr>
              <p:spPr>
                <a:xfrm flipV="1">
                  <a:off x="438237" y="687299"/>
                  <a:ext cx="45719" cy="45719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Elipse 100"/>
                <p:cNvSpPr/>
                <p:nvPr/>
              </p:nvSpPr>
              <p:spPr>
                <a:xfrm flipV="1">
                  <a:off x="911892" y="718090"/>
                  <a:ext cx="45719" cy="45719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Elipse 101"/>
                <p:cNvSpPr/>
                <p:nvPr/>
              </p:nvSpPr>
              <p:spPr>
                <a:xfrm flipV="1">
                  <a:off x="988237" y="992987"/>
                  <a:ext cx="45719" cy="45719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Elipse 102"/>
                <p:cNvSpPr/>
                <p:nvPr/>
              </p:nvSpPr>
              <p:spPr>
                <a:xfrm flipV="1">
                  <a:off x="523354" y="952338"/>
                  <a:ext cx="45719" cy="45719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4" name="Conector de seta reta 103"/>
                <p:cNvCxnSpPr>
                  <a:stCxn id="100" idx="7"/>
                  <a:endCxn id="122" idx="2"/>
                </p:cNvCxnSpPr>
                <p:nvPr/>
              </p:nvCxnSpPr>
              <p:spPr>
                <a:xfrm>
                  <a:off x="477261" y="726323"/>
                  <a:ext cx="157061" cy="12179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arrow" w="sm" len="sm"/>
                </a:ln>
                <a:effectLst/>
              </p:spPr>
            </p:cxnSp>
            <p:cxnSp>
              <p:nvCxnSpPr>
                <p:cNvPr id="105" name="Conector de seta reta 104"/>
                <p:cNvCxnSpPr>
                  <a:stCxn id="101" idx="1"/>
                  <a:endCxn id="122" idx="6"/>
                </p:cNvCxnSpPr>
                <p:nvPr/>
              </p:nvCxnSpPr>
              <p:spPr>
                <a:xfrm flipH="1">
                  <a:off x="715401" y="757114"/>
                  <a:ext cx="203186" cy="90999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arrow" w="sm" len="sm"/>
                </a:ln>
                <a:effectLst/>
              </p:spPr>
            </p:cxnSp>
            <p:cxnSp>
              <p:nvCxnSpPr>
                <p:cNvPr id="106" name="Conector de seta reta 105"/>
                <p:cNvCxnSpPr>
                  <a:stCxn id="102" idx="3"/>
                  <a:endCxn id="122" idx="5"/>
                </p:cNvCxnSpPr>
                <p:nvPr/>
              </p:nvCxnSpPr>
              <p:spPr>
                <a:xfrm flipH="1" flipV="1">
                  <a:off x="703527" y="876778"/>
                  <a:ext cx="291405" cy="122904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arrow" w="sm" len="sm"/>
                </a:ln>
                <a:effectLst/>
              </p:spPr>
            </p:cxnSp>
            <p:cxnSp>
              <p:nvCxnSpPr>
                <p:cNvPr id="107" name="Conector de seta reta 106"/>
                <p:cNvCxnSpPr>
                  <a:stCxn id="103" idx="5"/>
                  <a:endCxn id="122" idx="3"/>
                </p:cNvCxnSpPr>
                <p:nvPr/>
              </p:nvCxnSpPr>
              <p:spPr>
                <a:xfrm flipV="1">
                  <a:off x="562378" y="876778"/>
                  <a:ext cx="83818" cy="82255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arrow" w="sm" len="sm"/>
                </a:ln>
                <a:effectLst/>
              </p:spPr>
            </p:cxnSp>
            <p:sp>
              <p:nvSpPr>
                <p:cNvPr id="108" name="Elipse 107"/>
                <p:cNvSpPr/>
                <p:nvPr/>
              </p:nvSpPr>
              <p:spPr>
                <a:xfrm flipV="1">
                  <a:off x="1892862" y="1930008"/>
                  <a:ext cx="45719" cy="45719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Elipse 108"/>
                <p:cNvSpPr/>
                <p:nvPr/>
              </p:nvSpPr>
              <p:spPr>
                <a:xfrm flipV="1">
                  <a:off x="1544403" y="1854146"/>
                  <a:ext cx="45719" cy="45719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Elipse 109"/>
                <p:cNvSpPr/>
                <p:nvPr/>
              </p:nvSpPr>
              <p:spPr>
                <a:xfrm flipV="1">
                  <a:off x="1527980" y="2134056"/>
                  <a:ext cx="45719" cy="45719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Elipse 110"/>
                <p:cNvSpPr/>
                <p:nvPr/>
              </p:nvSpPr>
              <p:spPr>
                <a:xfrm flipV="1">
                  <a:off x="1870002" y="2203943"/>
                  <a:ext cx="45719" cy="45719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2" name="Conector de seta reta 111"/>
                <p:cNvCxnSpPr>
                  <a:endCxn id="118" idx="3"/>
                </p:cNvCxnSpPr>
                <p:nvPr/>
              </p:nvCxnSpPr>
              <p:spPr>
                <a:xfrm flipV="1">
                  <a:off x="1573574" y="2063474"/>
                  <a:ext cx="208232" cy="78067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arrow" w="sm" len="sm"/>
                </a:ln>
                <a:effectLst/>
              </p:spPr>
            </p:cxnSp>
            <p:cxnSp>
              <p:nvCxnSpPr>
                <p:cNvPr id="113" name="Conector de seta reta 112"/>
                <p:cNvCxnSpPr>
                  <a:stCxn id="109" idx="7"/>
                  <a:endCxn id="118" idx="1"/>
                </p:cNvCxnSpPr>
                <p:nvPr/>
              </p:nvCxnSpPr>
              <p:spPr>
                <a:xfrm>
                  <a:off x="1583427" y="1893170"/>
                  <a:ext cx="198379" cy="112973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arrow" w="sm" len="sm"/>
                </a:ln>
                <a:effectLst/>
              </p:spPr>
            </p:cxnSp>
            <p:cxnSp>
              <p:nvCxnSpPr>
                <p:cNvPr id="114" name="Conector de seta reta 113"/>
                <p:cNvCxnSpPr>
                  <a:stCxn id="111" idx="3"/>
                  <a:endCxn id="118" idx="4"/>
                </p:cNvCxnSpPr>
                <p:nvPr/>
              </p:nvCxnSpPr>
              <p:spPr>
                <a:xfrm flipH="1" flipV="1">
                  <a:off x="1810472" y="2075348"/>
                  <a:ext cx="66225" cy="13529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arrow" w="sm" len="sm"/>
                </a:ln>
                <a:effectLst/>
              </p:spPr>
            </p:cxnSp>
            <p:cxnSp>
              <p:nvCxnSpPr>
                <p:cNvPr id="115" name="Conector de seta reta 114"/>
                <p:cNvCxnSpPr>
                  <a:stCxn id="108" idx="5"/>
                  <a:endCxn id="118" idx="7"/>
                </p:cNvCxnSpPr>
                <p:nvPr/>
              </p:nvCxnSpPr>
              <p:spPr>
                <a:xfrm flipH="1">
                  <a:off x="1839137" y="1936703"/>
                  <a:ext cx="92749" cy="6944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arrow" w="sm" len="sm"/>
                </a:ln>
                <a:effectLst/>
              </p:spPr>
            </p:cxnSp>
            <p:sp>
              <p:nvSpPr>
                <p:cNvPr id="116" name="Retângulo 115"/>
                <p:cNvSpPr/>
                <p:nvPr/>
              </p:nvSpPr>
              <p:spPr>
                <a:xfrm>
                  <a:off x="474880" y="673103"/>
                  <a:ext cx="1335591" cy="1361705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orma livre 116"/>
                <p:cNvSpPr/>
                <p:nvPr/>
              </p:nvSpPr>
              <p:spPr>
                <a:xfrm>
                  <a:off x="1809750" y="2032000"/>
                  <a:ext cx="2546350" cy="263774"/>
                </a:xfrm>
                <a:custGeom>
                  <a:avLst/>
                  <a:gdLst>
                    <a:gd name="connsiteX0" fmla="*/ 0 w 2546350"/>
                    <a:gd name="connsiteY0" fmla="*/ 0 h 263774"/>
                    <a:gd name="connsiteX1" fmla="*/ 1270000 w 2546350"/>
                    <a:gd name="connsiteY1" fmla="*/ 263525 h 263774"/>
                    <a:gd name="connsiteX2" fmla="*/ 2546350 w 2546350"/>
                    <a:gd name="connsiteY2" fmla="*/ 38100 h 263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46350" h="263774">
                      <a:moveTo>
                        <a:pt x="0" y="0"/>
                      </a:moveTo>
                      <a:cubicBezTo>
                        <a:pt x="422804" y="128587"/>
                        <a:pt x="845608" y="257175"/>
                        <a:pt x="1270000" y="263525"/>
                      </a:cubicBezTo>
                      <a:cubicBezTo>
                        <a:pt x="1694392" y="269875"/>
                        <a:pt x="2120371" y="153987"/>
                        <a:pt x="2546350" y="3810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Elipse 117"/>
                <p:cNvSpPr/>
                <p:nvPr/>
              </p:nvSpPr>
              <p:spPr>
                <a:xfrm>
                  <a:off x="1769932" y="1994269"/>
                  <a:ext cx="81079" cy="81079"/>
                </a:xfrm>
                <a:prstGeom prst="ellipse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9" name="Grupo 118"/>
                <p:cNvGrpSpPr/>
                <p:nvPr/>
              </p:nvGrpSpPr>
              <p:grpSpPr>
                <a:xfrm>
                  <a:off x="3058378" y="668388"/>
                  <a:ext cx="1381011" cy="1403488"/>
                  <a:chOff x="3058378" y="668388"/>
                  <a:chExt cx="1381011" cy="1403488"/>
                </a:xfrm>
              </p:grpSpPr>
              <p:cxnSp>
                <p:nvCxnSpPr>
                  <p:cNvPr id="126" name="Conector reto 125"/>
                  <p:cNvCxnSpPr/>
                  <p:nvPr/>
                </p:nvCxnSpPr>
                <p:spPr>
                  <a:xfrm flipV="1">
                    <a:off x="3063259" y="845847"/>
                    <a:ext cx="1335591" cy="118549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7" name="Conector reto 126"/>
                  <p:cNvCxnSpPr/>
                  <p:nvPr/>
                </p:nvCxnSpPr>
                <p:spPr>
                  <a:xfrm flipV="1">
                    <a:off x="3255719" y="1018253"/>
                    <a:ext cx="1140199" cy="1013083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8" name="Conector reto 127"/>
                  <p:cNvCxnSpPr/>
                  <p:nvPr/>
                </p:nvCxnSpPr>
                <p:spPr>
                  <a:xfrm flipV="1">
                    <a:off x="3445590" y="1184450"/>
                    <a:ext cx="949350" cy="846886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9" name="Conector reto 128"/>
                  <p:cNvCxnSpPr>
                    <a:endCxn id="139" idx="3"/>
                  </p:cNvCxnSpPr>
                  <p:nvPr/>
                </p:nvCxnSpPr>
                <p:spPr>
                  <a:xfrm flipV="1">
                    <a:off x="3832990" y="1350546"/>
                    <a:ext cx="565860" cy="50903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0" name="Conector reto 129"/>
                  <p:cNvCxnSpPr/>
                  <p:nvPr/>
                </p:nvCxnSpPr>
                <p:spPr>
                  <a:xfrm flipV="1">
                    <a:off x="3835580" y="1517431"/>
                    <a:ext cx="565860" cy="50903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1" name="Conector reto 130"/>
                  <p:cNvCxnSpPr/>
                  <p:nvPr/>
                </p:nvCxnSpPr>
                <p:spPr>
                  <a:xfrm flipV="1">
                    <a:off x="4022170" y="1683750"/>
                    <a:ext cx="379269" cy="345149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2" name="Conector reto 131"/>
                  <p:cNvCxnSpPr/>
                  <p:nvPr/>
                </p:nvCxnSpPr>
                <p:spPr>
                  <a:xfrm flipV="1">
                    <a:off x="4220391" y="1859576"/>
                    <a:ext cx="174549" cy="16906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3" name="Conector reto 132"/>
                  <p:cNvCxnSpPr/>
                  <p:nvPr/>
                </p:nvCxnSpPr>
                <p:spPr>
                  <a:xfrm flipV="1">
                    <a:off x="3638550" y="1861870"/>
                    <a:ext cx="195382" cy="17171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4" name="Conector reto 133"/>
                  <p:cNvCxnSpPr/>
                  <p:nvPr/>
                </p:nvCxnSpPr>
                <p:spPr>
                  <a:xfrm flipV="1">
                    <a:off x="3062339" y="673381"/>
                    <a:ext cx="1332601" cy="119312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5" name="Conector reto 134"/>
                  <p:cNvCxnSpPr/>
                  <p:nvPr/>
                </p:nvCxnSpPr>
                <p:spPr>
                  <a:xfrm flipV="1">
                    <a:off x="3062288" y="672151"/>
                    <a:ext cx="1151701" cy="101853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6" name="Conector reto 135"/>
                  <p:cNvCxnSpPr/>
                  <p:nvPr/>
                </p:nvCxnSpPr>
                <p:spPr>
                  <a:xfrm flipV="1">
                    <a:off x="3064669" y="672646"/>
                    <a:ext cx="957451" cy="846592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7" name="Conector reto 136"/>
                  <p:cNvCxnSpPr/>
                  <p:nvPr/>
                </p:nvCxnSpPr>
                <p:spPr>
                  <a:xfrm flipV="1">
                    <a:off x="3064668" y="673895"/>
                    <a:ext cx="573882" cy="509953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8" name="Conector reto 137"/>
                  <p:cNvCxnSpPr>
                    <a:stCxn id="139" idx="1"/>
                  </p:cNvCxnSpPr>
                  <p:nvPr/>
                </p:nvCxnSpPr>
                <p:spPr>
                  <a:xfrm flipV="1">
                    <a:off x="3063259" y="669433"/>
                    <a:ext cx="776132" cy="681113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39" name="Retângulo 138"/>
                  <p:cNvSpPr/>
                  <p:nvPr/>
                </p:nvSpPr>
                <p:spPr>
                  <a:xfrm>
                    <a:off x="3063259" y="669693"/>
                    <a:ext cx="1335591" cy="1361705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059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7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0" name="Conector reto 139"/>
                  <p:cNvCxnSpPr/>
                  <p:nvPr/>
                </p:nvCxnSpPr>
                <p:spPr>
                  <a:xfrm>
                    <a:off x="3058378" y="845847"/>
                    <a:ext cx="1340472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1" name="Conector reto 140"/>
                  <p:cNvCxnSpPr/>
                  <p:nvPr/>
                </p:nvCxnSpPr>
                <p:spPr>
                  <a:xfrm>
                    <a:off x="3058378" y="1014381"/>
                    <a:ext cx="1340472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2" name="Conector reto 141"/>
                  <p:cNvCxnSpPr/>
                  <p:nvPr/>
                </p:nvCxnSpPr>
                <p:spPr>
                  <a:xfrm>
                    <a:off x="3058378" y="1180700"/>
                    <a:ext cx="1340472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3" name="Conector reto 142"/>
                  <p:cNvCxnSpPr>
                    <a:stCxn id="139" idx="1"/>
                    <a:endCxn id="139" idx="3"/>
                  </p:cNvCxnSpPr>
                  <p:nvPr/>
                </p:nvCxnSpPr>
                <p:spPr>
                  <a:xfrm>
                    <a:off x="3063259" y="1350546"/>
                    <a:ext cx="1335591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4" name="Conector reto 143"/>
                  <p:cNvCxnSpPr/>
                  <p:nvPr/>
                </p:nvCxnSpPr>
                <p:spPr>
                  <a:xfrm>
                    <a:off x="3070879" y="1515553"/>
                    <a:ext cx="1327971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5" name="Conector reto 144"/>
                  <p:cNvCxnSpPr/>
                  <p:nvPr/>
                </p:nvCxnSpPr>
                <p:spPr>
                  <a:xfrm>
                    <a:off x="3058378" y="1687897"/>
                    <a:ext cx="1340472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6" name="Conector reto 145"/>
                  <p:cNvCxnSpPr/>
                  <p:nvPr/>
                </p:nvCxnSpPr>
                <p:spPr>
                  <a:xfrm>
                    <a:off x="3070879" y="1861242"/>
                    <a:ext cx="1327971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7" name="Conector reto 146"/>
                  <p:cNvCxnSpPr/>
                  <p:nvPr/>
                </p:nvCxnSpPr>
                <p:spPr>
                  <a:xfrm>
                    <a:off x="3257680" y="673503"/>
                    <a:ext cx="0" cy="1362949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8" name="Conector reto 147"/>
                  <p:cNvCxnSpPr/>
                  <p:nvPr/>
                </p:nvCxnSpPr>
                <p:spPr>
                  <a:xfrm>
                    <a:off x="3448180" y="668449"/>
                    <a:ext cx="0" cy="1362949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9" name="Conector reto 148"/>
                  <p:cNvCxnSpPr/>
                  <p:nvPr/>
                </p:nvCxnSpPr>
                <p:spPr>
                  <a:xfrm>
                    <a:off x="3638680" y="668510"/>
                    <a:ext cx="0" cy="1362949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0" name="Conector reto 149"/>
                  <p:cNvCxnSpPr/>
                  <p:nvPr/>
                </p:nvCxnSpPr>
                <p:spPr>
                  <a:xfrm>
                    <a:off x="3832990" y="673442"/>
                    <a:ext cx="0" cy="1362949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1" name="Conector reto 150"/>
                  <p:cNvCxnSpPr/>
                  <p:nvPr/>
                </p:nvCxnSpPr>
                <p:spPr>
                  <a:xfrm>
                    <a:off x="4023490" y="668388"/>
                    <a:ext cx="0" cy="1362949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2" name="Conector reto 151"/>
                  <p:cNvCxnSpPr/>
                  <p:nvPr/>
                </p:nvCxnSpPr>
                <p:spPr>
                  <a:xfrm>
                    <a:off x="4213990" y="668449"/>
                    <a:ext cx="0" cy="1362949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53" name="Elipse 152"/>
                  <p:cNvSpPr/>
                  <p:nvPr/>
                </p:nvSpPr>
                <p:spPr>
                  <a:xfrm>
                    <a:off x="4358310" y="1990797"/>
                    <a:ext cx="81079" cy="8107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rgbClr val="C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059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7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4" name="Conector reto 153"/>
                  <p:cNvCxnSpPr/>
                  <p:nvPr/>
                </p:nvCxnSpPr>
                <p:spPr>
                  <a:xfrm flipV="1">
                    <a:off x="3064741" y="672478"/>
                    <a:ext cx="381965" cy="34514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55" name="Elipse 154"/>
                  <p:cNvSpPr/>
                  <p:nvPr/>
                </p:nvSpPr>
                <p:spPr>
                  <a:xfrm>
                    <a:off x="3215180" y="801498"/>
                    <a:ext cx="81079" cy="8107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rgbClr val="C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059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7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6" name="Conector reto 155"/>
                  <p:cNvCxnSpPr/>
                  <p:nvPr/>
                </p:nvCxnSpPr>
                <p:spPr>
                  <a:xfrm flipV="1">
                    <a:off x="3064611" y="674130"/>
                    <a:ext cx="192413" cy="171629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20" name="Forma livre 119"/>
                <p:cNvSpPr/>
                <p:nvPr/>
              </p:nvSpPr>
              <p:spPr>
                <a:xfrm>
                  <a:off x="685800" y="374627"/>
                  <a:ext cx="2524125" cy="444523"/>
                </a:xfrm>
                <a:custGeom>
                  <a:avLst/>
                  <a:gdLst>
                    <a:gd name="connsiteX0" fmla="*/ 0 w 2536825"/>
                    <a:gd name="connsiteY0" fmla="*/ 425450 h 428625"/>
                    <a:gd name="connsiteX1" fmla="*/ 1114425 w 2536825"/>
                    <a:gd name="connsiteY1" fmla="*/ 0 h 428625"/>
                    <a:gd name="connsiteX2" fmla="*/ 2536825 w 2536825"/>
                    <a:gd name="connsiteY2" fmla="*/ 428625 h 428625"/>
                    <a:gd name="connsiteX0" fmla="*/ 0 w 2524125"/>
                    <a:gd name="connsiteY0" fmla="*/ 444523 h 444523"/>
                    <a:gd name="connsiteX1" fmla="*/ 1101725 w 2524125"/>
                    <a:gd name="connsiteY1" fmla="*/ 23 h 444523"/>
                    <a:gd name="connsiteX2" fmla="*/ 2524125 w 2524125"/>
                    <a:gd name="connsiteY2" fmla="*/ 428648 h 444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24125" h="444523">
                      <a:moveTo>
                        <a:pt x="0" y="444523"/>
                      </a:moveTo>
                      <a:cubicBezTo>
                        <a:pt x="345810" y="231533"/>
                        <a:pt x="681038" y="2669"/>
                        <a:pt x="1101725" y="23"/>
                      </a:cubicBezTo>
                      <a:cubicBezTo>
                        <a:pt x="1522412" y="-2623"/>
                        <a:pt x="2024327" y="214600"/>
                        <a:pt x="2524125" y="42864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orma livre 120"/>
                <p:cNvSpPr/>
                <p:nvPr/>
              </p:nvSpPr>
              <p:spPr>
                <a:xfrm>
                  <a:off x="1006523" y="862361"/>
                  <a:ext cx="2202258" cy="241483"/>
                </a:xfrm>
                <a:custGeom>
                  <a:avLst/>
                  <a:gdLst>
                    <a:gd name="connsiteX0" fmla="*/ 2245057 w 2245057"/>
                    <a:gd name="connsiteY0" fmla="*/ 0 h 250860"/>
                    <a:gd name="connsiteX1" fmla="*/ 876869 w 2245057"/>
                    <a:gd name="connsiteY1" fmla="*/ 249072 h 250860"/>
                    <a:gd name="connsiteX2" fmla="*/ 0 w 2245057"/>
                    <a:gd name="connsiteY2" fmla="*/ 92122 h 25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45057" h="250860">
                      <a:moveTo>
                        <a:pt x="2245057" y="0"/>
                      </a:moveTo>
                      <a:cubicBezTo>
                        <a:pt x="1748051" y="116859"/>
                        <a:pt x="1251045" y="233718"/>
                        <a:pt x="876869" y="249072"/>
                      </a:cubicBezTo>
                      <a:cubicBezTo>
                        <a:pt x="502693" y="264426"/>
                        <a:pt x="251346" y="178274"/>
                        <a:pt x="0" y="92122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ysClr val="windowText" lastClr="000000"/>
                  </a:solidFill>
                  <a:prstDash val="dash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Elipse 121"/>
                <p:cNvSpPr/>
                <p:nvPr/>
              </p:nvSpPr>
              <p:spPr>
                <a:xfrm>
                  <a:off x="634322" y="807573"/>
                  <a:ext cx="81079" cy="81079"/>
                </a:xfrm>
                <a:prstGeom prst="ellipse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Elipse 122"/>
                <p:cNvSpPr/>
                <p:nvPr/>
              </p:nvSpPr>
              <p:spPr>
                <a:xfrm>
                  <a:off x="2572069" y="882577"/>
                  <a:ext cx="242445" cy="2266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D7D31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ED7D31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ED7D31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ED7D3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24" name="Elipse 123"/>
                <p:cNvSpPr/>
                <p:nvPr/>
              </p:nvSpPr>
              <p:spPr>
                <a:xfrm>
                  <a:off x="666633" y="968728"/>
                  <a:ext cx="242445" cy="2266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D7D31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ED7D31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ED7D31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ED7D3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25" name="Elipse 124"/>
                <p:cNvSpPr/>
                <p:nvPr/>
              </p:nvSpPr>
              <p:spPr>
                <a:xfrm>
                  <a:off x="2256031" y="347974"/>
                  <a:ext cx="242445" cy="2266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D7D31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ED7D31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ED7D31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ED7D3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  <p:grpSp>
            <p:nvGrpSpPr>
              <p:cNvPr id="92" name="Grupo 91"/>
              <p:cNvGrpSpPr/>
              <p:nvPr/>
            </p:nvGrpSpPr>
            <p:grpSpPr>
              <a:xfrm>
                <a:off x="536961" y="294106"/>
                <a:ext cx="3763043" cy="264431"/>
                <a:chOff x="536961" y="294106"/>
                <a:chExt cx="3763043" cy="264431"/>
              </a:xfrm>
            </p:grpSpPr>
            <p:sp>
              <p:nvSpPr>
                <p:cNvPr id="93" name="CaixaDeTexto 92"/>
                <p:cNvSpPr txBox="1"/>
                <p:nvPr/>
              </p:nvSpPr>
              <p:spPr>
                <a:xfrm>
                  <a:off x="536961" y="294106"/>
                  <a:ext cx="982662" cy="2644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Malha Fonte</a:t>
                  </a:r>
                </a:p>
              </p:txBody>
            </p:sp>
            <p:sp>
              <p:nvSpPr>
                <p:cNvPr id="94" name="CaixaDeTexto 93"/>
                <p:cNvSpPr txBox="1"/>
                <p:nvPr/>
              </p:nvSpPr>
              <p:spPr>
                <a:xfrm>
                  <a:off x="3188799" y="294106"/>
                  <a:ext cx="1111205" cy="2644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Malha Destino</a:t>
                  </a:r>
                </a:p>
              </p:txBody>
            </p:sp>
          </p:grpSp>
        </p:grpSp>
        <p:sp>
          <p:nvSpPr>
            <p:cNvPr id="87" name="Elipse 86"/>
            <p:cNvSpPr/>
            <p:nvPr/>
          </p:nvSpPr>
          <p:spPr>
            <a:xfrm>
              <a:off x="51544" y="2798150"/>
              <a:ext cx="242445" cy="226611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8" name="Elipse 87"/>
            <p:cNvSpPr/>
            <p:nvPr/>
          </p:nvSpPr>
          <p:spPr>
            <a:xfrm>
              <a:off x="51544" y="3128537"/>
              <a:ext cx="242445" cy="226611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9" name="Elipse 88"/>
            <p:cNvSpPr/>
            <p:nvPr/>
          </p:nvSpPr>
          <p:spPr>
            <a:xfrm>
              <a:off x="51544" y="3465020"/>
              <a:ext cx="242445" cy="226611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0" name="CaixaDeTexto 89"/>
            <p:cNvSpPr txBox="1"/>
            <p:nvPr/>
          </p:nvSpPr>
          <p:spPr>
            <a:xfrm>
              <a:off x="278233" y="2780650"/>
              <a:ext cx="4417024" cy="947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Busca do elemento na malha fonte contendo o nó da malha de destino.</a:t>
              </a:r>
            </a:p>
            <a:p>
              <a:pPr marL="0" marR="0" lvl="0" indent="0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/>
              </a:r>
              <a:b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</a:br>
              <a: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Interpolação do campo a ser transferido na posição do nó.</a:t>
              </a:r>
            </a:p>
            <a:p>
              <a:pPr marL="0" marR="0" lvl="0" indent="0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  <a:p>
              <a:pPr marL="0" marR="0" lvl="0" indent="0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Transferência do valor interpolado para a malha de destino</a:t>
              </a:r>
              <a:r>
                <a:rPr kumimoji="0" lang="pt-B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.</a:t>
              </a:r>
              <a:endPara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4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0363" y="719807"/>
            <a:ext cx="10799762" cy="4500562"/>
          </a:xfrm>
        </p:spPr>
        <p:txBody>
          <a:bodyPr/>
          <a:lstStyle/>
          <a:p>
            <a:pPr marL="0" indent="0">
              <a:buNone/>
            </a:pPr>
            <a:r>
              <a:rPr lang="pt-BR" sz="1800" b="1" dirty="0" err="1" smtClean="0"/>
              <a:t>Bucket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indexation</a:t>
            </a:r>
            <a:r>
              <a:rPr lang="pt-BR" sz="1800" b="1" dirty="0" smtClean="0"/>
              <a:t> </a:t>
            </a:r>
            <a:r>
              <a:rPr lang="pt-BR" sz="1800" dirty="0" smtClean="0"/>
              <a:t>= estrutura aceleradora (</a:t>
            </a:r>
            <a:r>
              <a:rPr lang="en-US" sz="1800" dirty="0" err="1"/>
              <a:t>reduz</a:t>
            </a:r>
            <a:r>
              <a:rPr lang="en-US" sz="1800" dirty="0"/>
              <a:t> a </a:t>
            </a:r>
            <a:r>
              <a:rPr lang="en-US" sz="1800" dirty="0" err="1"/>
              <a:t>complexidade</a:t>
            </a:r>
            <a:r>
              <a:rPr lang="en-US" sz="1800" dirty="0"/>
              <a:t> </a:t>
            </a:r>
            <a:r>
              <a:rPr lang="en-US" sz="1800" dirty="0" err="1" smtClean="0"/>
              <a:t>algorítmica</a:t>
            </a:r>
            <a:r>
              <a:rPr lang="pt-BR" sz="1800" dirty="0" smtClean="0"/>
              <a:t>)</a:t>
            </a:r>
          </a:p>
          <a:p>
            <a:pPr marL="0" lvl="1" indent="0">
              <a:buNone/>
            </a:pPr>
            <a:r>
              <a:rPr lang="pt-BR" sz="1800" dirty="0" smtClean="0"/>
              <a:t>distribui</a:t>
            </a:r>
            <a:r>
              <a:rPr lang="en-US" sz="1800" dirty="0" err="1" smtClean="0"/>
              <a:t>ção</a:t>
            </a:r>
            <a:r>
              <a:rPr lang="en-US" sz="1800" dirty="0" smtClean="0"/>
              <a:t> dos </a:t>
            </a:r>
            <a:r>
              <a:rPr lang="en-US" sz="1800" dirty="0" err="1" smtClean="0"/>
              <a:t>nós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sestas</a:t>
            </a:r>
            <a:r>
              <a:rPr lang="en-US" sz="1800" dirty="0" smtClean="0"/>
              <a:t> a </a:t>
            </a:r>
            <a:r>
              <a:rPr lang="en-US" sz="1800" dirty="0" err="1" smtClean="0"/>
              <a:t>partir</a:t>
            </a:r>
            <a:r>
              <a:rPr lang="en-US" sz="1800" dirty="0" smtClean="0"/>
              <a:t> de </a:t>
            </a:r>
            <a:r>
              <a:rPr lang="en-US" sz="1800" dirty="0" err="1" smtClean="0"/>
              <a:t>uma</a:t>
            </a:r>
            <a:r>
              <a:rPr lang="en-US" sz="1800" dirty="0" smtClean="0"/>
              <a:t> grade </a:t>
            </a:r>
            <a:r>
              <a:rPr lang="en-US" sz="1800" dirty="0" err="1" smtClean="0"/>
              <a:t>delimitadora</a:t>
            </a:r>
            <a:endParaRPr lang="en-US" sz="1800" dirty="0" smtClean="0"/>
          </a:p>
          <a:p>
            <a:pPr marL="0" lvl="1" indent="0">
              <a:buNone/>
            </a:pPr>
            <a:endParaRPr lang="en-US" sz="800" dirty="0"/>
          </a:p>
          <a:p>
            <a:pPr marL="0" lvl="1" indent="0">
              <a:buNone/>
            </a:pPr>
            <a:r>
              <a:rPr lang="en-US" sz="1800" dirty="0" smtClean="0"/>
              <a:t>			</a:t>
            </a:r>
            <a:r>
              <a:rPr lang="pt-BR" sz="1800" dirty="0" smtClean="0"/>
              <a:t>point </a:t>
            </a:r>
            <a:r>
              <a:rPr lang="pt-BR" sz="1800" dirty="0" err="1"/>
              <a:t>coord</a:t>
            </a:r>
            <a:r>
              <a:rPr lang="pt-BR" sz="1800" dirty="0"/>
              <a:t> (x, y, </a:t>
            </a:r>
            <a:r>
              <a:rPr lang="pt-BR" sz="1800" dirty="0" smtClean="0"/>
              <a:t>z)	  grid </a:t>
            </a:r>
            <a:r>
              <a:rPr lang="pt-BR" sz="1800" dirty="0" err="1"/>
              <a:t>coord</a:t>
            </a:r>
            <a:r>
              <a:rPr lang="pt-BR" sz="1800" dirty="0"/>
              <a:t> (i, j, k</a:t>
            </a:r>
            <a:r>
              <a:rPr lang="pt-BR" sz="1800" dirty="0" smtClean="0"/>
              <a:t>)	</a:t>
            </a:r>
            <a:r>
              <a:rPr lang="pt-BR" sz="1800" dirty="0" err="1" smtClean="0"/>
              <a:t>bucket</a:t>
            </a:r>
            <a:r>
              <a:rPr lang="pt-BR" sz="1800" dirty="0" smtClean="0"/>
              <a:t> </a:t>
            </a:r>
            <a:r>
              <a:rPr lang="pt-BR" sz="1800" dirty="0" err="1"/>
              <a:t>list</a:t>
            </a:r>
            <a:r>
              <a:rPr lang="pt-BR" sz="1800" dirty="0"/>
              <a:t> </a:t>
            </a:r>
            <a:r>
              <a:rPr lang="pt-BR" sz="1800" dirty="0" smtClean="0"/>
              <a:t>(id)</a:t>
            </a:r>
            <a:endParaRPr lang="pt-BR" sz="1800" dirty="0"/>
          </a:p>
          <a:p>
            <a:pPr marL="342900" lvl="1" indent="-342900">
              <a:buFont typeface="Arial" charset="0"/>
              <a:buChar char="•"/>
            </a:pPr>
            <a:endParaRPr lang="en-US" dirty="0"/>
          </a:p>
          <a:p>
            <a:pPr marL="342900" lvl="1" indent="-342900">
              <a:buFont typeface="Arial" charset="0"/>
              <a:buChar char="•"/>
            </a:pPr>
            <a:endParaRPr lang="en-US" dirty="0" smtClean="0"/>
          </a:p>
          <a:p>
            <a:pPr marL="342900" lvl="1" indent="-342900">
              <a:buFont typeface="Arial" charset="0"/>
              <a:buChar char="•"/>
            </a:pPr>
            <a:endParaRPr lang="en-US" dirty="0"/>
          </a:p>
          <a:p>
            <a:pPr marL="342900" lvl="1" indent="-342900">
              <a:buFont typeface="Arial" charset="0"/>
              <a:buChar char="•"/>
            </a:pPr>
            <a:endParaRPr lang="en-US" dirty="0" smtClean="0"/>
          </a:p>
          <a:p>
            <a:pPr marL="0" lvl="1" indent="0">
              <a:buNone/>
            </a:pPr>
            <a:endParaRPr lang="en-US" sz="800" u="sng" dirty="0"/>
          </a:p>
          <a:p>
            <a:pPr marL="0" indent="0">
              <a:buNone/>
            </a:pPr>
            <a:r>
              <a:rPr lang="pt-BR" sz="1800" i="1" dirty="0"/>
              <a:t>“</a:t>
            </a:r>
            <a:r>
              <a:rPr lang="en-US" sz="1800" i="1" dirty="0"/>
              <a:t>Fast mapping of finite element field variables between meshes with different densities and element types” </a:t>
            </a:r>
            <a:r>
              <a:rPr lang="en-US" sz="1800" dirty="0"/>
              <a:t>[</a:t>
            </a:r>
            <a:r>
              <a:rPr lang="pt-BR" sz="1800" dirty="0" err="1"/>
              <a:t>Scrimieri</a:t>
            </a:r>
            <a:r>
              <a:rPr lang="pt-BR" sz="1800" dirty="0"/>
              <a:t>, et al.</a:t>
            </a:r>
            <a:r>
              <a:rPr lang="en-US" sz="1800" dirty="0"/>
              <a:t> </a:t>
            </a:r>
            <a:r>
              <a:rPr lang="pt-BR" sz="1800" dirty="0"/>
              <a:t>2014]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Indexação espacial</a:t>
            </a:r>
            <a:endParaRPr lang="pt-BR"/>
          </a:p>
        </p:txBody>
      </p:sp>
      <p:grpSp>
        <p:nvGrpSpPr>
          <p:cNvPr id="49" name="Group 48"/>
          <p:cNvGrpSpPr/>
          <p:nvPr/>
        </p:nvGrpSpPr>
        <p:grpSpPr>
          <a:xfrm>
            <a:off x="288429" y="1655911"/>
            <a:ext cx="6264696" cy="1656184"/>
            <a:chOff x="1224533" y="1263633"/>
            <a:chExt cx="9641532" cy="2520280"/>
          </a:xfrm>
        </p:grpSpPr>
        <p:grpSp>
          <p:nvGrpSpPr>
            <p:cNvPr id="46" name="Group 45"/>
            <p:cNvGrpSpPr/>
            <p:nvPr/>
          </p:nvGrpSpPr>
          <p:grpSpPr>
            <a:xfrm>
              <a:off x="1224533" y="1263633"/>
              <a:ext cx="2532462" cy="2520280"/>
              <a:chOff x="2076447" y="1439887"/>
              <a:chExt cx="2532462" cy="252028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6661" y="1511895"/>
                <a:ext cx="1894590" cy="2339974"/>
              </a:xfrm>
              <a:prstGeom prst="rect">
                <a:avLst/>
              </a:prstGeom>
            </p:spPr>
          </p:pic>
          <p:grpSp>
            <p:nvGrpSpPr>
              <p:cNvPr id="45" name="Group 44"/>
              <p:cNvGrpSpPr/>
              <p:nvPr/>
            </p:nvGrpSpPr>
            <p:grpSpPr>
              <a:xfrm>
                <a:off x="2076447" y="1439887"/>
                <a:ext cx="2532462" cy="2520280"/>
                <a:chOff x="5039767" y="1727919"/>
                <a:chExt cx="2882303" cy="2880320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5040164" y="1727919"/>
                  <a:ext cx="2881113" cy="720080"/>
                  <a:chOff x="5040164" y="1727919"/>
                  <a:chExt cx="2881113" cy="720080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5040164" y="1727919"/>
                    <a:ext cx="1440160" cy="720080"/>
                    <a:chOff x="5040164" y="1727919"/>
                    <a:chExt cx="1440160" cy="720080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5040164" y="1727919"/>
                      <a:ext cx="720080" cy="72008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" name="Rectangle 5"/>
                    <p:cNvSpPr/>
                    <p:nvPr/>
                  </p:nvSpPr>
                  <p:spPr>
                    <a:xfrm>
                      <a:off x="5760244" y="1727919"/>
                      <a:ext cx="720080" cy="72008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6481117" y="1727919"/>
                    <a:ext cx="1440160" cy="720080"/>
                    <a:chOff x="5040164" y="1727919"/>
                    <a:chExt cx="1440160" cy="720080"/>
                  </a:xfrm>
                </p:grpSpPr>
                <p:sp>
                  <p:nvSpPr>
                    <p:cNvPr id="15" name="Rectangle 14"/>
                    <p:cNvSpPr/>
                    <p:nvPr/>
                  </p:nvSpPr>
                  <p:spPr>
                    <a:xfrm>
                      <a:off x="5040164" y="1727919"/>
                      <a:ext cx="720080" cy="72008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5760244" y="1727919"/>
                      <a:ext cx="720080" cy="72008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5039767" y="2447999"/>
                  <a:ext cx="2881113" cy="720080"/>
                  <a:chOff x="5040164" y="1727919"/>
                  <a:chExt cx="2881113" cy="720080"/>
                </a:xfrm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5040164" y="1727919"/>
                    <a:ext cx="1440160" cy="720080"/>
                    <a:chOff x="5040164" y="1727919"/>
                    <a:chExt cx="1440160" cy="720080"/>
                  </a:xfrm>
                </p:grpSpPr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5040164" y="1727919"/>
                      <a:ext cx="720080" cy="72008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5760244" y="1727919"/>
                      <a:ext cx="720080" cy="72008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6481117" y="1727919"/>
                    <a:ext cx="1440160" cy="720080"/>
                    <a:chOff x="5040164" y="1727919"/>
                    <a:chExt cx="1440160" cy="720080"/>
                  </a:xfrm>
                </p:grpSpPr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5040164" y="1727919"/>
                      <a:ext cx="720080" cy="72008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/>
                    <p:cNvSpPr/>
                    <p:nvPr/>
                  </p:nvSpPr>
                  <p:spPr>
                    <a:xfrm>
                      <a:off x="5760244" y="1727919"/>
                      <a:ext cx="720080" cy="72008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5040957" y="3168079"/>
                  <a:ext cx="2881113" cy="720080"/>
                  <a:chOff x="5040164" y="1727919"/>
                  <a:chExt cx="2881113" cy="720080"/>
                </a:xfrm>
              </p:grpSpPr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5040164" y="1727919"/>
                    <a:ext cx="1440160" cy="720080"/>
                    <a:chOff x="5040164" y="1727919"/>
                    <a:chExt cx="1440160" cy="720080"/>
                  </a:xfrm>
                </p:grpSpPr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5040164" y="1727919"/>
                      <a:ext cx="720080" cy="72008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5760244" y="1727919"/>
                      <a:ext cx="720080" cy="72008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6481117" y="1727919"/>
                    <a:ext cx="1440160" cy="720080"/>
                    <a:chOff x="5040164" y="1727919"/>
                    <a:chExt cx="1440160" cy="720080"/>
                  </a:xfrm>
                </p:grpSpPr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5040164" y="1727919"/>
                      <a:ext cx="720080" cy="72008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5760244" y="1727919"/>
                      <a:ext cx="720080" cy="72008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" name="Group 37"/>
                <p:cNvGrpSpPr/>
                <p:nvPr/>
              </p:nvGrpSpPr>
              <p:grpSpPr>
                <a:xfrm>
                  <a:off x="5040164" y="3888159"/>
                  <a:ext cx="2881113" cy="720080"/>
                  <a:chOff x="5040164" y="1727919"/>
                  <a:chExt cx="2881113" cy="720080"/>
                </a:xfrm>
              </p:grpSpPr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5040164" y="1727919"/>
                    <a:ext cx="1440160" cy="720080"/>
                    <a:chOff x="5040164" y="1727919"/>
                    <a:chExt cx="1440160" cy="720080"/>
                  </a:xfrm>
                </p:grpSpPr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5040164" y="1727919"/>
                      <a:ext cx="720080" cy="72008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Rectangle 43"/>
                    <p:cNvSpPr/>
                    <p:nvPr/>
                  </p:nvSpPr>
                  <p:spPr>
                    <a:xfrm>
                      <a:off x="5760244" y="1727919"/>
                      <a:ext cx="720080" cy="72008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6481117" y="1727919"/>
                    <a:ext cx="1440160" cy="720080"/>
                    <a:chOff x="5040164" y="1727919"/>
                    <a:chExt cx="1440160" cy="720080"/>
                  </a:xfrm>
                </p:grpSpPr>
                <p:sp>
                  <p:nvSpPr>
                    <p:cNvPr id="41" name="Rectangle 40"/>
                    <p:cNvSpPr/>
                    <p:nvPr/>
                  </p:nvSpPr>
                  <p:spPr>
                    <a:xfrm>
                      <a:off x="5040164" y="1727919"/>
                      <a:ext cx="720080" cy="72008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5760244" y="1727919"/>
                      <a:ext cx="720080" cy="72008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013" y="1823403"/>
              <a:ext cx="5321052" cy="1400741"/>
            </a:xfrm>
            <a:prstGeom prst="rect">
              <a:avLst/>
            </a:prstGeom>
          </p:spPr>
        </p:pic>
        <p:sp>
          <p:nvSpPr>
            <p:cNvPr id="48" name="Right Arrow 47"/>
            <p:cNvSpPr/>
            <p:nvPr/>
          </p:nvSpPr>
          <p:spPr>
            <a:xfrm>
              <a:off x="4112912" y="2235741"/>
              <a:ext cx="1074092" cy="576064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Conector de seta reta 7"/>
          <p:cNvCxnSpPr/>
          <p:nvPr/>
        </p:nvCxnSpPr>
        <p:spPr>
          <a:xfrm>
            <a:off x="5361286" y="1727919"/>
            <a:ext cx="576064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/>
          <p:nvPr/>
        </p:nvCxnSpPr>
        <p:spPr>
          <a:xfrm>
            <a:off x="7961595" y="1727919"/>
            <a:ext cx="576064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o 14"/>
          <p:cNvGrpSpPr/>
          <p:nvPr/>
        </p:nvGrpSpPr>
        <p:grpSpPr>
          <a:xfrm>
            <a:off x="1080517" y="4320207"/>
            <a:ext cx="9249931" cy="1440160"/>
            <a:chOff x="216421" y="2880047"/>
            <a:chExt cx="10834107" cy="1740904"/>
          </a:xfrm>
        </p:grpSpPr>
        <p:pic>
          <p:nvPicPr>
            <p:cNvPr id="55" name="Imagem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21" y="2880047"/>
              <a:ext cx="2281263" cy="1730246"/>
            </a:xfrm>
            <a:prstGeom prst="rect">
              <a:avLst/>
            </a:prstGeom>
          </p:spPr>
        </p:pic>
        <p:pic>
          <p:nvPicPr>
            <p:cNvPr id="56" name="Imagem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416" y="2880047"/>
              <a:ext cx="2294573" cy="1735570"/>
            </a:xfrm>
            <a:prstGeom prst="rect">
              <a:avLst/>
            </a:prstGeom>
          </p:spPr>
        </p:pic>
        <p:pic>
          <p:nvPicPr>
            <p:cNvPr id="57" name="Imagem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053" y="2880047"/>
              <a:ext cx="2310544" cy="1711613"/>
            </a:xfrm>
            <a:prstGeom prst="rect">
              <a:avLst/>
            </a:prstGeom>
          </p:spPr>
        </p:pic>
        <p:pic>
          <p:nvPicPr>
            <p:cNvPr id="58" name="Imagem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3365" y="2896029"/>
              <a:ext cx="2337163" cy="1724922"/>
            </a:xfrm>
            <a:prstGeom prst="rect">
              <a:avLst/>
            </a:prstGeom>
          </p:spPr>
        </p:pic>
        <p:sp>
          <p:nvSpPr>
            <p:cNvPr id="59" name="Seta para a direita 11"/>
            <p:cNvSpPr/>
            <p:nvPr/>
          </p:nvSpPr>
          <p:spPr>
            <a:xfrm>
              <a:off x="2617192" y="3384103"/>
              <a:ext cx="297715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Seta para a direita 12"/>
            <p:cNvSpPr/>
            <p:nvPr/>
          </p:nvSpPr>
          <p:spPr>
            <a:xfrm>
              <a:off x="8315623" y="3384103"/>
              <a:ext cx="297715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Seta para a direita 13"/>
            <p:cNvSpPr/>
            <p:nvPr/>
          </p:nvSpPr>
          <p:spPr>
            <a:xfrm>
              <a:off x="5453929" y="3384103"/>
              <a:ext cx="297715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Rectangle 6"/>
          <p:cNvSpPr/>
          <p:nvPr/>
        </p:nvSpPr>
        <p:spPr>
          <a:xfrm>
            <a:off x="3028211" y="1511895"/>
            <a:ext cx="719732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Potencia do </a:t>
            </a:r>
            <a:r>
              <a:rPr lang="pt-BR" dirty="0" err="1" smtClean="0"/>
              <a:t>bucket</a:t>
            </a:r>
            <a:r>
              <a:rPr lang="pt-BR" dirty="0" smtClean="0"/>
              <a:t> index</a:t>
            </a:r>
            <a:endParaRPr lang="en-US" dirty="0"/>
          </a:p>
        </p:txBody>
      </p:sp>
      <p:sp>
        <p:nvSpPr>
          <p:cNvPr id="4" name="CaixaDeTexto 4"/>
          <p:cNvSpPr txBox="1"/>
          <p:nvPr/>
        </p:nvSpPr>
        <p:spPr>
          <a:xfrm>
            <a:off x="287712" y="1145525"/>
            <a:ext cx="612415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 smtClean="0"/>
              <a:t> </a:t>
            </a:r>
            <a:r>
              <a:rPr lang="pt-BR" sz="2000" b="1" dirty="0" smtClean="0"/>
              <a:t>Rotina 1: </a:t>
            </a:r>
            <a:r>
              <a:rPr lang="pt-BR" sz="2000" dirty="0"/>
              <a:t>busca do nó mais próximo </a:t>
            </a:r>
            <a:endParaRPr lang="en-US" sz="2000" dirty="0"/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2000" dirty="0" err="1"/>
              <a:t>reduzir</a:t>
            </a:r>
            <a:r>
              <a:rPr lang="en-US" sz="2000" dirty="0"/>
              <a:t> a zona de </a:t>
            </a:r>
            <a:r>
              <a:rPr lang="en-US" sz="2000" dirty="0" err="1"/>
              <a:t>busca</a:t>
            </a:r>
            <a:endParaRPr lang="pt-BR" sz="2000" dirty="0" smtClean="0"/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2000" dirty="0" err="1" smtClean="0"/>
              <a:t>passo</a:t>
            </a:r>
            <a:r>
              <a:rPr lang="en-US" sz="2000" dirty="0" smtClean="0"/>
              <a:t> </a:t>
            </a:r>
            <a:r>
              <a:rPr lang="en-US" sz="2000" dirty="0" err="1"/>
              <a:t>inicial</a:t>
            </a:r>
            <a:r>
              <a:rPr lang="en-US" sz="2000" dirty="0"/>
              <a:t> para </a:t>
            </a:r>
            <a:r>
              <a:rPr lang="en-US" sz="2000" dirty="0" err="1"/>
              <a:t>outras</a:t>
            </a:r>
            <a:r>
              <a:rPr lang="en-US" sz="2000" dirty="0"/>
              <a:t> </a:t>
            </a:r>
            <a:r>
              <a:rPr lang="en-US" sz="2000" dirty="0" err="1"/>
              <a:t>rotinas</a:t>
            </a:r>
            <a:endParaRPr lang="en-US" sz="2000" dirty="0"/>
          </a:p>
          <a:p>
            <a:pPr lvl="1"/>
            <a:endParaRPr lang="pt-BR" sz="2000" dirty="0" smtClean="0"/>
          </a:p>
          <a:p>
            <a:pPr marL="857250" lvl="1" indent="-400050">
              <a:buFont typeface="+mj-lt"/>
              <a:buAutoNum type="romanLcPeriod"/>
            </a:pPr>
            <a:endParaRPr lang="pt-BR" sz="2000" dirty="0" smtClean="0"/>
          </a:p>
          <a:p>
            <a:pPr marL="857250" lvl="1" indent="-400050">
              <a:buFont typeface="+mj-lt"/>
              <a:buAutoNum type="romanLcPeriod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 smtClean="0"/>
              <a:t>Rotina 2: </a:t>
            </a:r>
            <a:r>
              <a:rPr lang="pt-BR" sz="2000" dirty="0"/>
              <a:t>busca do </a:t>
            </a:r>
            <a:r>
              <a:rPr lang="pt-BR" sz="2000" dirty="0" smtClean="0"/>
              <a:t>elemento</a:t>
            </a:r>
          </a:p>
          <a:p>
            <a:endParaRPr lang="pt-BR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 smtClean="0"/>
              <a:t>Rotina 3: </a:t>
            </a:r>
            <a:r>
              <a:rPr lang="pt-BR" sz="2000" dirty="0"/>
              <a:t>busca da menor </a:t>
            </a:r>
            <a:r>
              <a:rPr lang="pt-BR" sz="2000" dirty="0" smtClean="0"/>
              <a:t>distância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tratar os pontos perto da borda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busca de projetado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-"/>
            </a:pPr>
            <a:endParaRPr lang="en-US" sz="2000" dirty="0" smtClean="0"/>
          </a:p>
          <a:p>
            <a:endParaRPr lang="pt-BR" dirty="0"/>
          </a:p>
        </p:txBody>
      </p:sp>
      <p:pic>
        <p:nvPicPr>
          <p:cNvPr id="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229" y="179388"/>
            <a:ext cx="3004950" cy="2693387"/>
          </a:xfrm>
        </p:spPr>
      </p:pic>
      <p:grpSp>
        <p:nvGrpSpPr>
          <p:cNvPr id="7" name="Grupo 14"/>
          <p:cNvGrpSpPr/>
          <p:nvPr/>
        </p:nvGrpSpPr>
        <p:grpSpPr>
          <a:xfrm>
            <a:off x="7345213" y="3299919"/>
            <a:ext cx="2880320" cy="2530161"/>
            <a:chOff x="6048974" y="1120617"/>
            <a:chExt cx="3888527" cy="3919670"/>
          </a:xfrm>
        </p:grpSpPr>
        <p:cxnSp>
          <p:nvCxnSpPr>
            <p:cNvPr id="8" name="Conector reto 55"/>
            <p:cNvCxnSpPr>
              <a:stCxn id="33" idx="0"/>
              <a:endCxn id="35" idx="4"/>
            </p:cNvCxnSpPr>
            <p:nvPr/>
          </p:nvCxnSpPr>
          <p:spPr>
            <a:xfrm flipH="1">
              <a:off x="7993285" y="1120617"/>
              <a:ext cx="196788" cy="1003346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>
              <a:off x="6048974" y="3851832"/>
              <a:ext cx="792182" cy="39636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24"/>
            <p:cNvCxnSpPr/>
            <p:nvPr/>
          </p:nvCxnSpPr>
          <p:spPr>
            <a:xfrm>
              <a:off x="7201103" y="1673590"/>
              <a:ext cx="792182" cy="39636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1"/>
            <p:cNvCxnSpPr/>
            <p:nvPr/>
          </p:nvCxnSpPr>
          <p:spPr>
            <a:xfrm flipH="1">
              <a:off x="7993285" y="1645214"/>
              <a:ext cx="766723" cy="43144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6"/>
            <p:cNvCxnSpPr>
              <a:endCxn id="16" idx="7"/>
            </p:cNvCxnSpPr>
            <p:nvPr/>
          </p:nvCxnSpPr>
          <p:spPr>
            <a:xfrm flipH="1">
              <a:off x="9170778" y="3794136"/>
              <a:ext cx="766723" cy="43144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riângulo isósceles 3"/>
            <p:cNvSpPr/>
            <p:nvPr/>
          </p:nvSpPr>
          <p:spPr>
            <a:xfrm>
              <a:off x="6841157" y="2087959"/>
              <a:ext cx="2304256" cy="216024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4" name="Conector reto 6"/>
            <p:cNvCxnSpPr/>
            <p:nvPr/>
          </p:nvCxnSpPr>
          <p:spPr>
            <a:xfrm>
              <a:off x="6841157" y="4248199"/>
              <a:ext cx="0" cy="7920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2"/>
            <p:cNvCxnSpPr/>
            <p:nvPr/>
          </p:nvCxnSpPr>
          <p:spPr>
            <a:xfrm>
              <a:off x="9145319" y="4248199"/>
              <a:ext cx="0" cy="7920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ipse 11"/>
            <p:cNvSpPr/>
            <p:nvPr/>
          </p:nvSpPr>
          <p:spPr>
            <a:xfrm>
              <a:off x="9109315" y="421503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25"/>
            <p:cNvSpPr txBox="1"/>
            <p:nvPr/>
          </p:nvSpPr>
          <p:spPr>
            <a:xfrm>
              <a:off x="6330299" y="3613288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smtClean="0"/>
                <a:t>+</a:t>
              </a:r>
              <a:endParaRPr lang="pt-BR" sz="2000"/>
            </a:p>
          </p:txBody>
        </p:sp>
        <p:sp>
          <p:nvSpPr>
            <p:cNvPr id="18" name="CaixaDeTexto 26"/>
            <p:cNvSpPr txBox="1"/>
            <p:nvPr/>
          </p:nvSpPr>
          <p:spPr>
            <a:xfrm>
              <a:off x="7308546" y="186093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smtClean="0"/>
                <a:t>+</a:t>
              </a:r>
              <a:endParaRPr lang="pt-BR" sz="2000"/>
            </a:p>
          </p:txBody>
        </p:sp>
        <p:sp>
          <p:nvSpPr>
            <p:cNvPr id="19" name="CaixaDeTexto 27"/>
            <p:cNvSpPr txBox="1"/>
            <p:nvPr/>
          </p:nvSpPr>
          <p:spPr>
            <a:xfrm>
              <a:off x="8308274" y="1878903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smtClean="0"/>
                <a:t>+</a:t>
              </a:r>
              <a:endParaRPr lang="pt-BR" sz="2000"/>
            </a:p>
          </p:txBody>
        </p:sp>
        <p:sp>
          <p:nvSpPr>
            <p:cNvPr id="20" name="CaixaDeTexto 28"/>
            <p:cNvSpPr txBox="1"/>
            <p:nvPr/>
          </p:nvSpPr>
          <p:spPr>
            <a:xfrm>
              <a:off x="8704808" y="4536231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smtClean="0"/>
                <a:t>+</a:t>
              </a:r>
              <a:endParaRPr lang="pt-BR" sz="2000"/>
            </a:p>
          </p:txBody>
        </p:sp>
        <p:sp>
          <p:nvSpPr>
            <p:cNvPr id="21" name="CaixaDeTexto 29"/>
            <p:cNvSpPr txBox="1"/>
            <p:nvPr/>
          </p:nvSpPr>
          <p:spPr>
            <a:xfrm>
              <a:off x="9279234" y="354642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smtClean="0"/>
                <a:t>+</a:t>
              </a:r>
              <a:endParaRPr lang="pt-BR" sz="2000"/>
            </a:p>
          </p:txBody>
        </p:sp>
        <p:sp>
          <p:nvSpPr>
            <p:cNvPr id="22" name="CaixaDeTexto 30"/>
            <p:cNvSpPr txBox="1"/>
            <p:nvPr/>
          </p:nvSpPr>
          <p:spPr>
            <a:xfrm>
              <a:off x="6963641" y="4536231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smtClean="0"/>
                <a:t>+</a:t>
              </a:r>
              <a:endParaRPr lang="pt-BR" sz="2000"/>
            </a:p>
          </p:txBody>
        </p:sp>
        <p:sp>
          <p:nvSpPr>
            <p:cNvPr id="23" name="CaixaDeTexto 31"/>
            <p:cNvSpPr txBox="1"/>
            <p:nvPr/>
          </p:nvSpPr>
          <p:spPr>
            <a:xfrm>
              <a:off x="7507479" y="1406762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smtClean="0"/>
                <a:t>-</a:t>
              </a:r>
              <a:endParaRPr lang="pt-BR" sz="2000"/>
            </a:p>
          </p:txBody>
        </p:sp>
        <p:sp>
          <p:nvSpPr>
            <p:cNvPr id="24" name="CaixaDeTexto 32"/>
            <p:cNvSpPr txBox="1"/>
            <p:nvPr/>
          </p:nvSpPr>
          <p:spPr>
            <a:xfrm>
              <a:off x="8091264" y="1416585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smtClean="0"/>
                <a:t>-</a:t>
              </a:r>
              <a:endParaRPr lang="pt-BR" sz="2000"/>
            </a:p>
          </p:txBody>
        </p:sp>
        <p:sp>
          <p:nvSpPr>
            <p:cNvPr id="25" name="CaixaDeTexto 33"/>
            <p:cNvSpPr txBox="1"/>
            <p:nvPr/>
          </p:nvSpPr>
          <p:spPr>
            <a:xfrm>
              <a:off x="9523926" y="403179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smtClean="0"/>
                <a:t>-</a:t>
              </a:r>
              <a:endParaRPr lang="pt-BR" sz="2000"/>
            </a:p>
          </p:txBody>
        </p:sp>
        <p:sp>
          <p:nvSpPr>
            <p:cNvPr id="26" name="CaixaDeTexto 34"/>
            <p:cNvSpPr txBox="1"/>
            <p:nvPr/>
          </p:nvSpPr>
          <p:spPr>
            <a:xfrm>
              <a:off x="6220821" y="405188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smtClean="0"/>
                <a:t>-</a:t>
              </a:r>
              <a:endParaRPr lang="pt-BR" sz="2000"/>
            </a:p>
          </p:txBody>
        </p:sp>
        <p:sp>
          <p:nvSpPr>
            <p:cNvPr id="27" name="CaixaDeTexto 35"/>
            <p:cNvSpPr txBox="1"/>
            <p:nvPr/>
          </p:nvSpPr>
          <p:spPr>
            <a:xfrm>
              <a:off x="9252085" y="453854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smtClean="0"/>
                <a:t>-</a:t>
              </a:r>
              <a:endParaRPr lang="pt-BR" sz="2000"/>
            </a:p>
          </p:txBody>
        </p:sp>
        <p:sp>
          <p:nvSpPr>
            <p:cNvPr id="28" name="CaixaDeTexto 36"/>
            <p:cNvSpPr txBox="1"/>
            <p:nvPr/>
          </p:nvSpPr>
          <p:spPr>
            <a:xfrm>
              <a:off x="6462551" y="4479822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smtClean="0"/>
                <a:t>-</a:t>
              </a:r>
              <a:endParaRPr lang="pt-BR" sz="2000"/>
            </a:p>
          </p:txBody>
        </p:sp>
        <p:cxnSp>
          <p:nvCxnSpPr>
            <p:cNvPr id="29" name="Conector de seta reta 47"/>
            <p:cNvCxnSpPr>
              <a:stCxn id="36" idx="0"/>
            </p:cNvCxnSpPr>
            <p:nvPr/>
          </p:nvCxnSpPr>
          <p:spPr>
            <a:xfrm flipV="1">
              <a:off x="6841156" y="3672135"/>
              <a:ext cx="288033" cy="540060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48"/>
            <p:cNvCxnSpPr/>
            <p:nvPr/>
          </p:nvCxnSpPr>
          <p:spPr>
            <a:xfrm flipV="1">
              <a:off x="7695058" y="2078674"/>
              <a:ext cx="298226" cy="543378"/>
            </a:xfrm>
            <a:prstGeom prst="straightConnector1">
              <a:avLst/>
            </a:prstGeom>
            <a:ln w="50800">
              <a:solidFill>
                <a:srgbClr val="00B05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51"/>
            <p:cNvCxnSpPr/>
            <p:nvPr/>
          </p:nvCxnSpPr>
          <p:spPr>
            <a:xfrm>
              <a:off x="6544869" y="2297028"/>
              <a:ext cx="1016368" cy="546406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ipse 54"/>
            <p:cNvSpPr/>
            <p:nvPr/>
          </p:nvSpPr>
          <p:spPr>
            <a:xfrm>
              <a:off x="8154069" y="112061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4" name="Conector de seta reta 63"/>
            <p:cNvCxnSpPr>
              <a:endCxn id="35" idx="5"/>
            </p:cNvCxnSpPr>
            <p:nvPr/>
          </p:nvCxnSpPr>
          <p:spPr>
            <a:xfrm flipH="1" flipV="1">
              <a:off x="8018744" y="2113418"/>
              <a:ext cx="270828" cy="508634"/>
            </a:xfrm>
            <a:prstGeom prst="straightConnector1">
              <a:avLst/>
            </a:prstGeom>
            <a:ln w="50800">
              <a:solidFill>
                <a:srgbClr val="00B05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ipse 9"/>
            <p:cNvSpPr/>
            <p:nvPr/>
          </p:nvSpPr>
          <p:spPr>
            <a:xfrm>
              <a:off x="7957281" y="2051955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Elipse 10"/>
            <p:cNvSpPr/>
            <p:nvPr/>
          </p:nvSpPr>
          <p:spPr>
            <a:xfrm>
              <a:off x="6805152" y="4212195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7" name="Grupo 13"/>
            <p:cNvGrpSpPr/>
            <p:nvPr/>
          </p:nvGrpSpPr>
          <p:grpSpPr>
            <a:xfrm>
              <a:off x="7705253" y="3168079"/>
              <a:ext cx="648072" cy="618699"/>
              <a:chOff x="7479527" y="3096071"/>
              <a:chExt cx="1017814" cy="834437"/>
            </a:xfrm>
          </p:grpSpPr>
          <p:sp>
            <p:nvSpPr>
              <p:cNvPr id="38" name="Seta em curva para a direita 4"/>
              <p:cNvSpPr/>
              <p:nvPr/>
            </p:nvSpPr>
            <p:spPr>
              <a:xfrm>
                <a:off x="7479527" y="3096071"/>
                <a:ext cx="448972" cy="834437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Seta em curva para a direita 8"/>
              <p:cNvSpPr/>
              <p:nvPr/>
            </p:nvSpPr>
            <p:spPr>
              <a:xfrm flipH="1" flipV="1">
                <a:off x="8021732" y="3096071"/>
                <a:ext cx="475609" cy="834434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Elipse 50"/>
            <p:cNvSpPr/>
            <p:nvPr/>
          </p:nvSpPr>
          <p:spPr>
            <a:xfrm>
              <a:off x="7537916" y="2818732"/>
              <a:ext cx="72008" cy="720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0" name="Grupo 11"/>
          <p:cNvGrpSpPr/>
          <p:nvPr/>
        </p:nvGrpSpPr>
        <p:grpSpPr>
          <a:xfrm>
            <a:off x="4499252" y="2504355"/>
            <a:ext cx="1894837" cy="1560284"/>
            <a:chOff x="7777261" y="1079847"/>
            <a:chExt cx="2067768" cy="1728192"/>
          </a:xfrm>
        </p:grpSpPr>
        <p:sp>
          <p:nvSpPr>
            <p:cNvPr id="41" name="Triângulo isósceles 6"/>
            <p:cNvSpPr/>
            <p:nvPr/>
          </p:nvSpPr>
          <p:spPr>
            <a:xfrm>
              <a:off x="7803033" y="1115851"/>
              <a:ext cx="2016224" cy="165618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Elipse 7"/>
            <p:cNvSpPr/>
            <p:nvPr/>
          </p:nvSpPr>
          <p:spPr>
            <a:xfrm>
              <a:off x="8775141" y="1079847"/>
              <a:ext cx="72008" cy="72008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Elipse 8"/>
            <p:cNvSpPr/>
            <p:nvPr/>
          </p:nvSpPr>
          <p:spPr>
            <a:xfrm>
              <a:off x="7777261" y="2736031"/>
              <a:ext cx="72008" cy="72008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Elipse 9"/>
            <p:cNvSpPr/>
            <p:nvPr/>
          </p:nvSpPr>
          <p:spPr>
            <a:xfrm>
              <a:off x="9773021" y="2736031"/>
              <a:ext cx="72008" cy="72008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Elipse 10"/>
            <p:cNvSpPr/>
            <p:nvPr/>
          </p:nvSpPr>
          <p:spPr>
            <a:xfrm>
              <a:off x="8595121" y="2080927"/>
              <a:ext cx="72008" cy="7200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433796" y="309552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?</a:t>
            </a:r>
            <a:endParaRPr lang="en-US" sz="3600" dirty="0"/>
          </a:p>
        </p:txBody>
      </p:sp>
      <p:sp>
        <p:nvSpPr>
          <p:cNvPr id="52" name="TextBox 51"/>
          <p:cNvSpPr txBox="1"/>
          <p:nvPr/>
        </p:nvSpPr>
        <p:spPr>
          <a:xfrm>
            <a:off x="7732953" y="416965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?</a:t>
            </a:r>
            <a:endParaRPr lang="en-US" sz="3600" dirty="0"/>
          </a:p>
        </p:txBody>
      </p:sp>
      <p:sp>
        <p:nvSpPr>
          <p:cNvPr id="53" name="Elipse 10"/>
          <p:cNvSpPr/>
          <p:nvPr/>
        </p:nvSpPr>
        <p:spPr>
          <a:xfrm>
            <a:off x="7670112" y="4024321"/>
            <a:ext cx="65986" cy="6501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6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2485" y="917365"/>
            <a:ext cx="10799762" cy="45005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 malha pode ter o dado </a:t>
            </a:r>
            <a:r>
              <a:rPr lang="pt-BR" dirty="0"/>
              <a:t>nos </a:t>
            </a:r>
            <a:r>
              <a:rPr lang="pt-BR" b="1" dirty="0">
                <a:solidFill>
                  <a:srgbClr val="FF0000"/>
                </a:solidFill>
              </a:rPr>
              <a:t>nós</a:t>
            </a:r>
            <a:r>
              <a:rPr lang="pt-BR" b="1" dirty="0"/>
              <a:t> </a:t>
            </a:r>
            <a:r>
              <a:rPr lang="pt-BR" dirty="0"/>
              <a:t>ou nos </a:t>
            </a:r>
            <a:r>
              <a:rPr lang="pt-BR" b="1" dirty="0" smtClean="0">
                <a:solidFill>
                  <a:srgbClr val="FF0000"/>
                </a:solidFill>
              </a:rPr>
              <a:t>GP</a:t>
            </a:r>
          </a:p>
          <a:p>
            <a:pPr marL="0" indent="0">
              <a:buNone/>
            </a:pPr>
            <a:endParaRPr lang="pt-BR" sz="800" b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dado </a:t>
            </a:r>
            <a:r>
              <a:rPr lang="pt-BR" dirty="0"/>
              <a:t>nos nós das 2 </a:t>
            </a:r>
            <a:r>
              <a:rPr lang="pt-BR" dirty="0" smtClean="0"/>
              <a:t>malhas</a:t>
            </a:r>
            <a:endParaRPr lang="pt-BR" sz="1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dado nos nós da malha fonte / valor nos GP da malha </a:t>
            </a:r>
            <a:r>
              <a:rPr lang="pt-BR" dirty="0" smtClean="0"/>
              <a:t>destino</a:t>
            </a:r>
            <a:endParaRPr lang="pt-BR" sz="1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dado nos GP da malha fonte / valor nos nós da malha </a:t>
            </a:r>
            <a:r>
              <a:rPr lang="pt-BR" dirty="0" smtClean="0"/>
              <a:t>destino</a:t>
            </a:r>
            <a:endParaRPr lang="pt-BR" sz="1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dado nos GP das 2 </a:t>
            </a:r>
            <a:r>
              <a:rPr lang="pt-BR" dirty="0" smtClean="0"/>
              <a:t>malhas</a:t>
            </a:r>
          </a:p>
          <a:p>
            <a:pPr lvl="1"/>
            <a:endParaRPr lang="pt-BR" sz="800" dirty="0" smtClean="0"/>
          </a:p>
          <a:p>
            <a:pPr lvl="1"/>
            <a:endParaRPr lang="pt-BR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Interpolação: onde está o dado da malha fonte?</a:t>
            </a:r>
          </a:p>
          <a:p>
            <a:pPr marL="0" indent="0">
              <a:buNone/>
            </a:pPr>
            <a:endParaRPr lang="pt-BR" b="1" dirty="0" smtClean="0"/>
          </a:p>
          <a:p>
            <a:pPr marL="971550" lvl="1" indent="-514350">
              <a:buFont typeface="+mj-lt"/>
              <a:buAutoNum type="arabicParenR"/>
            </a:pPr>
            <a:endParaRPr lang="pt-BR" dirty="0"/>
          </a:p>
          <a:p>
            <a:pPr marL="971550" lvl="1" indent="-514350">
              <a:buFont typeface="+mj-lt"/>
              <a:buAutoNum type="arabicParenR"/>
            </a:pPr>
            <a:endParaRPr lang="pt-BR" dirty="0"/>
          </a:p>
          <a:p>
            <a:pPr marL="457200" lvl="1" indent="0">
              <a:buNone/>
            </a:pP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transferência e interpolação </a:t>
            </a:r>
            <a:endParaRPr lang="pt-BR" dirty="0"/>
          </a:p>
        </p:txBody>
      </p:sp>
      <p:grpSp>
        <p:nvGrpSpPr>
          <p:cNvPr id="4" name="Grupo 11"/>
          <p:cNvGrpSpPr/>
          <p:nvPr/>
        </p:nvGrpSpPr>
        <p:grpSpPr>
          <a:xfrm>
            <a:off x="2232645" y="4032175"/>
            <a:ext cx="2088232" cy="1728192"/>
            <a:chOff x="7777261" y="1079847"/>
            <a:chExt cx="2067768" cy="1728192"/>
          </a:xfrm>
        </p:grpSpPr>
        <p:sp>
          <p:nvSpPr>
            <p:cNvPr id="5" name="Triângulo isósceles 6"/>
            <p:cNvSpPr/>
            <p:nvPr/>
          </p:nvSpPr>
          <p:spPr>
            <a:xfrm>
              <a:off x="7803033" y="1115851"/>
              <a:ext cx="2016224" cy="165618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7"/>
            <p:cNvSpPr/>
            <p:nvPr/>
          </p:nvSpPr>
          <p:spPr>
            <a:xfrm>
              <a:off x="8775141" y="1079847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8"/>
            <p:cNvSpPr/>
            <p:nvPr/>
          </p:nvSpPr>
          <p:spPr>
            <a:xfrm>
              <a:off x="7777261" y="2736031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9"/>
            <p:cNvSpPr/>
            <p:nvPr/>
          </p:nvSpPr>
          <p:spPr>
            <a:xfrm>
              <a:off x="9773021" y="2736031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10"/>
            <p:cNvSpPr/>
            <p:nvPr/>
          </p:nvSpPr>
          <p:spPr>
            <a:xfrm>
              <a:off x="8595121" y="2080927"/>
              <a:ext cx="72008" cy="7200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upo 5"/>
          <p:cNvGrpSpPr/>
          <p:nvPr/>
        </p:nvGrpSpPr>
        <p:grpSpPr>
          <a:xfrm>
            <a:off x="5761037" y="3888159"/>
            <a:ext cx="2002340" cy="1873794"/>
            <a:chOff x="360363" y="2880047"/>
            <a:chExt cx="2866510" cy="2593874"/>
          </a:xfrm>
        </p:grpSpPr>
        <p:sp>
          <p:nvSpPr>
            <p:cNvPr id="11" name="Hexágono 12"/>
            <p:cNvSpPr/>
            <p:nvPr/>
          </p:nvSpPr>
          <p:spPr>
            <a:xfrm>
              <a:off x="382557" y="2915420"/>
              <a:ext cx="2808312" cy="2520280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2" name="Conector reto 13"/>
            <p:cNvCxnSpPr>
              <a:stCxn id="11" idx="4"/>
              <a:endCxn id="24" idx="1"/>
            </p:cNvCxnSpPr>
            <p:nvPr/>
          </p:nvCxnSpPr>
          <p:spPr>
            <a:xfrm>
              <a:off x="1012627" y="2915421"/>
              <a:ext cx="766629" cy="1234714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4"/>
            <p:cNvCxnSpPr>
              <a:stCxn id="11" idx="3"/>
              <a:endCxn id="24" idx="2"/>
            </p:cNvCxnSpPr>
            <p:nvPr/>
          </p:nvCxnSpPr>
          <p:spPr>
            <a:xfrm>
              <a:off x="382557" y="4175560"/>
              <a:ext cx="1386154" cy="34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5"/>
            <p:cNvCxnSpPr>
              <a:stCxn id="11" idx="5"/>
              <a:endCxn id="24" idx="7"/>
            </p:cNvCxnSpPr>
            <p:nvPr/>
          </p:nvCxnSpPr>
          <p:spPr>
            <a:xfrm flipH="1">
              <a:off x="1830174" y="2915421"/>
              <a:ext cx="730625" cy="1234714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6"/>
            <p:cNvCxnSpPr>
              <a:stCxn id="24" idx="5"/>
            </p:cNvCxnSpPr>
            <p:nvPr/>
          </p:nvCxnSpPr>
          <p:spPr>
            <a:xfrm>
              <a:off x="1830174" y="4201053"/>
              <a:ext cx="716815" cy="1240218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7"/>
            <p:cNvCxnSpPr>
              <a:stCxn id="24" idx="3"/>
              <a:endCxn id="11" idx="2"/>
            </p:cNvCxnSpPr>
            <p:nvPr/>
          </p:nvCxnSpPr>
          <p:spPr>
            <a:xfrm flipH="1">
              <a:off x="1012627" y="4201053"/>
              <a:ext cx="766629" cy="1234646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8"/>
            <p:cNvCxnSpPr>
              <a:stCxn id="24" idx="6"/>
              <a:endCxn id="11" idx="0"/>
            </p:cNvCxnSpPr>
            <p:nvPr/>
          </p:nvCxnSpPr>
          <p:spPr>
            <a:xfrm flipV="1">
              <a:off x="1840719" y="4175560"/>
              <a:ext cx="1350150" cy="34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ipse 19"/>
            <p:cNvSpPr/>
            <p:nvPr/>
          </p:nvSpPr>
          <p:spPr>
            <a:xfrm>
              <a:off x="2524795" y="288004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20"/>
            <p:cNvSpPr/>
            <p:nvPr/>
          </p:nvSpPr>
          <p:spPr>
            <a:xfrm>
              <a:off x="990433" y="2891655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21"/>
            <p:cNvSpPr/>
            <p:nvPr/>
          </p:nvSpPr>
          <p:spPr>
            <a:xfrm>
              <a:off x="3154865" y="413959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2"/>
            <p:cNvSpPr/>
            <p:nvPr/>
          </p:nvSpPr>
          <p:spPr>
            <a:xfrm>
              <a:off x="987720" y="5399065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3"/>
            <p:cNvSpPr/>
            <p:nvPr/>
          </p:nvSpPr>
          <p:spPr>
            <a:xfrm>
              <a:off x="360363" y="413959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4"/>
            <p:cNvSpPr/>
            <p:nvPr/>
          </p:nvSpPr>
          <p:spPr>
            <a:xfrm>
              <a:off x="2510985" y="5401913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5"/>
            <p:cNvSpPr/>
            <p:nvPr/>
          </p:nvSpPr>
          <p:spPr>
            <a:xfrm>
              <a:off x="1768711" y="413959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Hexágono 26"/>
            <p:cNvSpPr/>
            <p:nvPr/>
          </p:nvSpPr>
          <p:spPr>
            <a:xfrm>
              <a:off x="987719" y="3418805"/>
              <a:ext cx="1609083" cy="1512167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 w="50800">
              <a:solidFill>
                <a:schemeClr val="accent6">
                  <a:lumMod val="75000"/>
                </a:schemeClr>
              </a:solidFill>
              <a:prstDash val="sysDot"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lipse 27"/>
            <p:cNvSpPr/>
            <p:nvPr/>
          </p:nvSpPr>
          <p:spPr>
            <a:xfrm>
              <a:off x="1765446" y="3337281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8"/>
            <p:cNvSpPr/>
            <p:nvPr/>
          </p:nvSpPr>
          <p:spPr>
            <a:xfrm>
              <a:off x="1003626" y="3715245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9"/>
            <p:cNvSpPr/>
            <p:nvPr/>
          </p:nvSpPr>
          <p:spPr>
            <a:xfrm>
              <a:off x="1003626" y="4563901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30"/>
            <p:cNvSpPr/>
            <p:nvPr/>
          </p:nvSpPr>
          <p:spPr>
            <a:xfrm>
              <a:off x="1765446" y="49363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31"/>
            <p:cNvSpPr/>
            <p:nvPr/>
          </p:nvSpPr>
          <p:spPr>
            <a:xfrm>
              <a:off x="2513697" y="4563901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2"/>
            <p:cNvSpPr/>
            <p:nvPr/>
          </p:nvSpPr>
          <p:spPr>
            <a:xfrm>
              <a:off x="2510985" y="370881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3"/>
            <p:cNvSpPr/>
            <p:nvPr/>
          </p:nvSpPr>
          <p:spPr>
            <a:xfrm>
              <a:off x="1376633" y="3923880"/>
              <a:ext cx="72008" cy="7200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622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60363" y="935831"/>
            <a:ext cx="10799762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/>
              <a:t>Criar o </a:t>
            </a:r>
            <a:r>
              <a:rPr lang="pt-BR" sz="2000" dirty="0" err="1" smtClean="0"/>
              <a:t>bucket</a:t>
            </a:r>
            <a:r>
              <a:rPr lang="pt-BR" sz="2000" dirty="0" smtClean="0"/>
              <a:t> index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dirty="0"/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Processar a transferência de dados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8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Usar o </a:t>
            </a:r>
            <a:r>
              <a:rPr lang="pt-BR" dirty="0" err="1" smtClean="0"/>
              <a:t>mesh</a:t>
            </a:r>
            <a:r>
              <a:rPr lang="pt-BR" dirty="0" smtClean="0"/>
              <a:t> </a:t>
            </a:r>
            <a:r>
              <a:rPr lang="pt-BR" dirty="0" err="1" smtClean="0"/>
              <a:t>mapping</a:t>
            </a:r>
            <a:r>
              <a:rPr lang="pt-BR" dirty="0" smtClean="0"/>
              <a:t> na orquestração</a:t>
            </a:r>
            <a:endParaRPr lang="en-US" dirty="0"/>
          </a:p>
        </p:txBody>
      </p:sp>
      <p:sp>
        <p:nvSpPr>
          <p:cNvPr id="5" name="Retângulo 4"/>
          <p:cNvSpPr/>
          <p:nvPr/>
        </p:nvSpPr>
        <p:spPr>
          <a:xfrm>
            <a:off x="995759" y="3151357"/>
            <a:ext cx="1087328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local 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options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{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noDataMode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false, 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noDataValue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-999.9,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noDataEps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= 0.0001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endParaRPr lang="pt-BR" sz="13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dstGauss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{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false}</a:t>
            </a:r>
          </a:p>
          <a:p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utils.meshMapping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meshDest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bucketIndex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{'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ux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ux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'}, {'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porep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'}, 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dstGauss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options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tângulo 4"/>
          <p:cNvSpPr/>
          <p:nvPr/>
        </p:nvSpPr>
        <p:spPr>
          <a:xfrm>
            <a:off x="1224533" y="1559669"/>
            <a:ext cx="1087328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bucketIndex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utils.buildBucketIndex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meshSource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‘node', 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20)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7588" y="2123995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>
                <a:solidFill>
                  <a:srgbClr val="FF0000"/>
                </a:solidFill>
              </a:rPr>
              <a:t>source</a:t>
            </a:r>
            <a:r>
              <a:rPr lang="pt-BR" sz="1400" dirty="0" smtClean="0">
                <a:solidFill>
                  <a:srgbClr val="FF0000"/>
                </a:solidFill>
              </a:rPr>
              <a:t> id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0" name="Elbow Connector 9"/>
          <p:cNvCxnSpPr>
            <a:stCxn id="9" idx="0"/>
          </p:cNvCxnSpPr>
          <p:nvPr/>
        </p:nvCxnSpPr>
        <p:spPr>
          <a:xfrm rot="16200000" flipV="1">
            <a:off x="5184050" y="1975042"/>
            <a:ext cx="292051" cy="585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21077" y="2126085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>
                <a:solidFill>
                  <a:srgbClr val="FF0000"/>
                </a:solidFill>
              </a:rPr>
              <a:t>bucket</a:t>
            </a: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sz="1400" dirty="0" err="1" smtClean="0">
                <a:solidFill>
                  <a:srgbClr val="FF0000"/>
                </a:solidFill>
              </a:rPr>
              <a:t>type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2" name="Elbow Connector 11"/>
          <p:cNvCxnSpPr>
            <a:stCxn id="11" idx="0"/>
          </p:cNvCxnSpPr>
          <p:nvPr/>
        </p:nvCxnSpPr>
        <p:spPr>
          <a:xfrm rot="16200000" flipV="1">
            <a:off x="6474827" y="1929843"/>
            <a:ext cx="292068" cy="10041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11503" y="3215406"/>
            <a:ext cx="1481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‘no data’ </a:t>
            </a:r>
            <a:r>
              <a:rPr lang="pt-BR" sz="1400" dirty="0" err="1" smtClean="0">
                <a:solidFill>
                  <a:srgbClr val="FF0000"/>
                </a:solidFill>
              </a:rPr>
              <a:t>options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3600797" y="3369294"/>
            <a:ext cx="1910706" cy="23083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09874" y="2118391"/>
            <a:ext cx="1558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rgbClr val="FF0000"/>
                </a:solidFill>
              </a:rPr>
              <a:t>bucket</a:t>
            </a: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sz="1400" dirty="0" err="1" smtClean="0">
                <a:solidFill>
                  <a:srgbClr val="FF0000"/>
                </a:solidFill>
              </a:rPr>
              <a:t>capacity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6" name="Elbow Connector 15"/>
          <p:cNvCxnSpPr/>
          <p:nvPr/>
        </p:nvCxnSpPr>
        <p:spPr>
          <a:xfrm rot="16200000" flipV="1">
            <a:off x="7619677" y="1430748"/>
            <a:ext cx="269162" cy="1106121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20677" y="512970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rgbClr val="FF0000"/>
                </a:solidFill>
              </a:rPr>
              <a:t>destination</a:t>
            </a:r>
            <a:r>
              <a:rPr lang="pt-BR" sz="1400" dirty="0" smtClean="0">
                <a:solidFill>
                  <a:srgbClr val="FF0000"/>
                </a:solidFill>
              </a:rPr>
              <a:t> id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1" name="Elbow Connector 20"/>
          <p:cNvCxnSpPr>
            <a:stCxn id="20" idx="0"/>
          </p:cNvCxnSpPr>
          <p:nvPr/>
        </p:nvCxnSpPr>
        <p:spPr>
          <a:xfrm rot="5400000" flipH="1" flipV="1">
            <a:off x="3114084" y="4931023"/>
            <a:ext cx="289350" cy="10801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14456" y="508632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n</a:t>
            </a:r>
            <a:r>
              <a:rPr lang="pt-BR" sz="1400" dirty="0" smtClean="0">
                <a:solidFill>
                  <a:srgbClr val="FF0000"/>
                </a:solidFill>
              </a:rPr>
              <a:t>ode </a:t>
            </a:r>
            <a:r>
              <a:rPr lang="pt-BR" sz="1400" dirty="0" err="1" smtClean="0">
                <a:solidFill>
                  <a:srgbClr val="FF0000"/>
                </a:solidFill>
              </a:rPr>
              <a:t>values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6" name="Elbow Connector 25"/>
          <p:cNvCxnSpPr>
            <a:stCxn id="25" idx="0"/>
          </p:cNvCxnSpPr>
          <p:nvPr/>
        </p:nvCxnSpPr>
        <p:spPr>
          <a:xfrm rot="5400000" flipH="1" flipV="1">
            <a:off x="5707863" y="4887639"/>
            <a:ext cx="289350" cy="10801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86459" y="508632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rgbClr val="FF0000"/>
                </a:solidFill>
              </a:rPr>
              <a:t>gauss</a:t>
            </a: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sz="1400" dirty="0" err="1" smtClean="0">
                <a:solidFill>
                  <a:srgbClr val="FF0000"/>
                </a:solidFill>
              </a:rPr>
              <a:t>values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8" name="Elbow Connector 27"/>
          <p:cNvCxnSpPr>
            <a:stCxn id="27" idx="0"/>
          </p:cNvCxnSpPr>
          <p:nvPr/>
        </p:nvCxnSpPr>
        <p:spPr>
          <a:xfrm rot="16200000" flipV="1">
            <a:off x="7049596" y="4865381"/>
            <a:ext cx="289350" cy="15252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63247" y="3822910"/>
            <a:ext cx="2774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solidFill>
                  <a:srgbClr val="FF0000"/>
                </a:solidFill>
              </a:rPr>
              <a:t>t</a:t>
            </a:r>
            <a:r>
              <a:rPr lang="pt-BR" sz="1400" dirty="0" err="1" smtClean="0">
                <a:solidFill>
                  <a:srgbClr val="FF0000"/>
                </a:solidFill>
              </a:rPr>
              <a:t>ransfer</a:t>
            </a: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sz="1400" dirty="0" err="1" smtClean="0">
                <a:solidFill>
                  <a:srgbClr val="FF0000"/>
                </a:solidFill>
              </a:rPr>
              <a:t>values</a:t>
            </a: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sz="1400" dirty="0" err="1" smtClean="0">
                <a:solidFill>
                  <a:srgbClr val="FF0000"/>
                </a:solidFill>
              </a:rPr>
              <a:t>on</a:t>
            </a:r>
            <a:r>
              <a:rPr lang="pt-BR" sz="1400" dirty="0" smtClean="0">
                <a:solidFill>
                  <a:srgbClr val="FF0000"/>
                </a:solidFill>
              </a:rPr>
              <a:t> GP?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34" name="Elbow Connector 33"/>
          <p:cNvCxnSpPr/>
          <p:nvPr/>
        </p:nvCxnSpPr>
        <p:spPr>
          <a:xfrm rot="10800000" flipV="1">
            <a:off x="4104853" y="3976797"/>
            <a:ext cx="1258394" cy="362723"/>
          </a:xfrm>
          <a:prstGeom prst="bentConnector3">
            <a:avLst>
              <a:gd name="adj1" fmla="val 100306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168733" y="5115580"/>
            <a:ext cx="774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rgbClr val="FF0000"/>
                </a:solidFill>
              </a:rPr>
              <a:t>bucket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5" name="Elbow Connector 44"/>
          <p:cNvCxnSpPr/>
          <p:nvPr/>
        </p:nvCxnSpPr>
        <p:spPr>
          <a:xfrm rot="5400000" flipH="1" flipV="1">
            <a:off x="4447725" y="4914884"/>
            <a:ext cx="289350" cy="10801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2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r>
              <a:rPr lang="en-US" dirty="0" smtClean="0"/>
              <a:t> de mapping: </a:t>
            </a:r>
            <a:r>
              <a:rPr lang="en-US" dirty="0" err="1" smtClean="0"/>
              <a:t>acoplamento</a:t>
            </a:r>
            <a:r>
              <a:rPr lang="en-US" dirty="0" smtClean="0"/>
              <a:t> HM</a:t>
            </a:r>
            <a:endParaRPr lang="pt-BR" dirty="0"/>
          </a:p>
        </p:txBody>
      </p:sp>
      <p:pic>
        <p:nvPicPr>
          <p:cNvPr id="9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94865"/>
            <a:ext cx="4898007" cy="1189404"/>
          </a:xfrm>
          <a:prstGeom prst="rect">
            <a:avLst/>
          </a:prstGeom>
        </p:spPr>
      </p:pic>
      <p:pic>
        <p:nvPicPr>
          <p:cNvPr id="10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47" y="1501261"/>
            <a:ext cx="4967040" cy="1176611"/>
          </a:xfrm>
          <a:prstGeom prst="rect">
            <a:avLst/>
          </a:prstGeom>
        </p:spPr>
      </p:pic>
      <p:pic>
        <p:nvPicPr>
          <p:cNvPr id="12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47" y="3095731"/>
            <a:ext cx="4969348" cy="1214642"/>
          </a:xfrm>
          <a:prstGeom prst="rect">
            <a:avLst/>
          </a:prstGeom>
        </p:spPr>
      </p:pic>
      <p:pic>
        <p:nvPicPr>
          <p:cNvPr id="13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7" y="3142671"/>
            <a:ext cx="4898007" cy="1120763"/>
          </a:xfrm>
          <a:prstGeom prst="rect">
            <a:avLst/>
          </a:prstGeom>
        </p:spPr>
      </p:pic>
      <p:pic>
        <p:nvPicPr>
          <p:cNvPr id="1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4721836"/>
            <a:ext cx="4898007" cy="1254555"/>
          </a:xfrm>
          <a:prstGeom prst="rect">
            <a:avLst/>
          </a:prstGeom>
        </p:spPr>
      </p:pic>
      <p:pic>
        <p:nvPicPr>
          <p:cNvPr id="1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47" y="4771063"/>
            <a:ext cx="4967040" cy="1156085"/>
          </a:xfrm>
          <a:prstGeom prst="rect">
            <a:avLst/>
          </a:prstGeom>
        </p:spPr>
      </p:pic>
      <p:sp>
        <p:nvSpPr>
          <p:cNvPr id="18" name="CaixaDeTexto 6"/>
          <p:cNvSpPr txBox="1"/>
          <p:nvPr/>
        </p:nvSpPr>
        <p:spPr>
          <a:xfrm>
            <a:off x="2256798" y="926539"/>
            <a:ext cx="110513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m</a:t>
            </a:r>
            <a:r>
              <a:rPr lang="pt-BR" dirty="0" smtClean="0"/>
              <a:t>alha H</a:t>
            </a:r>
            <a:endParaRPr lang="pt-BR" dirty="0"/>
          </a:p>
        </p:txBody>
      </p:sp>
      <p:sp>
        <p:nvSpPr>
          <p:cNvPr id="19" name="CaixaDeTexto 6"/>
          <p:cNvSpPr txBox="1"/>
          <p:nvPr/>
        </p:nvSpPr>
        <p:spPr>
          <a:xfrm>
            <a:off x="7905799" y="885996"/>
            <a:ext cx="110513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m</a:t>
            </a:r>
            <a:r>
              <a:rPr lang="pt-BR" dirty="0" smtClean="0"/>
              <a:t>alha M</a:t>
            </a:r>
            <a:endParaRPr lang="pt-BR" dirty="0"/>
          </a:p>
        </p:txBody>
      </p:sp>
      <p:sp>
        <p:nvSpPr>
          <p:cNvPr id="20" name="Down Arrow 19"/>
          <p:cNvSpPr/>
          <p:nvPr/>
        </p:nvSpPr>
        <p:spPr>
          <a:xfrm rot="16200000">
            <a:off x="5611006" y="-725000"/>
            <a:ext cx="45719" cy="367241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43353" y="71926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Pore</a:t>
            </a:r>
            <a:r>
              <a:rPr lang="pt-BR" dirty="0" smtClean="0"/>
              <a:t> </a:t>
            </a:r>
            <a:r>
              <a:rPr lang="pt-BR" dirty="0" err="1" smtClean="0"/>
              <a:t>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Integração de simuladores </a:t>
            </a:r>
            <a:r>
              <a:rPr lang="pt-BR" dirty="0" smtClean="0"/>
              <a:t>externos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22" y="3456111"/>
            <a:ext cx="7272808" cy="2123538"/>
          </a:xfrm>
        </p:spPr>
        <p:txBody>
          <a:bodyPr/>
          <a:lstStyle/>
          <a:p>
            <a:endParaRPr lang="pt-BR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1900" dirty="0" smtClean="0"/>
              <a:t>Preparação </a:t>
            </a:r>
            <a:r>
              <a:rPr lang="pt-BR" sz="1900" dirty="0"/>
              <a:t>da malha </a:t>
            </a:r>
            <a:r>
              <a:rPr lang="pt-BR" sz="1900" dirty="0" err="1"/>
              <a:t>GeMA</a:t>
            </a:r>
            <a:r>
              <a:rPr lang="pt-BR" sz="1900" dirty="0"/>
              <a:t> para receber o </a:t>
            </a:r>
            <a:r>
              <a:rPr lang="pt-BR" sz="1900" dirty="0" smtClean="0"/>
              <a:t>dado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900" dirty="0" smtClean="0"/>
              <a:t>Leitura de arquivos de configuração</a:t>
            </a:r>
            <a:endParaRPr lang="pt-BR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1900" dirty="0" smtClean="0"/>
              <a:t>Provável preparação de input files</a:t>
            </a:r>
            <a:endParaRPr lang="en-US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1900" dirty="0" smtClean="0"/>
              <a:t>Manipulação/Conversão de arquivos (Neutral </a:t>
            </a:r>
            <a:r>
              <a:rPr lang="pt-BR" sz="1900" dirty="0"/>
              <a:t>File</a:t>
            </a:r>
            <a:r>
              <a:rPr lang="pt-BR" sz="19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900" dirty="0" smtClean="0"/>
              <a:t>Varias outras rotinas auxiliares ...</a:t>
            </a:r>
          </a:p>
        </p:txBody>
      </p:sp>
      <p:grpSp>
        <p:nvGrpSpPr>
          <p:cNvPr id="4" name="Grupo 19"/>
          <p:cNvGrpSpPr/>
          <p:nvPr/>
        </p:nvGrpSpPr>
        <p:grpSpPr>
          <a:xfrm>
            <a:off x="437889" y="1439887"/>
            <a:ext cx="3234916" cy="3952653"/>
            <a:chOff x="2180733" y="91826"/>
            <a:chExt cx="2224876" cy="2569316"/>
          </a:xfrm>
        </p:grpSpPr>
        <p:cxnSp>
          <p:nvCxnSpPr>
            <p:cNvPr id="5" name="Conector reto 2"/>
            <p:cNvCxnSpPr/>
            <p:nvPr/>
          </p:nvCxnSpPr>
          <p:spPr>
            <a:xfrm flipH="1">
              <a:off x="3308220" y="377300"/>
              <a:ext cx="584" cy="260183"/>
            </a:xfrm>
            <a:prstGeom prst="line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6" name="Conector reto 3"/>
            <p:cNvCxnSpPr/>
            <p:nvPr/>
          </p:nvCxnSpPr>
          <p:spPr>
            <a:xfrm>
              <a:off x="2620312" y="637483"/>
              <a:ext cx="1345717" cy="0"/>
            </a:xfrm>
            <a:prstGeom prst="line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0" name="Conector reto 7"/>
            <p:cNvCxnSpPr>
              <a:endCxn id="17" idx="0"/>
            </p:cNvCxnSpPr>
            <p:nvPr/>
          </p:nvCxnSpPr>
          <p:spPr>
            <a:xfrm>
              <a:off x="2620312" y="637483"/>
              <a:ext cx="0" cy="1384940"/>
            </a:xfrm>
            <a:prstGeom prst="line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" name="Conector reto 8"/>
            <p:cNvCxnSpPr>
              <a:endCxn id="18" idx="0"/>
            </p:cNvCxnSpPr>
            <p:nvPr/>
          </p:nvCxnSpPr>
          <p:spPr>
            <a:xfrm>
              <a:off x="3303189" y="637484"/>
              <a:ext cx="0" cy="532399"/>
            </a:xfrm>
            <a:prstGeom prst="line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Retângulo 11"/>
            <p:cNvSpPr/>
            <p:nvPr/>
          </p:nvSpPr>
          <p:spPr>
            <a:xfrm>
              <a:off x="2919242" y="91826"/>
              <a:ext cx="767894" cy="313220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Processos</a:t>
              </a:r>
            </a:p>
          </p:txBody>
        </p:sp>
        <p:sp>
          <p:nvSpPr>
            <p:cNvPr id="17" name="Retângulo 14"/>
            <p:cNvSpPr/>
            <p:nvPr/>
          </p:nvSpPr>
          <p:spPr>
            <a:xfrm>
              <a:off x="2180733" y="2022423"/>
              <a:ext cx="879159" cy="629844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algn="ctr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600" kern="0" dirty="0">
                  <a:solidFill>
                    <a:prstClr val="black"/>
                  </a:solidFill>
                  <a:latin typeface="Calibri" panose="020F0502020204030204"/>
                </a:rPr>
                <a:t>Transferência de dados entre malhas</a:t>
              </a:r>
            </a:p>
          </p:txBody>
        </p:sp>
        <p:sp>
          <p:nvSpPr>
            <p:cNvPr id="18" name="Retângulo 15"/>
            <p:cNvSpPr/>
            <p:nvPr/>
          </p:nvSpPr>
          <p:spPr>
            <a:xfrm>
              <a:off x="2863610" y="1169882"/>
              <a:ext cx="879159" cy="629844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algn="ctr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Conexão com Simuladores Externos</a:t>
              </a:r>
            </a:p>
          </p:txBody>
        </p:sp>
        <p:sp>
          <p:nvSpPr>
            <p:cNvPr id="19" name="Retângulo 16"/>
            <p:cNvSpPr/>
            <p:nvPr/>
          </p:nvSpPr>
          <p:spPr>
            <a:xfrm>
              <a:off x="3526450" y="2031298"/>
              <a:ext cx="879159" cy="629844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algn="ctr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Entrada e Saída de Dados</a:t>
              </a:r>
            </a:p>
          </p:txBody>
        </p:sp>
        <p:cxnSp>
          <p:nvCxnSpPr>
            <p:cNvPr id="21" name="Conector reto 18"/>
            <p:cNvCxnSpPr>
              <a:endCxn id="19" idx="0"/>
            </p:cNvCxnSpPr>
            <p:nvPr/>
          </p:nvCxnSpPr>
          <p:spPr>
            <a:xfrm>
              <a:off x="3966029" y="637484"/>
              <a:ext cx="0" cy="1393815"/>
            </a:xfrm>
            <a:prstGeom prst="line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24" name="TextBox 23"/>
          <p:cNvSpPr txBox="1"/>
          <p:nvPr/>
        </p:nvSpPr>
        <p:spPr>
          <a:xfrm>
            <a:off x="4236041" y="1075361"/>
            <a:ext cx="6120680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sz="800" dirty="0"/>
          </a:p>
          <a:p>
            <a:pPr marL="0" indent="0">
              <a:buNone/>
            </a:pPr>
            <a:r>
              <a:rPr lang="pt-BR" sz="2000" b="1" dirty="0" smtClean="0">
                <a:solidFill>
                  <a:schemeClr val="accent3"/>
                </a:solidFill>
              </a:rPr>
              <a:t>Objetivo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Rodar </a:t>
            </a:r>
            <a:r>
              <a:rPr lang="pt-BR" dirty="0"/>
              <a:t>o simulador de forma automática a traves da orquestração do script </a:t>
            </a:r>
            <a:r>
              <a:rPr lang="pt-BR" dirty="0" smtClean="0"/>
              <a:t>Lua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Reproduzir automaticamente </a:t>
            </a:r>
            <a:r>
              <a:rPr lang="pt-BR" dirty="0"/>
              <a:t>o ambiente de funcionamento </a:t>
            </a:r>
            <a:r>
              <a:rPr lang="pt-BR" dirty="0" smtClean="0"/>
              <a:t>dele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92885" y="2644859"/>
            <a:ext cx="695018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sz="800" dirty="0"/>
          </a:p>
          <a:p>
            <a:pPr marL="0" indent="0">
              <a:buNone/>
            </a:pPr>
            <a:r>
              <a:rPr lang="pt-BR" sz="2000" b="1" dirty="0">
                <a:solidFill>
                  <a:srgbClr val="FF0000"/>
                </a:solidFill>
              </a:rPr>
              <a:t>Requisito</a:t>
            </a:r>
            <a:r>
              <a:rPr lang="pt-BR" sz="2000" dirty="0">
                <a:solidFill>
                  <a:srgbClr val="FF0000"/>
                </a:solidFill>
              </a:rPr>
              <a:t>! </a:t>
            </a:r>
            <a:r>
              <a:rPr lang="pt-BR" dirty="0" smtClean="0"/>
              <a:t>Poder rodar </a:t>
            </a:r>
            <a:r>
              <a:rPr lang="pt-BR" dirty="0"/>
              <a:t>simulador externo em linha de comandos</a:t>
            </a:r>
          </a:p>
        </p:txBody>
      </p:sp>
    </p:spTree>
    <p:extLst>
      <p:ext uri="{BB962C8B-B14F-4D97-AF65-F5344CB8AC3E}">
        <p14:creationId xmlns:p14="http://schemas.microsoft.com/office/powerpoint/2010/main" val="26747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>
                <a:ea typeface="ＭＳ Ｐゴシック" pitchFamily="34" charset="-128"/>
              </a:rPr>
              <a:t>Sumário</a:t>
            </a:r>
            <a:endParaRPr lang="en-US" altLang="pt-BR" dirty="0" smtClean="0">
              <a:ea typeface="ＭＳ Ｐゴシック" pitchFamily="34" charset="-128"/>
            </a:endParaRPr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1080517" y="863823"/>
            <a:ext cx="10799762" cy="4500562"/>
          </a:xfrm>
        </p:spPr>
        <p:txBody>
          <a:bodyPr/>
          <a:lstStyle/>
          <a:p>
            <a:r>
              <a:rPr lang="pt-BR" dirty="0"/>
              <a:t>Estratégias de </a:t>
            </a:r>
            <a:r>
              <a:rPr lang="pt-BR" dirty="0" smtClean="0"/>
              <a:t>acoplamento</a:t>
            </a:r>
          </a:p>
          <a:p>
            <a:endParaRPr lang="pt-BR" sz="800" dirty="0" smtClean="0"/>
          </a:p>
          <a:p>
            <a:r>
              <a:rPr lang="pt-BR" dirty="0" smtClean="0"/>
              <a:t>Princípios da orquestração no </a:t>
            </a:r>
            <a:r>
              <a:rPr lang="pt-BR" dirty="0" err="1" smtClean="0"/>
              <a:t>GeMA</a:t>
            </a:r>
            <a:endParaRPr lang="pt-BR" dirty="0" smtClean="0"/>
          </a:p>
          <a:p>
            <a:endParaRPr lang="pt-BR" sz="800" dirty="0"/>
          </a:p>
          <a:p>
            <a:r>
              <a:rPr lang="pt-BR" dirty="0" smtClean="0"/>
              <a:t>Ferramentas de interação com a malha</a:t>
            </a:r>
          </a:p>
          <a:p>
            <a:pPr lvl="1"/>
            <a:r>
              <a:rPr lang="pt-BR" sz="1600" dirty="0" smtClean="0"/>
              <a:t>Estrutura da malha e dos dados no </a:t>
            </a:r>
            <a:r>
              <a:rPr lang="pt-BR" sz="1600" dirty="0" err="1" smtClean="0"/>
              <a:t>GeMA</a:t>
            </a:r>
            <a:endParaRPr lang="pt-BR" sz="1600" dirty="0" smtClean="0"/>
          </a:p>
          <a:p>
            <a:pPr lvl="1"/>
            <a:r>
              <a:rPr lang="pt-BR" sz="1600" dirty="0" smtClean="0"/>
              <a:t>Manipulação </a:t>
            </a:r>
            <a:r>
              <a:rPr lang="pt-BR" sz="1600" dirty="0"/>
              <a:t>do dado na malha (</a:t>
            </a:r>
            <a:r>
              <a:rPr lang="pt-BR" sz="1600" dirty="0" err="1"/>
              <a:t>accessors</a:t>
            </a:r>
            <a:r>
              <a:rPr lang="pt-BR" sz="1600" dirty="0" smtClean="0"/>
              <a:t>)</a:t>
            </a:r>
          </a:p>
          <a:p>
            <a:pPr lvl="1"/>
            <a:r>
              <a:rPr lang="pt-BR" sz="1600" dirty="0" smtClean="0"/>
              <a:t>Operadores de I/O (</a:t>
            </a:r>
            <a:r>
              <a:rPr lang="pt-BR" sz="1600" dirty="0" err="1" smtClean="0"/>
              <a:t>load</a:t>
            </a:r>
            <a:r>
              <a:rPr lang="pt-BR" sz="1600" dirty="0" smtClean="0"/>
              <a:t>, </a:t>
            </a:r>
            <a:r>
              <a:rPr lang="pt-BR" sz="1600" dirty="0" err="1" smtClean="0"/>
              <a:t>save</a:t>
            </a:r>
            <a:r>
              <a:rPr lang="pt-BR" sz="1600" dirty="0" smtClean="0"/>
              <a:t>)</a:t>
            </a:r>
          </a:p>
          <a:p>
            <a:pPr lvl="1"/>
            <a:endParaRPr lang="pt-BR" sz="800" dirty="0" smtClean="0"/>
          </a:p>
          <a:p>
            <a:r>
              <a:rPr lang="pt-BR" dirty="0"/>
              <a:t>T</a:t>
            </a:r>
            <a:r>
              <a:rPr lang="pt-BR" dirty="0" smtClean="0"/>
              <a:t>ransferência </a:t>
            </a:r>
            <a:r>
              <a:rPr lang="pt-BR" dirty="0"/>
              <a:t>de dados entre 2 </a:t>
            </a:r>
            <a:r>
              <a:rPr lang="pt-BR" dirty="0" smtClean="0"/>
              <a:t>malhas</a:t>
            </a:r>
          </a:p>
          <a:p>
            <a:endParaRPr lang="pt-BR" sz="800" dirty="0" smtClean="0"/>
          </a:p>
          <a:p>
            <a:r>
              <a:rPr lang="pt-BR" dirty="0"/>
              <a:t>Integração de simuladores externos</a:t>
            </a:r>
          </a:p>
          <a:p>
            <a:pPr lvl="1"/>
            <a:r>
              <a:rPr lang="pt-BR" sz="1600" dirty="0" smtClean="0"/>
              <a:t>Conceitos</a:t>
            </a:r>
            <a:endParaRPr lang="pt-BR" sz="1600" dirty="0"/>
          </a:p>
          <a:p>
            <a:pPr lvl="1"/>
            <a:r>
              <a:rPr lang="pt-BR" sz="1600" dirty="0" smtClean="0"/>
              <a:t>Caso </a:t>
            </a:r>
            <a:r>
              <a:rPr lang="pt-BR" sz="1600" dirty="0"/>
              <a:t>do </a:t>
            </a:r>
            <a:r>
              <a:rPr lang="pt-BR" sz="1600" dirty="0" err="1" smtClean="0"/>
              <a:t>Geoflux</a:t>
            </a:r>
            <a:endParaRPr lang="pt-BR" sz="1600" dirty="0" smtClean="0"/>
          </a:p>
          <a:p>
            <a:pPr lvl="1"/>
            <a:endParaRPr lang="pt-BR" sz="800" u="sng" dirty="0" smtClean="0"/>
          </a:p>
          <a:p>
            <a:r>
              <a:rPr lang="pt-BR" dirty="0" smtClean="0"/>
              <a:t>Exemplo HM </a:t>
            </a:r>
            <a:r>
              <a:rPr lang="pt-BR" dirty="0" err="1" smtClean="0"/>
              <a:t>explicit</a:t>
            </a:r>
            <a:r>
              <a:rPr lang="pt-BR" dirty="0" smtClean="0"/>
              <a:t> </a:t>
            </a:r>
            <a:r>
              <a:rPr lang="pt-BR" dirty="0" err="1" smtClean="0"/>
              <a:t>two-way</a:t>
            </a:r>
            <a:r>
              <a:rPr lang="pt-BR" dirty="0" smtClean="0"/>
              <a:t> </a:t>
            </a:r>
            <a:r>
              <a:rPr lang="pt-BR" dirty="0" err="1" smtClean="0"/>
              <a:t>Geoflux</a:t>
            </a:r>
            <a:r>
              <a:rPr lang="pt-BR" dirty="0" smtClean="0"/>
              <a:t> x </a:t>
            </a:r>
            <a:r>
              <a:rPr lang="pt-BR" dirty="0" err="1" smtClean="0"/>
              <a:t>Geoflux</a:t>
            </a:r>
            <a:endParaRPr lang="pt-BR" sz="2400" dirty="0" smtClean="0"/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899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61189" y="179388"/>
            <a:ext cx="10798109" cy="360362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Geoflux3D: Input files description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04453" y="1224071"/>
          <a:ext cx="10441160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dirty="0" smtClean="0"/>
                        <a:t>Input 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geofluxdata.dat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noProof="0" dirty="0" smtClean="0"/>
                        <a:t>Parameters</a:t>
                      </a:r>
                      <a:r>
                        <a:rPr lang="en-US" noProof="0" dirty="0" smtClean="0"/>
                        <a:t> for simulation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err="1" smtClean="0"/>
                        <a:t>geofluxdata.post.msh</a:t>
                      </a:r>
                      <a:endParaRPr lang="en-US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Mesh data in GID format (nodal coordinates and elements)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err="1" smtClean="0"/>
                        <a:t>geofluxdata.prp</a:t>
                      </a:r>
                      <a:endParaRPr lang="en-US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Mechanical,</a:t>
                      </a:r>
                      <a:r>
                        <a:rPr lang="en-US" baseline="0" noProof="0" dirty="0" smtClean="0"/>
                        <a:t> Hydraulic and Thermal properties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noProof="0" dirty="0" err="1" smtClean="0"/>
                        <a:t>geofluxdata.bco</a:t>
                      </a:r>
                      <a:endParaRPr lang="en-US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Boundary conditions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err="1" smtClean="0"/>
                        <a:t>geofluxdata.pre</a:t>
                      </a:r>
                      <a:endParaRPr lang="en-US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Initial conditions: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porosities </a:t>
                      </a:r>
                      <a:r>
                        <a:rPr lang="en-US" baseline="0" noProof="0" dirty="0" smtClean="0"/>
                        <a:t>(</a:t>
                      </a:r>
                      <a:r>
                        <a:rPr lang="en-US" baseline="0" noProof="0" dirty="0" smtClean="0"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US" baseline="-25000" noProof="0" dirty="0" smtClean="0"/>
                        <a:t>0</a:t>
                      </a:r>
                      <a:r>
                        <a:rPr lang="en-US" baseline="0" noProof="0" dirty="0" smtClean="0"/>
                        <a:t>), </a:t>
                      </a:r>
                      <a:r>
                        <a:rPr lang="en-US" noProof="0" dirty="0" smtClean="0"/>
                        <a:t>hydraulic</a:t>
                      </a:r>
                      <a:r>
                        <a:rPr lang="en-US" baseline="0" noProof="0" dirty="0" smtClean="0"/>
                        <a:t> conductivities (Khy</a:t>
                      </a:r>
                      <a:r>
                        <a:rPr lang="en-US" baseline="-25000" noProof="0" dirty="0" smtClean="0"/>
                        <a:t>0</a:t>
                      </a:r>
                      <a:r>
                        <a:rPr lang="en-US" baseline="0" noProof="0" dirty="0" smtClean="0"/>
                        <a:t>)</a:t>
                      </a:r>
                      <a:endParaRPr lang="en-US" noProof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noProof="0" dirty="0" smtClean="0"/>
                        <a:t>displacements (U</a:t>
                      </a:r>
                      <a:r>
                        <a:rPr lang="en-US" baseline="-25000" noProof="0" dirty="0" smtClean="0"/>
                        <a:t>0</a:t>
                      </a:r>
                      <a:r>
                        <a:rPr lang="en-US" baseline="0" noProof="0" dirty="0" smtClean="0"/>
                        <a:t>), </a:t>
                      </a:r>
                      <a:r>
                        <a:rPr lang="en-US" noProof="0" dirty="0" smtClean="0"/>
                        <a:t>pore </a:t>
                      </a:r>
                      <a:r>
                        <a:rPr lang="en-US" baseline="0" noProof="0" dirty="0" smtClean="0"/>
                        <a:t>pressures (P</a:t>
                      </a:r>
                      <a:r>
                        <a:rPr lang="en-US" baseline="-25000" noProof="0" dirty="0" smtClean="0"/>
                        <a:t>0</a:t>
                      </a:r>
                      <a:r>
                        <a:rPr lang="en-US" baseline="0" noProof="0" dirty="0" smtClean="0"/>
                        <a:t>), </a:t>
                      </a:r>
                      <a:r>
                        <a:rPr lang="en-US" noProof="0" dirty="0" smtClean="0"/>
                        <a:t>stresses </a:t>
                      </a:r>
                      <a:r>
                        <a:rPr lang="en-US" baseline="0" noProof="0" dirty="0" smtClean="0"/>
                        <a:t>(</a:t>
                      </a:r>
                      <a:r>
                        <a:rPr lang="en-US" baseline="0" noProof="0" dirty="0" smtClean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baseline="-25000" noProof="0" dirty="0" smtClean="0"/>
                        <a:t>0</a:t>
                      </a:r>
                      <a:r>
                        <a:rPr lang="en-US" baseline="0" noProof="0" dirty="0" smtClean="0"/>
                        <a:t>)</a:t>
                      </a:r>
                      <a:endParaRPr lang="en-US" noProof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temperatures </a:t>
                      </a:r>
                      <a:r>
                        <a:rPr lang="en-US" baseline="0" noProof="0" dirty="0" smtClean="0"/>
                        <a:t>(T</a:t>
                      </a:r>
                      <a:r>
                        <a:rPr lang="en-US" baseline="-25000" noProof="0" dirty="0" smtClean="0"/>
                        <a:t>0</a:t>
                      </a:r>
                      <a:r>
                        <a:rPr lang="en-US" baseline="0" noProof="0" dirty="0" smtClean="0"/>
                        <a:t>), </a:t>
                      </a:r>
                      <a:r>
                        <a:rPr lang="en-US" noProof="0" dirty="0" smtClean="0"/>
                        <a:t>thermal</a:t>
                      </a:r>
                      <a:r>
                        <a:rPr lang="en-US" baseline="0" noProof="0" dirty="0" smtClean="0"/>
                        <a:t> conductivities (Kth</a:t>
                      </a:r>
                      <a:r>
                        <a:rPr lang="en-US" baseline="-25000" noProof="0" dirty="0" smtClean="0"/>
                        <a:t>0</a:t>
                      </a:r>
                      <a:r>
                        <a:rPr lang="en-US" baseline="0" noProof="0" dirty="0" smtClean="0"/>
                        <a:t>)</a:t>
                      </a:r>
                      <a:endParaRPr lang="en-US" noProof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0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61189" y="179388"/>
            <a:ext cx="10798109" cy="360362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Geoflux3D</a:t>
            </a:r>
            <a:r>
              <a:rPr lang="en-GB" dirty="0" smtClean="0"/>
              <a:t>: Input files specification </a:t>
            </a:r>
            <a:endParaRPr lang="en-GB" dirty="0"/>
          </a:p>
        </p:txBody>
      </p:sp>
      <p:sp>
        <p:nvSpPr>
          <p:cNvPr id="43" name="Rectangle 42"/>
          <p:cNvSpPr/>
          <p:nvPr/>
        </p:nvSpPr>
        <p:spPr>
          <a:xfrm>
            <a:off x="8342246" y="1003767"/>
            <a:ext cx="1828800" cy="448964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geofluxdata.bco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48869" y="1007883"/>
            <a:ext cx="1828800" cy="448964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geofluxdata.prp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275378" y="1003767"/>
            <a:ext cx="1828800" cy="448964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geofluxdata.dat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01072" y="4091503"/>
            <a:ext cx="1436093" cy="448964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porosities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095560" y="3541879"/>
            <a:ext cx="1398910" cy="448964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stresses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64396" y="2592059"/>
            <a:ext cx="2224998" cy="3096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problems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95560" y="2949165"/>
            <a:ext cx="1398911" cy="448964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displacements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511264" y="3519499"/>
            <a:ext cx="1436093" cy="448964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ydraulic conductivities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086931" y="2592059"/>
            <a:ext cx="2168502" cy="3096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Hydraulic problems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01073" y="2947496"/>
            <a:ext cx="1436093" cy="448964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781015" y="3541879"/>
            <a:ext cx="1278828" cy="448964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conductivities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353169" y="2592059"/>
            <a:ext cx="2121026" cy="3096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problems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781015" y="2947496"/>
            <a:ext cx="1278828" cy="448964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temperatures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58378" y="4091503"/>
            <a:ext cx="1436093" cy="448964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ore pressures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61727" y="4661236"/>
            <a:ext cx="1432743" cy="448964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temperatures</a:t>
            </a:r>
          </a:p>
        </p:txBody>
      </p:sp>
      <p:cxnSp>
        <p:nvCxnSpPr>
          <p:cNvPr id="3" name="Straight Arrow Connector 2"/>
          <p:cNvCxnSpPr>
            <a:stCxn id="38" idx="3"/>
            <a:endCxn id="31" idx="1"/>
          </p:cNvCxnSpPr>
          <p:nvPr/>
        </p:nvCxnSpPr>
        <p:spPr>
          <a:xfrm flipV="1">
            <a:off x="2395240" y="4315985"/>
            <a:ext cx="663138" cy="4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9" idx="3"/>
            <a:endCxn id="32" idx="1"/>
          </p:cNvCxnSpPr>
          <p:nvPr/>
        </p:nvCxnSpPr>
        <p:spPr>
          <a:xfrm flipV="1">
            <a:off x="2379742" y="4885718"/>
            <a:ext cx="681985" cy="1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32105" y="4059191"/>
            <a:ext cx="176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Only if Barcelona model is used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488090" y="4626019"/>
            <a:ext cx="1891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Only if a creep model is used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3058377" y="5180470"/>
            <a:ext cx="1436093" cy="448964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porosities</a:t>
            </a:r>
          </a:p>
        </p:txBody>
      </p:sp>
      <p:cxnSp>
        <p:nvCxnSpPr>
          <p:cNvPr id="41" name="Straight Arrow Connector 40"/>
          <p:cNvCxnSpPr>
            <a:stCxn id="42" idx="3"/>
            <a:endCxn id="40" idx="1"/>
          </p:cNvCxnSpPr>
          <p:nvPr/>
        </p:nvCxnSpPr>
        <p:spPr>
          <a:xfrm flipV="1">
            <a:off x="2319448" y="5404952"/>
            <a:ext cx="738929" cy="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8089" y="5145430"/>
            <a:ext cx="183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Only if a critical state model is used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2182001" y="1003767"/>
            <a:ext cx="1828800" cy="448964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geofluxdata.post.msh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56782" y="1621229"/>
            <a:ext cx="1828800" cy="448964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geofluxdata.pre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193085" y="2160011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25133" y="2160011"/>
            <a:ext cx="1717113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010801" y="2170853"/>
            <a:ext cx="1749442" cy="349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60437" y="143743"/>
            <a:ext cx="10798109" cy="360362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Geoflux3D: Output files description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263210"/>
              </p:ext>
            </p:extLst>
          </p:nvPr>
        </p:nvGraphicFramePr>
        <p:xfrm>
          <a:off x="504453" y="1306725"/>
          <a:ext cx="1044116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dirty="0" smtClean="0"/>
                        <a:t>Output 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geofluxdata.sai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Data of Simulation and convergence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err="1" smtClean="0"/>
                        <a:t>geofluxdata.post.nod</a:t>
                      </a:r>
                      <a:r>
                        <a:rPr lang="en-US" noProof="0" dirty="0" smtClean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Results corresponding to observation</a:t>
                      </a:r>
                      <a:r>
                        <a:rPr lang="en-US" baseline="0" noProof="0" dirty="0" smtClean="0"/>
                        <a:t> nodes during the whole process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geofluxdata.post.res**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Nodal and</a:t>
                      </a:r>
                      <a:r>
                        <a:rPr lang="en-US" baseline="0" noProof="0" dirty="0" smtClean="0"/>
                        <a:t> Gauss point results in GID file format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noProof="0" dirty="0" err="1" smtClean="0"/>
                        <a:t>geofluxdata.pos</a:t>
                      </a:r>
                      <a:r>
                        <a:rPr lang="pt-BR" noProof="0" dirty="0" smtClean="0"/>
                        <a:t>***</a:t>
                      </a:r>
                      <a:endParaRPr lang="en-US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Nodal and</a:t>
                      </a:r>
                      <a:r>
                        <a:rPr lang="en-US" baseline="0" noProof="0" dirty="0" smtClean="0"/>
                        <a:t> Gauss point results in Neutral file format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77" y="3551926"/>
            <a:ext cx="10412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  </a:t>
            </a:r>
            <a:r>
              <a:rPr lang="en-US" dirty="0" smtClean="0"/>
              <a:t>Only primary variables (displacements, pore pressures and temperatures)</a:t>
            </a:r>
          </a:p>
          <a:p>
            <a:r>
              <a:rPr lang="en-US" dirty="0" smtClean="0"/>
              <a:t>**  Primary variables (displacements, pore pressures and temperatures)</a:t>
            </a:r>
          </a:p>
          <a:p>
            <a:r>
              <a:rPr lang="en-US" dirty="0" smtClean="0"/>
              <a:t>     Secondary variables (strains, stresses, </a:t>
            </a:r>
            <a:r>
              <a:rPr lang="en-US" dirty="0"/>
              <a:t>h</a:t>
            </a:r>
            <a:r>
              <a:rPr lang="en-US" dirty="0" smtClean="0"/>
              <a:t>ydraulic conductivities, thermal conductivities, velocities)</a:t>
            </a:r>
          </a:p>
          <a:p>
            <a:r>
              <a:rPr lang="en-US" dirty="0" smtClean="0"/>
              <a:t>*** The same as the previous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Integração do </a:t>
            </a:r>
            <a:r>
              <a:rPr lang="pt-BR" dirty="0" err="1" smtClean="0"/>
              <a:t>Geoflux</a:t>
            </a:r>
            <a:r>
              <a:rPr lang="pt-BR" dirty="0" smtClean="0"/>
              <a:t> no </a:t>
            </a:r>
            <a:r>
              <a:rPr lang="pt-BR" dirty="0" err="1" smtClean="0"/>
              <a:t>orquestramento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791815"/>
            <a:ext cx="10799762" cy="4500562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 smtClean="0">
                <a:solidFill>
                  <a:schemeClr val="accent4"/>
                </a:solidFill>
              </a:rPr>
              <a:t>Esqueleto do Script Lua do </a:t>
            </a:r>
            <a:r>
              <a:rPr lang="pt-BR" sz="2000" dirty="0" err="1" smtClean="0">
                <a:solidFill>
                  <a:schemeClr val="accent4"/>
                </a:solidFill>
              </a:rPr>
              <a:t>orquestramento</a:t>
            </a:r>
            <a:endParaRPr lang="pt-BR" sz="2000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accent4"/>
                </a:solidFill>
              </a:rPr>
              <a:t>HM </a:t>
            </a:r>
            <a:r>
              <a:rPr lang="pt-BR" sz="2000" dirty="0" err="1" smtClean="0">
                <a:solidFill>
                  <a:schemeClr val="accent4"/>
                </a:solidFill>
              </a:rPr>
              <a:t>explicit</a:t>
            </a:r>
            <a:r>
              <a:rPr lang="pt-BR" sz="2000" dirty="0" smtClean="0">
                <a:solidFill>
                  <a:schemeClr val="accent4"/>
                </a:solidFill>
              </a:rPr>
              <a:t> </a:t>
            </a:r>
            <a:r>
              <a:rPr lang="pt-BR" sz="2000" dirty="0" err="1" smtClean="0">
                <a:solidFill>
                  <a:schemeClr val="accent4"/>
                </a:solidFill>
              </a:rPr>
              <a:t>two-way</a:t>
            </a:r>
            <a:r>
              <a:rPr lang="pt-BR" sz="2000" dirty="0" smtClean="0">
                <a:solidFill>
                  <a:schemeClr val="accent4"/>
                </a:solidFill>
              </a:rPr>
              <a:t> </a:t>
            </a:r>
            <a:r>
              <a:rPr lang="pt-BR" sz="2000" dirty="0" err="1" smtClean="0">
                <a:solidFill>
                  <a:schemeClr val="accent4"/>
                </a:solidFill>
              </a:rPr>
              <a:t>Geoflux</a:t>
            </a:r>
            <a:r>
              <a:rPr lang="pt-BR" sz="2000" dirty="0" smtClean="0">
                <a:solidFill>
                  <a:schemeClr val="accent4"/>
                </a:solidFill>
              </a:rPr>
              <a:t> x </a:t>
            </a:r>
            <a:r>
              <a:rPr lang="pt-BR" sz="2000" dirty="0" err="1" smtClean="0">
                <a:solidFill>
                  <a:schemeClr val="accent4"/>
                </a:solidFill>
              </a:rPr>
              <a:t>Geoflux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4" name="Retângulo 4"/>
          <p:cNvSpPr/>
          <p:nvPr/>
        </p:nvSpPr>
        <p:spPr>
          <a:xfrm>
            <a:off x="360363" y="1594931"/>
            <a:ext cx="5328268" cy="40934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ProcessScript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--------------- PREPARE MESHES FOR DATA TRANSFER  ---------------</a:t>
            </a:r>
          </a:p>
          <a:p>
            <a:endParaRPr lang="pt-BR" sz="1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hydraulic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mesh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nodes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stress-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strain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gauss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attributes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hydraulic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mesh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mechanical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mesh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nodes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porep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gauss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mechanical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mesh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--------------- MAIN SIMULATION LOOP ---------------</a:t>
            </a: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i=1,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nsteps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Hydraulic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simulation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fixed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files (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bco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msh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prp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)')</a:t>
            </a:r>
          </a:p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file')</a:t>
            </a:r>
          </a:p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geoflux3d')</a:t>
            </a: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== 1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endParaRPr lang="pt-BR" sz="1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hydraulic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bucket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index for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hydraulic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mesh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pt-BR" sz="1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resize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hydraulic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hydraulic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pt-BR" sz="1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5831857" y="1287154"/>
            <a:ext cx="5328268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Mechanical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simulation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</a:p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fixed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files (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msh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prp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)')</a:t>
            </a:r>
          </a:p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resize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porep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gauss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data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exchange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bco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files')</a:t>
            </a:r>
          </a:p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</a:t>
            </a:r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geoflux3d')</a:t>
            </a:r>
          </a:p>
          <a:p>
            <a:endParaRPr lang="pt-BR" sz="1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== 1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endParaRPr lang="pt-BR" sz="1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mechanical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bucket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index for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mechanical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mesh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pt-BR" sz="1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resize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mechanical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mechanical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pt-BR" sz="1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save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mechanical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mesh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file')</a:t>
            </a:r>
          </a:p>
          <a:p>
            <a:endParaRPr lang="pt-BR" sz="1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--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Hydraulic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   </a:t>
            </a: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resize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stress-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strain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gauss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stress-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strain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data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exchange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hydraulic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pt-BR" sz="1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0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('--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save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hydraulic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mesh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file')</a:t>
            </a: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pt-BR" sz="1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pt-BR" sz="1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469" y="3600127"/>
            <a:ext cx="4176464" cy="50405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21077" y="1727919"/>
            <a:ext cx="3816424" cy="86409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8469" y="4194223"/>
            <a:ext cx="4176464" cy="1206103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21077" y="2655305"/>
            <a:ext cx="3816424" cy="1160845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36984" y="4437586"/>
            <a:ext cx="3816424" cy="602702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21077" y="5139745"/>
            <a:ext cx="3816424" cy="215922"/>
          </a:xfrm>
          <a:prstGeom prst="rect">
            <a:avLst/>
          </a:prstGeom>
          <a:noFill/>
          <a:ln>
            <a:solidFill>
              <a:schemeClr val="accent3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21077" y="3915607"/>
            <a:ext cx="3816424" cy="215922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4453" y="2052254"/>
            <a:ext cx="5040560" cy="683778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72" y="2738684"/>
            <a:ext cx="4824997" cy="10054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Elgin HM </a:t>
            </a:r>
            <a:r>
              <a:rPr lang="pt-BR" dirty="0" err="1" smtClean="0"/>
              <a:t>explicit</a:t>
            </a:r>
            <a:r>
              <a:rPr lang="pt-BR" dirty="0" smtClean="0"/>
              <a:t> </a:t>
            </a:r>
            <a:r>
              <a:rPr lang="pt-BR" dirty="0" err="1" smtClean="0"/>
              <a:t>two-way</a:t>
            </a:r>
            <a:r>
              <a:rPr lang="pt-BR" dirty="0" smtClean="0"/>
              <a:t> </a:t>
            </a:r>
            <a:r>
              <a:rPr lang="pt-BR" dirty="0" err="1"/>
              <a:t>Geoflux</a:t>
            </a:r>
            <a:r>
              <a:rPr lang="pt-BR" dirty="0"/>
              <a:t> x </a:t>
            </a:r>
            <a:r>
              <a:rPr lang="pt-BR" dirty="0" err="1"/>
              <a:t>Geoflux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591" y="2559877"/>
            <a:ext cx="3171679" cy="315003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071" y="1046108"/>
            <a:ext cx="10799762" cy="450056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err="1"/>
              <a:t>S</a:t>
            </a:r>
            <a:r>
              <a:rPr lang="en-US" sz="1800" dirty="0" err="1" smtClean="0"/>
              <a:t>imulação</a:t>
            </a:r>
            <a:r>
              <a:rPr lang="en-US" sz="1800" dirty="0" smtClean="0"/>
              <a:t> </a:t>
            </a:r>
            <a:r>
              <a:rPr lang="en-US" sz="1800" dirty="0" err="1"/>
              <a:t>axisimétrica</a:t>
            </a:r>
            <a:r>
              <a:rPr lang="en-US" sz="1800" dirty="0"/>
              <a:t> com </a:t>
            </a:r>
            <a:r>
              <a:rPr lang="en-US" sz="1800" dirty="0" err="1"/>
              <a:t>acoplamento</a:t>
            </a:r>
            <a:r>
              <a:rPr lang="en-US" sz="1800" dirty="0"/>
              <a:t> </a:t>
            </a:r>
            <a:r>
              <a:rPr lang="en-US" sz="1800" dirty="0" smtClean="0"/>
              <a:t>HM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‘Pore pressure’ </a:t>
            </a:r>
            <a:r>
              <a:rPr lang="en-US" sz="1800" dirty="0" err="1" smtClean="0"/>
              <a:t>calculada</a:t>
            </a:r>
            <a:r>
              <a:rPr lang="en-US" sz="1800" dirty="0" smtClean="0"/>
              <a:t> </a:t>
            </a:r>
            <a:r>
              <a:rPr lang="en-US" sz="1800" dirty="0" err="1" smtClean="0"/>
              <a:t>nos</a:t>
            </a:r>
            <a:r>
              <a:rPr lang="en-US" sz="1800" dirty="0" smtClean="0"/>
              <a:t> </a:t>
            </a:r>
            <a:r>
              <a:rPr lang="en-US" sz="1800" dirty="0" err="1" smtClean="0"/>
              <a:t>nós</a:t>
            </a:r>
            <a:r>
              <a:rPr lang="en-US" sz="1800" dirty="0" smtClean="0"/>
              <a:t> da </a:t>
            </a:r>
            <a:r>
              <a:rPr lang="en-US" sz="1800" dirty="0" err="1" smtClean="0"/>
              <a:t>malha</a:t>
            </a:r>
            <a:r>
              <a:rPr lang="en-US" sz="1800" dirty="0" smtClean="0"/>
              <a:t> H é </a:t>
            </a:r>
            <a:r>
              <a:rPr lang="en-US" sz="1800" dirty="0" err="1" smtClean="0"/>
              <a:t>transferida</a:t>
            </a:r>
            <a:r>
              <a:rPr lang="en-US" sz="1800" dirty="0" smtClean="0"/>
              <a:t> </a:t>
            </a:r>
            <a:r>
              <a:rPr lang="en-US" sz="1800" dirty="0" err="1" smtClean="0"/>
              <a:t>nos</a:t>
            </a:r>
            <a:r>
              <a:rPr lang="en-US" sz="1800" dirty="0" smtClean="0"/>
              <a:t> </a:t>
            </a:r>
            <a:r>
              <a:rPr lang="en-US" sz="1800" dirty="0" err="1" smtClean="0"/>
              <a:t>nós</a:t>
            </a:r>
            <a:r>
              <a:rPr lang="en-US" sz="1800" dirty="0" smtClean="0"/>
              <a:t> da </a:t>
            </a:r>
            <a:r>
              <a:rPr lang="en-US" sz="1800" dirty="0" err="1" smtClean="0"/>
              <a:t>malha</a:t>
            </a:r>
            <a:r>
              <a:rPr lang="en-US" sz="1800" dirty="0" smtClean="0"/>
              <a:t> M para a </a:t>
            </a:r>
            <a:r>
              <a:rPr lang="en-US" sz="1800" dirty="0" err="1" smtClean="0"/>
              <a:t>simulação</a:t>
            </a:r>
            <a:r>
              <a:rPr lang="en-US" sz="1800" dirty="0" smtClean="0"/>
              <a:t> </a:t>
            </a:r>
            <a:r>
              <a:rPr lang="en-US" sz="1800" dirty="0" err="1" smtClean="0"/>
              <a:t>mecánica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‘Porosity’ e ‘Hydraulic </a:t>
            </a:r>
            <a:r>
              <a:rPr lang="en-US" sz="1800" dirty="0" err="1" smtClean="0"/>
              <a:t>Condutivity</a:t>
            </a:r>
            <a:r>
              <a:rPr lang="en-US" sz="1800" dirty="0" smtClean="0"/>
              <a:t>’ </a:t>
            </a:r>
            <a:r>
              <a:rPr lang="en-US" sz="1800" dirty="0" err="1" smtClean="0"/>
              <a:t>atualizada</a:t>
            </a:r>
            <a:r>
              <a:rPr lang="en-US" sz="1800" dirty="0" smtClean="0"/>
              <a:t> para </a:t>
            </a:r>
            <a:r>
              <a:rPr lang="en-US" sz="1800" dirty="0" err="1" smtClean="0"/>
              <a:t>passo</a:t>
            </a:r>
            <a:r>
              <a:rPr lang="en-US" sz="1800" dirty="0" smtClean="0"/>
              <a:t> </a:t>
            </a:r>
            <a:r>
              <a:rPr lang="en-US" sz="1800" dirty="0" err="1" smtClean="0"/>
              <a:t>hidráulico</a:t>
            </a:r>
            <a:r>
              <a:rPr lang="en-US" sz="1800" dirty="0" smtClean="0"/>
              <a:t> </a:t>
            </a:r>
            <a:r>
              <a:rPr lang="en-US" sz="1800" dirty="0" err="1" smtClean="0"/>
              <a:t>seguinte</a:t>
            </a:r>
            <a:endParaRPr lang="pt-BR" sz="1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184662" y="3056748"/>
            <a:ext cx="110513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m</a:t>
            </a:r>
            <a:r>
              <a:rPr lang="pt-BR" dirty="0" smtClean="0"/>
              <a:t>alha H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9053425" y="3950226"/>
            <a:ext cx="110513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/>
              <a:t>m</a:t>
            </a:r>
            <a:r>
              <a:rPr lang="pt-BR" smtClean="0"/>
              <a:t>alha M</a:t>
            </a:r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95" y="4319558"/>
            <a:ext cx="4967482" cy="1154587"/>
          </a:xfrm>
          <a:prstGeom prst="rect">
            <a:avLst/>
          </a:prstGeom>
        </p:spPr>
      </p:pic>
      <p:sp>
        <p:nvSpPr>
          <p:cNvPr id="9" name="Seta para a direita 8"/>
          <p:cNvSpPr/>
          <p:nvPr/>
        </p:nvSpPr>
        <p:spPr>
          <a:xfrm>
            <a:off x="6193085" y="2880047"/>
            <a:ext cx="1296144" cy="52379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tx2"/>
                </a:solidFill>
              </a:rPr>
              <a:t>P</a:t>
            </a:r>
            <a:r>
              <a:rPr lang="pt-BR" sz="1400" dirty="0" err="1" smtClean="0">
                <a:solidFill>
                  <a:schemeClr val="tx2"/>
                </a:solidFill>
              </a:rPr>
              <a:t>orep</a:t>
            </a:r>
            <a:endParaRPr lang="pt-BR" sz="1400" dirty="0" smtClean="0">
              <a:solidFill>
                <a:schemeClr val="tx2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7622146" y="2995435"/>
            <a:ext cx="576064" cy="532684"/>
          </a:xfrm>
          <a:prstGeom prst="ellipse">
            <a:avLst/>
          </a:prstGeom>
          <a:solidFill>
            <a:schemeClr val="lt1">
              <a:alpha val="0"/>
            </a:schemeClr>
          </a:solidFill>
          <a:ln w="5080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angulado 16"/>
          <p:cNvCxnSpPr>
            <a:stCxn id="10" idx="4"/>
          </p:cNvCxnSpPr>
          <p:nvPr/>
        </p:nvCxnSpPr>
        <p:spPr>
          <a:xfrm rot="5400000">
            <a:off x="6506990" y="3410041"/>
            <a:ext cx="1285110" cy="1521266"/>
          </a:xfrm>
          <a:prstGeom prst="bentConnector2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246904" y="4536230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Reservatório</a:t>
            </a:r>
            <a:endParaRPr lang="pt-BR" sz="1200" b="1" dirty="0"/>
          </a:p>
        </p:txBody>
      </p:sp>
      <p:sp>
        <p:nvSpPr>
          <p:cNvPr id="4" name="U-Turn Arrow 3"/>
          <p:cNvSpPr/>
          <p:nvPr/>
        </p:nvSpPr>
        <p:spPr>
          <a:xfrm rot="16200000">
            <a:off x="-446195" y="3586044"/>
            <a:ext cx="2188869" cy="1007651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chemeClr val="tx2"/>
                </a:solidFill>
              </a:rPr>
              <a:t>Khy</a:t>
            </a:r>
            <a:r>
              <a:rPr lang="pt-BR" dirty="0" smtClean="0">
                <a:solidFill>
                  <a:schemeClr val="tx2"/>
                </a:solidFill>
              </a:rPr>
              <a:t>, Poro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Elgin </a:t>
            </a:r>
            <a:r>
              <a:rPr lang="pt-BR" dirty="0"/>
              <a:t>HM </a:t>
            </a:r>
            <a:r>
              <a:rPr lang="pt-BR" dirty="0" err="1" smtClean="0"/>
              <a:t>explicit</a:t>
            </a:r>
            <a:r>
              <a:rPr lang="pt-BR" dirty="0" smtClean="0"/>
              <a:t> </a:t>
            </a:r>
            <a:r>
              <a:rPr lang="pt-BR" dirty="0" err="1" smtClean="0"/>
              <a:t>two-way</a:t>
            </a:r>
            <a:r>
              <a:rPr lang="pt-BR" dirty="0" smtClean="0"/>
              <a:t> </a:t>
            </a:r>
            <a:r>
              <a:rPr lang="pt-BR" dirty="0" err="1"/>
              <a:t>Geoflux</a:t>
            </a:r>
            <a:r>
              <a:rPr lang="pt-BR" dirty="0"/>
              <a:t> x </a:t>
            </a:r>
            <a:r>
              <a:rPr lang="pt-BR" dirty="0" err="1" smtClean="0"/>
              <a:t>Geoflux</a:t>
            </a:r>
            <a:endParaRPr lang="en-US" dirty="0"/>
          </a:p>
        </p:txBody>
      </p:sp>
      <p:pic>
        <p:nvPicPr>
          <p:cNvPr id="4" name="2017071217045632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8629" y="719807"/>
            <a:ext cx="7543031" cy="516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2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Estratégias de acoplamento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23799" y="1657926"/>
            <a:ext cx="4034583" cy="3926860"/>
            <a:chOff x="2764835" y="1308846"/>
            <a:chExt cx="5921960" cy="4448754"/>
          </a:xfrm>
        </p:grpSpPr>
        <p:cxnSp>
          <p:nvCxnSpPr>
            <p:cNvPr id="7" name="Conector reto 16"/>
            <p:cNvCxnSpPr>
              <a:stCxn id="11" idx="4"/>
              <a:endCxn id="10" idx="0"/>
            </p:cNvCxnSpPr>
            <p:nvPr/>
          </p:nvCxnSpPr>
          <p:spPr>
            <a:xfrm>
              <a:off x="5624955" y="2465541"/>
              <a:ext cx="0" cy="816491"/>
            </a:xfrm>
            <a:prstGeom prst="line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8"/>
            <p:cNvCxnSpPr>
              <a:stCxn id="10" idx="5"/>
              <a:endCxn id="12" idx="1"/>
            </p:cNvCxnSpPr>
            <p:nvPr/>
          </p:nvCxnSpPr>
          <p:spPr>
            <a:xfrm>
              <a:off x="6250413" y="4269332"/>
              <a:ext cx="926393" cy="500967"/>
            </a:xfrm>
            <a:prstGeom prst="line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1"/>
            <p:cNvCxnSpPr>
              <a:stCxn id="10" idx="3"/>
              <a:endCxn id="13" idx="7"/>
            </p:cNvCxnSpPr>
            <p:nvPr/>
          </p:nvCxnSpPr>
          <p:spPr>
            <a:xfrm flipH="1">
              <a:off x="4334952" y="4269333"/>
              <a:ext cx="664545" cy="500271"/>
            </a:xfrm>
            <a:prstGeom prst="line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ipse 11271"/>
            <p:cNvSpPr/>
            <p:nvPr/>
          </p:nvSpPr>
          <p:spPr>
            <a:xfrm>
              <a:off x="4740424" y="3282032"/>
              <a:ext cx="1769063" cy="11566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rgbClr val="FFFF00"/>
                  </a:solidFill>
                </a:rPr>
                <a:t>Mechanical (M)</a:t>
              </a:r>
            </a:p>
          </p:txBody>
        </p:sp>
        <p:sp>
          <p:nvSpPr>
            <p:cNvPr id="11" name="Elipse 40"/>
            <p:cNvSpPr/>
            <p:nvPr/>
          </p:nvSpPr>
          <p:spPr>
            <a:xfrm>
              <a:off x="4808465" y="1308846"/>
              <a:ext cx="1632981" cy="11566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rgbClr val="FFFF00"/>
                  </a:solidFill>
                </a:rPr>
                <a:t>Hydraulic</a:t>
              </a:r>
            </a:p>
            <a:p>
              <a:pPr algn="ctr"/>
              <a:r>
                <a:rPr lang="en-GB" sz="1200" dirty="0">
                  <a:solidFill>
                    <a:srgbClr val="FFFF00"/>
                  </a:solidFill>
                </a:rPr>
                <a:t>(H)</a:t>
              </a:r>
            </a:p>
          </p:txBody>
        </p:sp>
        <p:sp>
          <p:nvSpPr>
            <p:cNvPr id="12" name="Elipse 41"/>
            <p:cNvSpPr/>
            <p:nvPr/>
          </p:nvSpPr>
          <p:spPr>
            <a:xfrm>
              <a:off x="6917732" y="4600905"/>
              <a:ext cx="1769063" cy="11566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rgbClr val="FFFF00"/>
                  </a:solidFill>
                </a:rPr>
                <a:t>Thermal</a:t>
              </a:r>
            </a:p>
            <a:p>
              <a:pPr algn="ctr"/>
              <a:r>
                <a:rPr lang="en-GB" sz="1200" dirty="0">
                  <a:solidFill>
                    <a:srgbClr val="FFFF00"/>
                  </a:solidFill>
                </a:rPr>
                <a:t>(T)</a:t>
              </a:r>
            </a:p>
          </p:txBody>
        </p:sp>
        <p:sp>
          <p:nvSpPr>
            <p:cNvPr id="13" name="Elipse 42"/>
            <p:cNvSpPr/>
            <p:nvPr/>
          </p:nvSpPr>
          <p:spPr>
            <a:xfrm>
              <a:off x="2764835" y="4600210"/>
              <a:ext cx="1839507" cy="11566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rgbClr val="FFFF00"/>
                  </a:solidFill>
                </a:rPr>
                <a:t>Chemical</a:t>
              </a:r>
            </a:p>
            <a:p>
              <a:pPr algn="ctr"/>
              <a:r>
                <a:rPr lang="en-GB" sz="1200" dirty="0">
                  <a:solidFill>
                    <a:srgbClr val="FFFF00"/>
                  </a:solidFill>
                </a:rPr>
                <a:t>(C)</a:t>
              </a:r>
            </a:p>
          </p:txBody>
        </p:sp>
        <p:cxnSp>
          <p:nvCxnSpPr>
            <p:cNvPr id="14" name="Conector reto 11279"/>
            <p:cNvCxnSpPr>
              <a:stCxn id="11" idx="3"/>
              <a:endCxn id="13" idx="0"/>
            </p:cNvCxnSpPr>
            <p:nvPr/>
          </p:nvCxnSpPr>
          <p:spPr>
            <a:xfrm flipH="1">
              <a:off x="3684589" y="2296147"/>
              <a:ext cx="1363019" cy="2304063"/>
            </a:xfrm>
            <a:prstGeom prst="line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1281"/>
            <p:cNvCxnSpPr>
              <a:stCxn id="13" idx="6"/>
              <a:endCxn id="12" idx="2"/>
            </p:cNvCxnSpPr>
            <p:nvPr/>
          </p:nvCxnSpPr>
          <p:spPr>
            <a:xfrm>
              <a:off x="4604342" y="5178557"/>
              <a:ext cx="2313390" cy="696"/>
            </a:xfrm>
            <a:prstGeom prst="line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1283"/>
            <p:cNvCxnSpPr>
              <a:stCxn id="11" idx="5"/>
              <a:endCxn id="12" idx="0"/>
            </p:cNvCxnSpPr>
            <p:nvPr/>
          </p:nvCxnSpPr>
          <p:spPr>
            <a:xfrm>
              <a:off x="6202301" y="2296147"/>
              <a:ext cx="1599963" cy="2304759"/>
            </a:xfrm>
            <a:prstGeom prst="line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256981" y="1098938"/>
            <a:ext cx="6008040" cy="4714100"/>
            <a:chOff x="2427033" y="1198860"/>
            <a:chExt cx="6736048" cy="5171108"/>
          </a:xfrm>
        </p:grpSpPr>
        <p:sp>
          <p:nvSpPr>
            <p:cNvPr id="20" name="Retângulo 3"/>
            <p:cNvSpPr/>
            <p:nvPr/>
          </p:nvSpPr>
          <p:spPr>
            <a:xfrm>
              <a:off x="2427033" y="1198860"/>
              <a:ext cx="6736048" cy="51711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spcAft>
                  <a:spcPts val="567"/>
                </a:spcAft>
              </a:pPr>
              <a:endParaRPr lang="en-GB" sz="2268" dirty="0">
                <a:solidFill>
                  <a:schemeClr val="bg1"/>
                </a:solidFill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" t="1959" r="1212" b="1540"/>
            <a:stretch/>
          </p:blipFill>
          <p:spPr bwMode="auto">
            <a:xfrm>
              <a:off x="2596373" y="1339315"/>
              <a:ext cx="6394626" cy="4906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tângulo 1"/>
            <p:cNvSpPr/>
            <p:nvPr/>
          </p:nvSpPr>
          <p:spPr>
            <a:xfrm>
              <a:off x="2604762" y="1352814"/>
              <a:ext cx="1649808" cy="918450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5"/>
            <p:cNvSpPr/>
            <p:nvPr/>
          </p:nvSpPr>
          <p:spPr>
            <a:xfrm>
              <a:off x="4247310" y="2279126"/>
              <a:ext cx="1666817" cy="1190583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6"/>
            <p:cNvSpPr/>
            <p:nvPr/>
          </p:nvSpPr>
          <p:spPr>
            <a:xfrm>
              <a:off x="5913896" y="3461090"/>
              <a:ext cx="1480122" cy="1327160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7"/>
            <p:cNvSpPr/>
            <p:nvPr/>
          </p:nvSpPr>
          <p:spPr>
            <a:xfrm>
              <a:off x="7402407" y="4796639"/>
              <a:ext cx="1580203" cy="1440859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"/>
            <p:cNvSpPr txBox="1"/>
            <p:nvPr/>
          </p:nvSpPr>
          <p:spPr>
            <a:xfrm>
              <a:off x="3848433" y="1319259"/>
              <a:ext cx="330637" cy="2035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1323" b="1" dirty="0">
                  <a:solidFill>
                    <a:schemeClr val="accent1">
                      <a:lumMod val="50000"/>
                    </a:schemeClr>
                  </a:solidFill>
                </a:rPr>
                <a:t>(M)</a:t>
              </a:r>
            </a:p>
          </p:txBody>
        </p:sp>
        <p:sp>
          <p:nvSpPr>
            <p:cNvPr id="27" name="CaixaDeTexto 9"/>
            <p:cNvSpPr txBox="1"/>
            <p:nvPr/>
          </p:nvSpPr>
          <p:spPr>
            <a:xfrm>
              <a:off x="5471438" y="2246097"/>
              <a:ext cx="330637" cy="2035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1323" b="1" dirty="0">
                  <a:solidFill>
                    <a:schemeClr val="accent1">
                      <a:lumMod val="50000"/>
                    </a:schemeClr>
                  </a:solidFill>
                </a:rPr>
                <a:t>(H)</a:t>
              </a:r>
            </a:p>
          </p:txBody>
        </p:sp>
        <p:sp>
          <p:nvSpPr>
            <p:cNvPr id="28" name="CaixaDeTexto 10"/>
            <p:cNvSpPr txBox="1"/>
            <p:nvPr/>
          </p:nvSpPr>
          <p:spPr>
            <a:xfrm>
              <a:off x="8559103" y="4763571"/>
              <a:ext cx="330637" cy="2035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1323" b="1" dirty="0">
                  <a:solidFill>
                    <a:schemeClr val="accent1">
                      <a:lumMod val="50000"/>
                    </a:schemeClr>
                  </a:solidFill>
                </a:rPr>
                <a:t>(C)</a:t>
              </a:r>
            </a:p>
          </p:txBody>
        </p:sp>
        <p:sp>
          <p:nvSpPr>
            <p:cNvPr id="29" name="CaixaDeTexto 11"/>
            <p:cNvSpPr txBox="1"/>
            <p:nvPr/>
          </p:nvSpPr>
          <p:spPr>
            <a:xfrm>
              <a:off x="7010940" y="3427432"/>
              <a:ext cx="330637" cy="2035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1323" b="1" dirty="0">
                  <a:solidFill>
                    <a:schemeClr val="accent1">
                      <a:lumMod val="50000"/>
                    </a:schemeClr>
                  </a:solidFill>
                </a:rPr>
                <a:t>(T)</a:t>
              </a:r>
            </a:p>
          </p:txBody>
        </p:sp>
      </p:grpSp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05936" y="918815"/>
            <a:ext cx="10799762" cy="450056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 smtClean="0">
                <a:solidFill>
                  <a:schemeClr val="accent4"/>
                </a:solidFill>
              </a:rPr>
              <a:t>Principais</a:t>
            </a:r>
            <a:r>
              <a:rPr lang="en-US" sz="1800" dirty="0" smtClean="0">
                <a:solidFill>
                  <a:schemeClr val="accent4"/>
                </a:solidFill>
              </a:rPr>
              <a:t> </a:t>
            </a:r>
            <a:r>
              <a:rPr lang="en-US" sz="1800" dirty="0" err="1" smtClean="0">
                <a:solidFill>
                  <a:schemeClr val="accent4"/>
                </a:solidFill>
              </a:rPr>
              <a:t>processos</a:t>
            </a:r>
            <a:r>
              <a:rPr lang="en-US" sz="1800" dirty="0" smtClean="0">
                <a:solidFill>
                  <a:schemeClr val="accent4"/>
                </a:solidFill>
              </a:rPr>
              <a:t> </a:t>
            </a:r>
            <a:r>
              <a:rPr lang="en-US" sz="1800" dirty="0" err="1" smtClean="0">
                <a:solidFill>
                  <a:schemeClr val="accent4"/>
                </a:solidFill>
              </a:rPr>
              <a:t>na</a:t>
            </a:r>
            <a:r>
              <a:rPr lang="en-US" sz="1800" dirty="0" smtClean="0">
                <a:solidFill>
                  <a:schemeClr val="accent4"/>
                </a:solidFill>
              </a:rPr>
              <a:t> </a:t>
            </a:r>
            <a:r>
              <a:rPr lang="en-US" sz="1800" dirty="0" err="1" smtClean="0">
                <a:solidFill>
                  <a:schemeClr val="accent4"/>
                </a:solidFill>
              </a:rPr>
              <a:t>indústria</a:t>
            </a:r>
            <a:r>
              <a:rPr lang="en-US" sz="1800" dirty="0" smtClean="0">
                <a:solidFill>
                  <a:schemeClr val="accent4"/>
                </a:solidFill>
              </a:rPr>
              <a:t> do </a:t>
            </a:r>
            <a:r>
              <a:rPr lang="en-US" sz="1800" dirty="0" err="1" smtClean="0">
                <a:solidFill>
                  <a:schemeClr val="accent4"/>
                </a:solidFill>
              </a:rPr>
              <a:t>petróleo</a:t>
            </a:r>
            <a:endParaRPr lang="en-US" sz="1800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537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61189" y="179388"/>
            <a:ext cx="10798109" cy="360362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HM Coupling strategies: One-way and Explicit two-way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1349450" y="3494168"/>
            <a:ext cx="1657848" cy="474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P = P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- P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>
            <a:stCxn id="29" idx="2"/>
            <a:endCxn id="32" idx="0"/>
          </p:cNvCxnSpPr>
          <p:nvPr/>
        </p:nvCxnSpPr>
        <p:spPr>
          <a:xfrm flipH="1">
            <a:off x="2178373" y="3969137"/>
            <a:ext cx="1" cy="765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349449" y="2268525"/>
            <a:ext cx="1657848" cy="475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Hydraulic simulation</a:t>
            </a:r>
            <a:endParaRPr lang="en-US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49449" y="4734787"/>
            <a:ext cx="1657848" cy="475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Mechanical simulation</a:t>
            </a:r>
            <a:endParaRPr lang="en-US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12313" y="2274478"/>
            <a:ext cx="767214" cy="469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4" name="Straight Arrow Connector 33"/>
          <p:cNvCxnSpPr>
            <a:stCxn id="31" idx="3"/>
            <a:endCxn id="33" idx="1"/>
          </p:cNvCxnSpPr>
          <p:nvPr/>
        </p:nvCxnSpPr>
        <p:spPr>
          <a:xfrm>
            <a:off x="3007297" y="2506255"/>
            <a:ext cx="205016" cy="2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212313" y="4737764"/>
            <a:ext cx="767214" cy="469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/>
          <p:cNvCxnSpPr>
            <a:stCxn id="32" idx="3"/>
            <a:endCxn id="35" idx="1"/>
          </p:cNvCxnSpPr>
          <p:nvPr/>
        </p:nvCxnSpPr>
        <p:spPr>
          <a:xfrm flipV="1">
            <a:off x="3007297" y="4972516"/>
            <a:ext cx="20501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88429" y="2952055"/>
            <a:ext cx="899185" cy="469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8429" y="3623087"/>
            <a:ext cx="899185" cy="469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 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= 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Elbow Connector 38"/>
          <p:cNvCxnSpPr>
            <a:stCxn id="35" idx="2"/>
            <a:endCxn id="76" idx="2"/>
          </p:cNvCxnSpPr>
          <p:nvPr/>
        </p:nvCxnSpPr>
        <p:spPr>
          <a:xfrm rot="5400000" flipH="1">
            <a:off x="1945148" y="3556497"/>
            <a:ext cx="443645" cy="2857898"/>
          </a:xfrm>
          <a:prstGeom prst="bentConnector3">
            <a:avLst>
              <a:gd name="adj1" fmla="val -515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8" idx="0"/>
            <a:endCxn id="37" idx="2"/>
          </p:cNvCxnSpPr>
          <p:nvPr/>
        </p:nvCxnSpPr>
        <p:spPr>
          <a:xfrm flipV="1">
            <a:off x="738022" y="3421559"/>
            <a:ext cx="0" cy="201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37" idx="0"/>
            <a:endCxn id="31" idx="1"/>
          </p:cNvCxnSpPr>
          <p:nvPr/>
        </p:nvCxnSpPr>
        <p:spPr>
          <a:xfrm rot="5400000" flipH="1" flipV="1">
            <a:off x="820835" y="2423442"/>
            <a:ext cx="445800" cy="61142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55477" y="2269013"/>
            <a:ext cx="1390218" cy="474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 in Hydraulic global output</a:t>
            </a:r>
            <a:endParaRPr lang="en-US" sz="12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87054" y="3006985"/>
            <a:ext cx="173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Nodal values in Hydraulic mesh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21758" y="4133272"/>
            <a:ext cx="1289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 values in Mechanical mesh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49449" y="1422919"/>
            <a:ext cx="1657848" cy="592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with: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Khy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71" name="Elbow Connector 70"/>
          <p:cNvCxnSpPr>
            <a:stCxn id="33" idx="2"/>
            <a:endCxn id="29" idx="3"/>
          </p:cNvCxnSpPr>
          <p:nvPr/>
        </p:nvCxnSpPr>
        <p:spPr>
          <a:xfrm rot="5400000">
            <a:off x="2807774" y="2943506"/>
            <a:ext cx="987671" cy="58862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0" idx="2"/>
            <a:endCxn id="31" idx="0"/>
          </p:cNvCxnSpPr>
          <p:nvPr/>
        </p:nvCxnSpPr>
        <p:spPr>
          <a:xfrm>
            <a:off x="2178373" y="2015269"/>
            <a:ext cx="0" cy="253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155476" y="4732299"/>
            <a:ext cx="1390219" cy="474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 in Mechanical global output</a:t>
            </a:r>
            <a:endParaRPr lang="en-US" sz="12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Straight Arrow Connector 73"/>
          <p:cNvCxnSpPr>
            <a:stCxn id="33" idx="3"/>
            <a:endCxn id="42" idx="1"/>
          </p:cNvCxnSpPr>
          <p:nvPr/>
        </p:nvCxnSpPr>
        <p:spPr>
          <a:xfrm flipV="1">
            <a:off x="3979527" y="2506498"/>
            <a:ext cx="175950" cy="273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5" idx="3"/>
            <a:endCxn id="73" idx="1"/>
          </p:cNvCxnSpPr>
          <p:nvPr/>
        </p:nvCxnSpPr>
        <p:spPr>
          <a:xfrm flipV="1">
            <a:off x="3979527" y="4969784"/>
            <a:ext cx="175949" cy="273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88429" y="4294119"/>
            <a:ext cx="899185" cy="469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/>
          <p:cNvCxnSpPr>
            <a:stCxn id="76" idx="0"/>
            <a:endCxn id="38" idx="2"/>
          </p:cNvCxnSpPr>
          <p:nvPr/>
        </p:nvCxnSpPr>
        <p:spPr>
          <a:xfrm flipV="1">
            <a:off x="738022" y="4092591"/>
            <a:ext cx="0" cy="201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145916" y="943466"/>
            <a:ext cx="5471105" cy="460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way HM simulation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85807" y="3494168"/>
            <a:ext cx="1657848" cy="474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P = P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- P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/>
          <p:cNvCxnSpPr>
            <a:stCxn id="53" idx="2"/>
            <a:endCxn id="56" idx="0"/>
          </p:cNvCxnSpPr>
          <p:nvPr/>
        </p:nvCxnSpPr>
        <p:spPr>
          <a:xfrm flipH="1">
            <a:off x="7814730" y="3969137"/>
            <a:ext cx="1" cy="765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985806" y="2268525"/>
            <a:ext cx="1657848" cy="475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Hydraulic simulation</a:t>
            </a:r>
            <a:endParaRPr lang="en-US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985806" y="4734787"/>
            <a:ext cx="1657848" cy="475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Mechanical simulation</a:t>
            </a:r>
            <a:endParaRPr lang="en-US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848670" y="2274478"/>
            <a:ext cx="767214" cy="469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58" name="Straight Arrow Connector 57"/>
          <p:cNvCxnSpPr>
            <a:stCxn id="55" idx="3"/>
            <a:endCxn id="57" idx="1"/>
          </p:cNvCxnSpPr>
          <p:nvPr/>
        </p:nvCxnSpPr>
        <p:spPr>
          <a:xfrm>
            <a:off x="8643654" y="2506255"/>
            <a:ext cx="205016" cy="2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848670" y="4737764"/>
            <a:ext cx="767214" cy="469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Arrow Connector 59"/>
          <p:cNvCxnSpPr>
            <a:stCxn id="56" idx="3"/>
            <a:endCxn id="59" idx="1"/>
          </p:cNvCxnSpPr>
          <p:nvPr/>
        </p:nvCxnSpPr>
        <p:spPr>
          <a:xfrm flipV="1">
            <a:off x="8643654" y="4972516"/>
            <a:ext cx="20501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871974" y="2674039"/>
            <a:ext cx="988379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871974" y="3193593"/>
            <a:ext cx="988379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Khy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Khy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63" name="Elbow Connector 62"/>
          <p:cNvCxnSpPr>
            <a:stCxn id="59" idx="2"/>
            <a:endCxn id="115" idx="2"/>
          </p:cNvCxnSpPr>
          <p:nvPr/>
        </p:nvCxnSpPr>
        <p:spPr>
          <a:xfrm rot="5400000" flipH="1">
            <a:off x="7788763" y="3763755"/>
            <a:ext cx="23005" cy="2864023"/>
          </a:xfrm>
          <a:prstGeom prst="bentConnector3">
            <a:avLst>
              <a:gd name="adj1" fmla="val -9936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2" idx="0"/>
            <a:endCxn id="61" idx="2"/>
          </p:cNvCxnSpPr>
          <p:nvPr/>
        </p:nvCxnSpPr>
        <p:spPr>
          <a:xfrm flipV="1">
            <a:off x="6366164" y="3034039"/>
            <a:ext cx="0" cy="159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61" idx="0"/>
            <a:endCxn id="55" idx="1"/>
          </p:cNvCxnSpPr>
          <p:nvPr/>
        </p:nvCxnSpPr>
        <p:spPr>
          <a:xfrm rot="5400000" flipH="1" flipV="1">
            <a:off x="6592093" y="2280326"/>
            <a:ext cx="167784" cy="61964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791834" y="2269013"/>
            <a:ext cx="1390218" cy="474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 in Hydraulic global output</a:t>
            </a:r>
            <a:endParaRPr lang="en-US" sz="12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923411" y="3006985"/>
            <a:ext cx="173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Nodal values in Hydraulic mesh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758115" y="4133272"/>
            <a:ext cx="1289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 values in Mechanical mesh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985806" y="1422919"/>
            <a:ext cx="1657848" cy="592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with: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Khy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106" name="Elbow Connector 105"/>
          <p:cNvCxnSpPr>
            <a:stCxn id="57" idx="2"/>
            <a:endCxn id="53" idx="3"/>
          </p:cNvCxnSpPr>
          <p:nvPr/>
        </p:nvCxnSpPr>
        <p:spPr>
          <a:xfrm rot="5400000">
            <a:off x="8444131" y="2943506"/>
            <a:ext cx="987671" cy="58862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5" idx="2"/>
            <a:endCxn id="55" idx="0"/>
          </p:cNvCxnSpPr>
          <p:nvPr/>
        </p:nvCxnSpPr>
        <p:spPr>
          <a:xfrm>
            <a:off x="7814730" y="2015269"/>
            <a:ext cx="0" cy="253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9791833" y="4732299"/>
            <a:ext cx="1390219" cy="474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 in Mechanical global output</a:t>
            </a:r>
            <a:endParaRPr lang="en-US" sz="12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9" name="Straight Arrow Connector 108"/>
          <p:cNvCxnSpPr>
            <a:stCxn id="57" idx="3"/>
            <a:endCxn id="66" idx="1"/>
          </p:cNvCxnSpPr>
          <p:nvPr/>
        </p:nvCxnSpPr>
        <p:spPr>
          <a:xfrm flipV="1">
            <a:off x="9615884" y="2506498"/>
            <a:ext cx="175950" cy="273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59" idx="3"/>
            <a:endCxn id="108" idx="1"/>
          </p:cNvCxnSpPr>
          <p:nvPr/>
        </p:nvCxnSpPr>
        <p:spPr>
          <a:xfrm flipV="1">
            <a:off x="9615884" y="4969784"/>
            <a:ext cx="175949" cy="273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5871974" y="3717509"/>
            <a:ext cx="988379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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112" name="Straight Arrow Connector 111"/>
          <p:cNvCxnSpPr>
            <a:stCxn id="111" idx="0"/>
            <a:endCxn id="62" idx="2"/>
          </p:cNvCxnSpPr>
          <p:nvPr/>
        </p:nvCxnSpPr>
        <p:spPr>
          <a:xfrm flipV="1">
            <a:off x="6366164" y="3553593"/>
            <a:ext cx="0" cy="163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5782273" y="943466"/>
            <a:ext cx="5471105" cy="460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Explicit two way HM simulation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868557" y="4248199"/>
            <a:ext cx="991796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 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= 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876154" y="4824263"/>
            <a:ext cx="984199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116" name="Straight Arrow Connector 115"/>
          <p:cNvCxnSpPr>
            <a:stCxn id="114" idx="0"/>
            <a:endCxn id="111" idx="2"/>
          </p:cNvCxnSpPr>
          <p:nvPr/>
        </p:nvCxnSpPr>
        <p:spPr>
          <a:xfrm flipV="1">
            <a:off x="6364455" y="4077509"/>
            <a:ext cx="1709" cy="170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15" idx="0"/>
            <a:endCxn id="114" idx="2"/>
          </p:cNvCxnSpPr>
          <p:nvPr/>
        </p:nvCxnSpPr>
        <p:spPr>
          <a:xfrm flipH="1" flipV="1">
            <a:off x="6364455" y="4608199"/>
            <a:ext cx="3799" cy="21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0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61189" y="179388"/>
            <a:ext cx="10798109" cy="360362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TM Coupling strategies: One-way</a:t>
            </a:r>
            <a:endParaRPr lang="en-GB" dirty="0"/>
          </a:p>
        </p:txBody>
      </p:sp>
      <p:sp>
        <p:nvSpPr>
          <p:cNvPr id="78" name="TextBox 77"/>
          <p:cNvSpPr txBox="1"/>
          <p:nvPr/>
        </p:nvSpPr>
        <p:spPr>
          <a:xfrm>
            <a:off x="1320305" y="3494168"/>
            <a:ext cx="1657848" cy="474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T = T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- T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Straight Arrow Connector 78"/>
          <p:cNvCxnSpPr>
            <a:stCxn id="78" idx="2"/>
            <a:endCxn id="81" idx="0"/>
          </p:cNvCxnSpPr>
          <p:nvPr/>
        </p:nvCxnSpPr>
        <p:spPr>
          <a:xfrm flipH="1">
            <a:off x="2149228" y="3969137"/>
            <a:ext cx="1" cy="765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320304" y="2268525"/>
            <a:ext cx="1657848" cy="475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Thermal simulation</a:t>
            </a:r>
            <a:endParaRPr lang="en-US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320304" y="4734787"/>
            <a:ext cx="1657848" cy="475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Mechanical simulation</a:t>
            </a:r>
            <a:endParaRPr lang="en-US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183168" y="2274478"/>
            <a:ext cx="767214" cy="469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83" name="Straight Arrow Connector 82"/>
          <p:cNvCxnSpPr>
            <a:stCxn id="80" idx="3"/>
            <a:endCxn id="82" idx="1"/>
          </p:cNvCxnSpPr>
          <p:nvPr/>
        </p:nvCxnSpPr>
        <p:spPr>
          <a:xfrm>
            <a:off x="2978152" y="2506255"/>
            <a:ext cx="205016" cy="2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83168" y="4737764"/>
            <a:ext cx="767214" cy="469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Straight Arrow Connector 84"/>
          <p:cNvCxnSpPr>
            <a:stCxn id="81" idx="3"/>
            <a:endCxn id="84" idx="1"/>
          </p:cNvCxnSpPr>
          <p:nvPr/>
        </p:nvCxnSpPr>
        <p:spPr>
          <a:xfrm flipV="1">
            <a:off x="2978152" y="4972516"/>
            <a:ext cx="20501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64349" y="2952055"/>
            <a:ext cx="899185" cy="469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64349" y="3623087"/>
            <a:ext cx="899185" cy="469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88" name="Elbow Connector 87"/>
          <p:cNvCxnSpPr>
            <a:stCxn id="84" idx="2"/>
            <a:endCxn id="100" idx="2"/>
          </p:cNvCxnSpPr>
          <p:nvPr/>
        </p:nvCxnSpPr>
        <p:spPr>
          <a:xfrm rot="5400000" flipH="1">
            <a:off x="1918536" y="3559030"/>
            <a:ext cx="443645" cy="2852833"/>
          </a:xfrm>
          <a:prstGeom prst="bentConnector3">
            <a:avLst>
              <a:gd name="adj1" fmla="val -515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7" idx="0"/>
            <a:endCxn id="86" idx="2"/>
          </p:cNvCxnSpPr>
          <p:nvPr/>
        </p:nvCxnSpPr>
        <p:spPr>
          <a:xfrm flipV="1">
            <a:off x="713942" y="3421559"/>
            <a:ext cx="0" cy="201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86" idx="0"/>
            <a:endCxn id="80" idx="1"/>
          </p:cNvCxnSpPr>
          <p:nvPr/>
        </p:nvCxnSpPr>
        <p:spPr>
          <a:xfrm rot="5400000" flipH="1" flipV="1">
            <a:off x="794223" y="2425974"/>
            <a:ext cx="445800" cy="6063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126332" y="2269013"/>
            <a:ext cx="1445978" cy="474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 in Thermal global output</a:t>
            </a:r>
            <a:endParaRPr lang="en-US" sz="12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522013" y="3006985"/>
            <a:ext cx="120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Nodal values in Thermal mesh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92613" y="4133272"/>
            <a:ext cx="1289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 values in Mechanical mesh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20304" y="1422919"/>
            <a:ext cx="1657848" cy="592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with: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Kth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95" name="Elbow Connector 94"/>
          <p:cNvCxnSpPr>
            <a:stCxn id="82" idx="2"/>
            <a:endCxn id="78" idx="3"/>
          </p:cNvCxnSpPr>
          <p:nvPr/>
        </p:nvCxnSpPr>
        <p:spPr>
          <a:xfrm rot="5400000">
            <a:off x="2778629" y="2943506"/>
            <a:ext cx="987671" cy="58862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4" idx="2"/>
            <a:endCxn id="80" idx="0"/>
          </p:cNvCxnSpPr>
          <p:nvPr/>
        </p:nvCxnSpPr>
        <p:spPr>
          <a:xfrm>
            <a:off x="2149228" y="2015269"/>
            <a:ext cx="0" cy="253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126332" y="4732299"/>
            <a:ext cx="1445978" cy="474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 in Mechanical global output</a:t>
            </a:r>
            <a:endParaRPr lang="en-US" sz="12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Straight Arrow Connector 97"/>
          <p:cNvCxnSpPr>
            <a:stCxn id="82" idx="3"/>
            <a:endCxn id="91" idx="1"/>
          </p:cNvCxnSpPr>
          <p:nvPr/>
        </p:nvCxnSpPr>
        <p:spPr>
          <a:xfrm flipV="1">
            <a:off x="3950382" y="2506498"/>
            <a:ext cx="175950" cy="273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4" idx="3"/>
            <a:endCxn id="97" idx="1"/>
          </p:cNvCxnSpPr>
          <p:nvPr/>
        </p:nvCxnSpPr>
        <p:spPr>
          <a:xfrm flipV="1">
            <a:off x="3950382" y="4969784"/>
            <a:ext cx="175950" cy="273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64349" y="4294119"/>
            <a:ext cx="899185" cy="469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 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= 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101" name="Straight Arrow Connector 100"/>
          <p:cNvCxnSpPr>
            <a:stCxn id="100" idx="0"/>
            <a:endCxn id="87" idx="2"/>
          </p:cNvCxnSpPr>
          <p:nvPr/>
        </p:nvCxnSpPr>
        <p:spPr>
          <a:xfrm flipV="1">
            <a:off x="713942" y="4092591"/>
            <a:ext cx="0" cy="201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144413" y="937677"/>
            <a:ext cx="5513204" cy="460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way TM simulation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05053" y="2506255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Currently, the two-way coupling strategy for TM simulations is not enabled, since thermal models affected by the mechanical ones have not been implemented in this simulator.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Executando uma Simulação no </a:t>
            </a:r>
            <a:r>
              <a:rPr lang="pt-BR" dirty="0" err="1" smtClean="0"/>
              <a:t>GeMA</a:t>
            </a:r>
            <a:endParaRPr lang="pt-BR" dirty="0"/>
          </a:p>
        </p:txBody>
      </p:sp>
      <p:grpSp>
        <p:nvGrpSpPr>
          <p:cNvPr id="144" name="Grupo 143"/>
          <p:cNvGrpSpPr/>
          <p:nvPr/>
        </p:nvGrpSpPr>
        <p:grpSpPr>
          <a:xfrm>
            <a:off x="2592685" y="791815"/>
            <a:ext cx="5760640" cy="5217278"/>
            <a:chOff x="816955" y="1216146"/>
            <a:chExt cx="4621069" cy="4185195"/>
          </a:xfrm>
        </p:grpSpPr>
        <p:sp>
          <p:nvSpPr>
            <p:cNvPr id="74" name="Retângulo de cantos arredondados 73"/>
            <p:cNvSpPr/>
            <p:nvPr/>
          </p:nvSpPr>
          <p:spPr>
            <a:xfrm>
              <a:off x="3451685" y="3467674"/>
              <a:ext cx="1552530" cy="423325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880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Execução do </a:t>
              </a:r>
              <a:b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script de orquestração</a:t>
              </a:r>
            </a:p>
          </p:txBody>
        </p:sp>
        <p:grpSp>
          <p:nvGrpSpPr>
            <p:cNvPr id="75" name="Grupo 74"/>
            <p:cNvGrpSpPr/>
            <p:nvPr/>
          </p:nvGrpSpPr>
          <p:grpSpPr>
            <a:xfrm>
              <a:off x="4438892" y="2573629"/>
              <a:ext cx="999132" cy="515278"/>
              <a:chOff x="3705328" y="1063350"/>
              <a:chExt cx="999132" cy="515278"/>
            </a:xfrm>
          </p:grpSpPr>
          <p:sp>
            <p:nvSpPr>
              <p:cNvPr id="76" name="Retângulo 75"/>
              <p:cNvSpPr/>
              <p:nvPr/>
            </p:nvSpPr>
            <p:spPr>
              <a:xfrm>
                <a:off x="3797424" y="1063350"/>
                <a:ext cx="907036" cy="38773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tângulo 76"/>
              <p:cNvSpPr/>
              <p:nvPr/>
            </p:nvSpPr>
            <p:spPr>
              <a:xfrm>
                <a:off x="3746726" y="1128586"/>
                <a:ext cx="907036" cy="38773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Retângulo 77"/>
              <p:cNvSpPr/>
              <p:nvPr/>
            </p:nvSpPr>
            <p:spPr>
              <a:xfrm>
                <a:off x="3705328" y="1190895"/>
                <a:ext cx="907036" cy="387733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Físicas</a:t>
                </a:r>
                <a:endParaRPr kumimoji="0" lang="pt-B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upo 78"/>
            <p:cNvGrpSpPr/>
            <p:nvPr/>
          </p:nvGrpSpPr>
          <p:grpSpPr>
            <a:xfrm>
              <a:off x="973457" y="3738843"/>
              <a:ext cx="1505141" cy="1662498"/>
              <a:chOff x="655840" y="2504838"/>
              <a:chExt cx="1505141" cy="1662498"/>
            </a:xfrm>
          </p:grpSpPr>
          <p:sp>
            <p:nvSpPr>
              <p:cNvPr id="80" name="Retângulo 79"/>
              <p:cNvSpPr/>
              <p:nvPr/>
            </p:nvSpPr>
            <p:spPr>
              <a:xfrm>
                <a:off x="910094" y="2717171"/>
                <a:ext cx="1099682" cy="144903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lvl="0" indent="0" defTabSz="48807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endParaRPr>
              </a:p>
              <a:p>
                <a:pPr marL="0" marR="0" lvl="0" indent="0" defTabSz="48807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function</a:t>
                </a:r>
                <a:r>
                  <a:rPr kumimoji="0" lang="pt-BR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 script()</a:t>
                </a:r>
              </a:p>
              <a:p>
                <a:pPr marL="0" marR="0" lvl="0" indent="0" defTabSz="48807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endParaRPr>
              </a:p>
              <a:p>
                <a:pPr marL="0" marR="0" lvl="0" indent="0" defTabSz="48807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endParaRPr>
              </a:p>
              <a:p>
                <a:pPr marL="0" marR="0" lvl="0" indent="0" defTabSz="48807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endParaRPr>
              </a:p>
              <a:p>
                <a:pPr marL="0" marR="0" lvl="0" indent="0" defTabSz="48807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endParaRPr>
              </a:p>
              <a:p>
                <a:pPr marL="0" marR="0" lvl="0" indent="0" defTabSz="48807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endParaRPr>
              </a:p>
              <a:p>
                <a:pPr marL="0" marR="0" lvl="0" indent="0" defTabSz="48807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endParaRPr>
              </a:p>
              <a:p>
                <a:pPr marL="0" marR="0" lvl="0" indent="0" defTabSz="48807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end</a:t>
                </a:r>
                <a:endParaRPr kumimoji="0" lang="pt-BR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endParaRPr>
              </a:p>
            </p:txBody>
          </p:sp>
          <p:pic>
            <p:nvPicPr>
              <p:cNvPr id="81" name="Imagem 8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8567" y="2504838"/>
                <a:ext cx="422414" cy="422414"/>
              </a:xfrm>
              <a:prstGeom prst="rect">
                <a:avLst/>
              </a:prstGeom>
            </p:spPr>
          </p:pic>
          <p:sp>
            <p:nvSpPr>
              <p:cNvPr id="82" name="CaixaDeTexto 81"/>
              <p:cNvSpPr txBox="1"/>
              <p:nvPr/>
            </p:nvSpPr>
            <p:spPr>
              <a:xfrm rot="16200000">
                <a:off x="54205" y="3318807"/>
                <a:ext cx="1450164" cy="246893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wrap="square" lIns="36000" rIns="36000" rtlCol="0">
                <a:spAutoFit/>
              </a:bodyPr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Script de Orquestração</a:t>
                </a:r>
              </a:p>
            </p:txBody>
          </p:sp>
          <p:cxnSp>
            <p:nvCxnSpPr>
              <p:cNvPr id="83" name="Conector reto 82"/>
              <p:cNvCxnSpPr/>
              <p:nvPr/>
            </p:nvCxnSpPr>
            <p:spPr>
              <a:xfrm>
                <a:off x="1085850" y="3256048"/>
                <a:ext cx="500449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4" name="Conector reto 83"/>
              <p:cNvCxnSpPr/>
              <p:nvPr/>
            </p:nvCxnSpPr>
            <p:spPr>
              <a:xfrm>
                <a:off x="1085850" y="3375890"/>
                <a:ext cx="67665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" name="Conector reto 84"/>
              <p:cNvCxnSpPr/>
              <p:nvPr/>
            </p:nvCxnSpPr>
            <p:spPr>
              <a:xfrm>
                <a:off x="1085850" y="3495732"/>
                <a:ext cx="622386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Conector reto 85"/>
              <p:cNvCxnSpPr/>
              <p:nvPr/>
            </p:nvCxnSpPr>
            <p:spPr>
              <a:xfrm>
                <a:off x="1085850" y="3615574"/>
                <a:ext cx="385762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Conector reto 86"/>
              <p:cNvCxnSpPr/>
              <p:nvPr/>
            </p:nvCxnSpPr>
            <p:spPr>
              <a:xfrm>
                <a:off x="1085850" y="3735416"/>
                <a:ext cx="67665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Conector reto 87"/>
              <p:cNvCxnSpPr/>
              <p:nvPr/>
            </p:nvCxnSpPr>
            <p:spPr>
              <a:xfrm>
                <a:off x="1085850" y="3855258"/>
                <a:ext cx="622386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89" name="Forma livre 88"/>
              <p:cNvSpPr/>
              <p:nvPr/>
            </p:nvSpPr>
            <p:spPr>
              <a:xfrm>
                <a:off x="1779285" y="3460750"/>
                <a:ext cx="85926" cy="419100"/>
              </a:xfrm>
              <a:custGeom>
                <a:avLst/>
                <a:gdLst>
                  <a:gd name="connsiteX0" fmla="*/ 0 w 85926"/>
                  <a:gd name="connsiteY0" fmla="*/ 419100 h 419100"/>
                  <a:gd name="connsiteX1" fmla="*/ 85725 w 85926"/>
                  <a:gd name="connsiteY1" fmla="*/ 200025 h 419100"/>
                  <a:gd name="connsiteX2" fmla="*/ 19050 w 85926"/>
                  <a:gd name="connsiteY2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926" h="419100">
                    <a:moveTo>
                      <a:pt x="0" y="419100"/>
                    </a:moveTo>
                    <a:cubicBezTo>
                      <a:pt x="41275" y="344487"/>
                      <a:pt x="82550" y="269875"/>
                      <a:pt x="85725" y="200025"/>
                    </a:cubicBezTo>
                    <a:cubicBezTo>
                      <a:pt x="88900" y="130175"/>
                      <a:pt x="53975" y="65087"/>
                      <a:pt x="19050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orma livre 89"/>
              <p:cNvSpPr/>
              <p:nvPr/>
            </p:nvSpPr>
            <p:spPr>
              <a:xfrm flipH="1" flipV="1">
                <a:off x="995363" y="3181017"/>
                <a:ext cx="85926" cy="419100"/>
              </a:xfrm>
              <a:custGeom>
                <a:avLst/>
                <a:gdLst>
                  <a:gd name="connsiteX0" fmla="*/ 0 w 85926"/>
                  <a:gd name="connsiteY0" fmla="*/ 419100 h 419100"/>
                  <a:gd name="connsiteX1" fmla="*/ 85725 w 85926"/>
                  <a:gd name="connsiteY1" fmla="*/ 200025 h 419100"/>
                  <a:gd name="connsiteX2" fmla="*/ 19050 w 85926"/>
                  <a:gd name="connsiteY2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926" h="419100">
                    <a:moveTo>
                      <a:pt x="0" y="419100"/>
                    </a:moveTo>
                    <a:cubicBezTo>
                      <a:pt x="41275" y="344487"/>
                      <a:pt x="82550" y="269875"/>
                      <a:pt x="85725" y="200025"/>
                    </a:cubicBezTo>
                    <a:cubicBezTo>
                      <a:pt x="88900" y="130175"/>
                      <a:pt x="53975" y="65087"/>
                      <a:pt x="19050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91" name="Conector reto 90"/>
              <p:cNvCxnSpPr/>
              <p:nvPr/>
            </p:nvCxnSpPr>
            <p:spPr>
              <a:xfrm>
                <a:off x="1085850" y="3136206"/>
                <a:ext cx="500449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Conector reto 91"/>
              <p:cNvCxnSpPr/>
              <p:nvPr/>
            </p:nvCxnSpPr>
            <p:spPr>
              <a:xfrm>
                <a:off x="1085850" y="3975100"/>
                <a:ext cx="622386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93" name="Grupo 92"/>
            <p:cNvGrpSpPr/>
            <p:nvPr/>
          </p:nvGrpSpPr>
          <p:grpSpPr>
            <a:xfrm>
              <a:off x="2250860" y="1557596"/>
              <a:ext cx="319795" cy="345355"/>
              <a:chOff x="1240963" y="348227"/>
              <a:chExt cx="2292986" cy="2476253"/>
            </a:xfrm>
          </p:grpSpPr>
          <p:sp>
            <p:nvSpPr>
              <p:cNvPr id="94" name="Forma livre 93"/>
              <p:cNvSpPr/>
              <p:nvPr/>
            </p:nvSpPr>
            <p:spPr>
              <a:xfrm>
                <a:off x="1970476" y="575169"/>
                <a:ext cx="361828" cy="2004836"/>
              </a:xfrm>
              <a:custGeom>
                <a:avLst/>
                <a:gdLst>
                  <a:gd name="connsiteX0" fmla="*/ 0 w 440864"/>
                  <a:gd name="connsiteY0" fmla="*/ 0 h 2819400"/>
                  <a:gd name="connsiteX1" fmla="*/ 426720 w 440864"/>
                  <a:gd name="connsiteY1" fmla="*/ 1432560 h 2819400"/>
                  <a:gd name="connsiteX2" fmla="*/ 297180 w 440864"/>
                  <a:gd name="connsiteY2" fmla="*/ 2819400 h 2819400"/>
                  <a:gd name="connsiteX0" fmla="*/ 0 w 339032"/>
                  <a:gd name="connsiteY0" fmla="*/ 0 h 2579511"/>
                  <a:gd name="connsiteX1" fmla="*/ 330764 w 339032"/>
                  <a:gd name="connsiteY1" fmla="*/ 1192671 h 2579511"/>
                  <a:gd name="connsiteX2" fmla="*/ 201224 w 339032"/>
                  <a:gd name="connsiteY2" fmla="*/ 2579511 h 2579511"/>
                  <a:gd name="connsiteX0" fmla="*/ 0 w 361828"/>
                  <a:gd name="connsiteY0" fmla="*/ 0 h 2004836"/>
                  <a:gd name="connsiteX1" fmla="*/ 330764 w 361828"/>
                  <a:gd name="connsiteY1" fmla="*/ 1192671 h 2004836"/>
                  <a:gd name="connsiteX2" fmla="*/ 286949 w 361828"/>
                  <a:gd name="connsiteY2" fmla="*/ 2004836 h 2004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828" h="2004836">
                    <a:moveTo>
                      <a:pt x="0" y="0"/>
                    </a:moveTo>
                    <a:cubicBezTo>
                      <a:pt x="188595" y="481330"/>
                      <a:pt x="282939" y="858532"/>
                      <a:pt x="330764" y="1192671"/>
                    </a:cubicBezTo>
                    <a:cubicBezTo>
                      <a:pt x="378589" y="1526810"/>
                      <a:pt x="376484" y="1546366"/>
                      <a:pt x="286949" y="2004836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orma livre 94"/>
              <p:cNvSpPr/>
              <p:nvPr/>
            </p:nvSpPr>
            <p:spPr>
              <a:xfrm>
                <a:off x="2351758" y="535658"/>
                <a:ext cx="384645" cy="2085622"/>
              </a:xfrm>
              <a:custGeom>
                <a:avLst/>
                <a:gdLst>
                  <a:gd name="connsiteX0" fmla="*/ 0 w 440864"/>
                  <a:gd name="connsiteY0" fmla="*/ 0 h 2819400"/>
                  <a:gd name="connsiteX1" fmla="*/ 426720 w 440864"/>
                  <a:gd name="connsiteY1" fmla="*/ 1432560 h 2819400"/>
                  <a:gd name="connsiteX2" fmla="*/ 297180 w 440864"/>
                  <a:gd name="connsiteY2" fmla="*/ 2819400 h 2819400"/>
                  <a:gd name="connsiteX0" fmla="*/ 0 w 362944"/>
                  <a:gd name="connsiteY0" fmla="*/ 0 h 2619022"/>
                  <a:gd name="connsiteX1" fmla="*/ 353342 w 362944"/>
                  <a:gd name="connsiteY1" fmla="*/ 1232182 h 2619022"/>
                  <a:gd name="connsiteX2" fmla="*/ 223802 w 362944"/>
                  <a:gd name="connsiteY2" fmla="*/ 2619022 h 2619022"/>
                  <a:gd name="connsiteX0" fmla="*/ 0 w 384645"/>
                  <a:gd name="connsiteY0" fmla="*/ 0 h 2085622"/>
                  <a:gd name="connsiteX1" fmla="*/ 353342 w 384645"/>
                  <a:gd name="connsiteY1" fmla="*/ 1232182 h 2085622"/>
                  <a:gd name="connsiteX2" fmla="*/ 306352 w 384645"/>
                  <a:gd name="connsiteY2" fmla="*/ 2085622 h 208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4645" h="2085622">
                    <a:moveTo>
                      <a:pt x="0" y="0"/>
                    </a:moveTo>
                    <a:cubicBezTo>
                      <a:pt x="188595" y="481330"/>
                      <a:pt x="302283" y="884578"/>
                      <a:pt x="353342" y="1232182"/>
                    </a:cubicBezTo>
                    <a:cubicBezTo>
                      <a:pt x="404401" y="1579786"/>
                      <a:pt x="395887" y="1627152"/>
                      <a:pt x="306352" y="20856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orma livre 95"/>
              <p:cNvSpPr/>
              <p:nvPr/>
            </p:nvSpPr>
            <p:spPr>
              <a:xfrm>
                <a:off x="2666436" y="462280"/>
                <a:ext cx="416254" cy="2232025"/>
              </a:xfrm>
              <a:custGeom>
                <a:avLst/>
                <a:gdLst>
                  <a:gd name="connsiteX0" fmla="*/ 0 w 440864"/>
                  <a:gd name="connsiteY0" fmla="*/ 0 h 2819400"/>
                  <a:gd name="connsiteX1" fmla="*/ 426720 w 440864"/>
                  <a:gd name="connsiteY1" fmla="*/ 1432560 h 2819400"/>
                  <a:gd name="connsiteX2" fmla="*/ 297180 w 440864"/>
                  <a:gd name="connsiteY2" fmla="*/ 2819400 h 2819400"/>
                  <a:gd name="connsiteX0" fmla="*/ 0 w 392881"/>
                  <a:gd name="connsiteY0" fmla="*/ 0 h 2692400"/>
                  <a:gd name="connsiteX1" fmla="*/ 381565 w 392881"/>
                  <a:gd name="connsiteY1" fmla="*/ 1305560 h 2692400"/>
                  <a:gd name="connsiteX2" fmla="*/ 252025 w 392881"/>
                  <a:gd name="connsiteY2" fmla="*/ 2692400 h 2692400"/>
                  <a:gd name="connsiteX0" fmla="*/ 0 w 416254"/>
                  <a:gd name="connsiteY0" fmla="*/ 0 h 2222500"/>
                  <a:gd name="connsiteX1" fmla="*/ 381565 w 416254"/>
                  <a:gd name="connsiteY1" fmla="*/ 1305560 h 2222500"/>
                  <a:gd name="connsiteX2" fmla="*/ 337750 w 416254"/>
                  <a:gd name="connsiteY2" fmla="*/ 2222500 h 2222500"/>
                  <a:gd name="connsiteX0" fmla="*/ 0 w 416254"/>
                  <a:gd name="connsiteY0" fmla="*/ 0 h 2232025"/>
                  <a:gd name="connsiteX1" fmla="*/ 381565 w 416254"/>
                  <a:gd name="connsiteY1" fmla="*/ 1305560 h 2232025"/>
                  <a:gd name="connsiteX2" fmla="*/ 337750 w 416254"/>
                  <a:gd name="connsiteY2" fmla="*/ 2232025 h 223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6254" h="2232025">
                    <a:moveTo>
                      <a:pt x="0" y="0"/>
                    </a:moveTo>
                    <a:cubicBezTo>
                      <a:pt x="188595" y="481330"/>
                      <a:pt x="325273" y="933556"/>
                      <a:pt x="381565" y="1305560"/>
                    </a:cubicBezTo>
                    <a:cubicBezTo>
                      <a:pt x="437857" y="1677564"/>
                      <a:pt x="427285" y="1773555"/>
                      <a:pt x="337750" y="2232025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orma livre 96"/>
              <p:cNvSpPr/>
              <p:nvPr/>
            </p:nvSpPr>
            <p:spPr>
              <a:xfrm>
                <a:off x="1512430" y="565292"/>
                <a:ext cx="372324" cy="2043288"/>
              </a:xfrm>
              <a:custGeom>
                <a:avLst/>
                <a:gdLst>
                  <a:gd name="connsiteX0" fmla="*/ 0 w 440864"/>
                  <a:gd name="connsiteY0" fmla="*/ 0 h 2819400"/>
                  <a:gd name="connsiteX1" fmla="*/ 426720 w 440864"/>
                  <a:gd name="connsiteY1" fmla="*/ 1432560 h 2819400"/>
                  <a:gd name="connsiteX2" fmla="*/ 297180 w 440864"/>
                  <a:gd name="connsiteY2" fmla="*/ 2819400 h 2819400"/>
                  <a:gd name="connsiteX0" fmla="*/ 0 w 347995"/>
                  <a:gd name="connsiteY0" fmla="*/ 0 h 2602088"/>
                  <a:gd name="connsiteX1" fmla="*/ 339231 w 347995"/>
                  <a:gd name="connsiteY1" fmla="*/ 1215248 h 2602088"/>
                  <a:gd name="connsiteX2" fmla="*/ 209691 w 347995"/>
                  <a:gd name="connsiteY2" fmla="*/ 2602088 h 2602088"/>
                  <a:gd name="connsiteX0" fmla="*/ 0 w 372324"/>
                  <a:gd name="connsiteY0" fmla="*/ 0 h 2055988"/>
                  <a:gd name="connsiteX1" fmla="*/ 339231 w 372324"/>
                  <a:gd name="connsiteY1" fmla="*/ 1215248 h 2055988"/>
                  <a:gd name="connsiteX2" fmla="*/ 298591 w 372324"/>
                  <a:gd name="connsiteY2" fmla="*/ 2055988 h 2055988"/>
                  <a:gd name="connsiteX0" fmla="*/ 0 w 372324"/>
                  <a:gd name="connsiteY0" fmla="*/ 0 h 2043288"/>
                  <a:gd name="connsiteX1" fmla="*/ 339231 w 372324"/>
                  <a:gd name="connsiteY1" fmla="*/ 1202548 h 2043288"/>
                  <a:gd name="connsiteX2" fmla="*/ 298591 w 372324"/>
                  <a:gd name="connsiteY2" fmla="*/ 2043288 h 204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2324" h="2043288">
                    <a:moveTo>
                      <a:pt x="0" y="0"/>
                    </a:moveTo>
                    <a:cubicBezTo>
                      <a:pt x="188595" y="481330"/>
                      <a:pt x="289466" y="862000"/>
                      <a:pt x="339231" y="1202548"/>
                    </a:cubicBezTo>
                    <a:cubicBezTo>
                      <a:pt x="388996" y="1543096"/>
                      <a:pt x="388126" y="1584818"/>
                      <a:pt x="298591" y="2043288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orma livre 97"/>
              <p:cNvSpPr/>
              <p:nvPr/>
            </p:nvSpPr>
            <p:spPr>
              <a:xfrm>
                <a:off x="3092592" y="352214"/>
                <a:ext cx="440004" cy="2472266"/>
              </a:xfrm>
              <a:custGeom>
                <a:avLst/>
                <a:gdLst>
                  <a:gd name="connsiteX0" fmla="*/ 0 w 440864"/>
                  <a:gd name="connsiteY0" fmla="*/ 0 h 2819400"/>
                  <a:gd name="connsiteX1" fmla="*/ 426720 w 440864"/>
                  <a:gd name="connsiteY1" fmla="*/ 1432560 h 2819400"/>
                  <a:gd name="connsiteX2" fmla="*/ 297180 w 440864"/>
                  <a:gd name="connsiteY2" fmla="*/ 2819400 h 2819400"/>
                  <a:gd name="connsiteX0" fmla="*/ 0 w 425859"/>
                  <a:gd name="connsiteY0" fmla="*/ 0 h 2802466"/>
                  <a:gd name="connsiteX1" fmla="*/ 412608 w 425859"/>
                  <a:gd name="connsiteY1" fmla="*/ 1415626 h 2802466"/>
                  <a:gd name="connsiteX2" fmla="*/ 283068 w 425859"/>
                  <a:gd name="connsiteY2" fmla="*/ 2802466 h 2802466"/>
                  <a:gd name="connsiteX0" fmla="*/ 0 w 440004"/>
                  <a:gd name="connsiteY0" fmla="*/ 0 h 2472266"/>
                  <a:gd name="connsiteX1" fmla="*/ 412608 w 440004"/>
                  <a:gd name="connsiteY1" fmla="*/ 1415626 h 2472266"/>
                  <a:gd name="connsiteX2" fmla="*/ 343393 w 440004"/>
                  <a:gd name="connsiteY2" fmla="*/ 2472266 h 2472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004" h="2472266">
                    <a:moveTo>
                      <a:pt x="0" y="0"/>
                    </a:moveTo>
                    <a:cubicBezTo>
                      <a:pt x="188595" y="481330"/>
                      <a:pt x="355376" y="1003582"/>
                      <a:pt x="412608" y="1415626"/>
                    </a:cubicBezTo>
                    <a:cubicBezTo>
                      <a:pt x="469840" y="1827670"/>
                      <a:pt x="432928" y="2013796"/>
                      <a:pt x="343393" y="2472266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orma livre 98"/>
              <p:cNvSpPr/>
              <p:nvPr/>
            </p:nvSpPr>
            <p:spPr>
              <a:xfrm>
                <a:off x="1240963" y="348227"/>
                <a:ext cx="1858645" cy="239152"/>
              </a:xfrm>
              <a:custGeom>
                <a:avLst/>
                <a:gdLst>
                  <a:gd name="connsiteX0" fmla="*/ 0 w 2331720"/>
                  <a:gd name="connsiteY0" fmla="*/ 137160 h 300732"/>
                  <a:gd name="connsiteX1" fmla="*/ 967740 w 2331720"/>
                  <a:gd name="connsiteY1" fmla="*/ 297180 h 300732"/>
                  <a:gd name="connsiteX2" fmla="*/ 2331720 w 2331720"/>
                  <a:gd name="connsiteY2" fmla="*/ 0 h 300732"/>
                  <a:gd name="connsiteX0" fmla="*/ 0 w 2087245"/>
                  <a:gd name="connsiteY0" fmla="*/ 70485 h 231650"/>
                  <a:gd name="connsiteX1" fmla="*/ 967740 w 2087245"/>
                  <a:gd name="connsiteY1" fmla="*/ 230505 h 231650"/>
                  <a:gd name="connsiteX2" fmla="*/ 2087245 w 2087245"/>
                  <a:gd name="connsiteY2" fmla="*/ 0 h 231650"/>
                  <a:gd name="connsiteX0" fmla="*/ 0 w 1858645"/>
                  <a:gd name="connsiteY0" fmla="*/ 140335 h 239152"/>
                  <a:gd name="connsiteX1" fmla="*/ 739140 w 1858645"/>
                  <a:gd name="connsiteY1" fmla="*/ 230505 h 239152"/>
                  <a:gd name="connsiteX2" fmla="*/ 1858645 w 1858645"/>
                  <a:gd name="connsiteY2" fmla="*/ 0 h 23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58645" h="239152">
                    <a:moveTo>
                      <a:pt x="0" y="140335"/>
                    </a:moveTo>
                    <a:cubicBezTo>
                      <a:pt x="289560" y="231775"/>
                      <a:pt x="429366" y="253894"/>
                      <a:pt x="739140" y="230505"/>
                    </a:cubicBezTo>
                    <a:cubicBezTo>
                      <a:pt x="1048914" y="207116"/>
                      <a:pt x="1370965" y="137160"/>
                      <a:pt x="1858645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orma livre 99"/>
              <p:cNvSpPr/>
              <p:nvPr/>
            </p:nvSpPr>
            <p:spPr>
              <a:xfrm>
                <a:off x="1355263" y="684142"/>
                <a:ext cx="1864995" cy="220396"/>
              </a:xfrm>
              <a:custGeom>
                <a:avLst/>
                <a:gdLst>
                  <a:gd name="connsiteX0" fmla="*/ 0 w 2331720"/>
                  <a:gd name="connsiteY0" fmla="*/ 137160 h 300732"/>
                  <a:gd name="connsiteX1" fmla="*/ 967740 w 2331720"/>
                  <a:gd name="connsiteY1" fmla="*/ 297180 h 300732"/>
                  <a:gd name="connsiteX2" fmla="*/ 2331720 w 2331720"/>
                  <a:gd name="connsiteY2" fmla="*/ 0 h 300732"/>
                  <a:gd name="connsiteX0" fmla="*/ 0 w 2141220"/>
                  <a:gd name="connsiteY0" fmla="*/ 197485 h 308423"/>
                  <a:gd name="connsiteX1" fmla="*/ 777240 w 2141220"/>
                  <a:gd name="connsiteY1" fmla="*/ 297180 h 308423"/>
                  <a:gd name="connsiteX2" fmla="*/ 2141220 w 2141220"/>
                  <a:gd name="connsiteY2" fmla="*/ 0 h 308423"/>
                  <a:gd name="connsiteX0" fmla="*/ 0 w 1864995"/>
                  <a:gd name="connsiteY0" fmla="*/ 114935 h 220396"/>
                  <a:gd name="connsiteX1" fmla="*/ 777240 w 1864995"/>
                  <a:gd name="connsiteY1" fmla="*/ 214630 h 220396"/>
                  <a:gd name="connsiteX2" fmla="*/ 1864995 w 1864995"/>
                  <a:gd name="connsiteY2" fmla="*/ 0 h 2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4995" h="220396">
                    <a:moveTo>
                      <a:pt x="0" y="114935"/>
                    </a:moveTo>
                    <a:cubicBezTo>
                      <a:pt x="289560" y="206375"/>
                      <a:pt x="466407" y="233786"/>
                      <a:pt x="777240" y="214630"/>
                    </a:cubicBezTo>
                    <a:cubicBezTo>
                      <a:pt x="1088073" y="195474"/>
                      <a:pt x="1377315" y="137160"/>
                      <a:pt x="1864995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orma livre 100"/>
              <p:cNvSpPr/>
              <p:nvPr/>
            </p:nvSpPr>
            <p:spPr>
              <a:xfrm>
                <a:off x="1434639" y="985132"/>
                <a:ext cx="1880870" cy="197642"/>
              </a:xfrm>
              <a:custGeom>
                <a:avLst/>
                <a:gdLst>
                  <a:gd name="connsiteX0" fmla="*/ 0 w 2331720"/>
                  <a:gd name="connsiteY0" fmla="*/ 137160 h 300732"/>
                  <a:gd name="connsiteX1" fmla="*/ 967740 w 2331720"/>
                  <a:gd name="connsiteY1" fmla="*/ 297180 h 300732"/>
                  <a:gd name="connsiteX2" fmla="*/ 2331720 w 2331720"/>
                  <a:gd name="connsiteY2" fmla="*/ 0 h 300732"/>
                  <a:gd name="connsiteX0" fmla="*/ 0 w 1998345"/>
                  <a:gd name="connsiteY0" fmla="*/ 35560 h 195910"/>
                  <a:gd name="connsiteX1" fmla="*/ 967740 w 1998345"/>
                  <a:gd name="connsiteY1" fmla="*/ 195580 h 195910"/>
                  <a:gd name="connsiteX2" fmla="*/ 1998345 w 1998345"/>
                  <a:gd name="connsiteY2" fmla="*/ 0 h 195910"/>
                  <a:gd name="connsiteX0" fmla="*/ 0 w 1880870"/>
                  <a:gd name="connsiteY0" fmla="*/ 73660 h 197642"/>
                  <a:gd name="connsiteX1" fmla="*/ 850265 w 1880870"/>
                  <a:gd name="connsiteY1" fmla="*/ 195580 h 197642"/>
                  <a:gd name="connsiteX2" fmla="*/ 1880870 w 1880870"/>
                  <a:gd name="connsiteY2" fmla="*/ 0 h 197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0870" h="197642">
                    <a:moveTo>
                      <a:pt x="0" y="73660"/>
                    </a:moveTo>
                    <a:cubicBezTo>
                      <a:pt x="289560" y="165100"/>
                      <a:pt x="536787" y="207857"/>
                      <a:pt x="850265" y="195580"/>
                    </a:cubicBezTo>
                    <a:cubicBezTo>
                      <a:pt x="1163743" y="183303"/>
                      <a:pt x="1393190" y="137160"/>
                      <a:pt x="1880870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orma livre 101"/>
              <p:cNvSpPr/>
              <p:nvPr/>
            </p:nvSpPr>
            <p:spPr>
              <a:xfrm>
                <a:off x="1520363" y="1277867"/>
                <a:ext cx="1880870" cy="196779"/>
              </a:xfrm>
              <a:custGeom>
                <a:avLst/>
                <a:gdLst>
                  <a:gd name="connsiteX0" fmla="*/ 0 w 2331720"/>
                  <a:gd name="connsiteY0" fmla="*/ 137160 h 300732"/>
                  <a:gd name="connsiteX1" fmla="*/ 967740 w 2331720"/>
                  <a:gd name="connsiteY1" fmla="*/ 297180 h 300732"/>
                  <a:gd name="connsiteX2" fmla="*/ 2331720 w 2331720"/>
                  <a:gd name="connsiteY2" fmla="*/ 0 h 300732"/>
                  <a:gd name="connsiteX0" fmla="*/ 0 w 2128520"/>
                  <a:gd name="connsiteY0" fmla="*/ 197485 h 308423"/>
                  <a:gd name="connsiteX1" fmla="*/ 764540 w 2128520"/>
                  <a:gd name="connsiteY1" fmla="*/ 297180 h 308423"/>
                  <a:gd name="connsiteX2" fmla="*/ 2128520 w 2128520"/>
                  <a:gd name="connsiteY2" fmla="*/ 0 h 308423"/>
                  <a:gd name="connsiteX0" fmla="*/ 0 w 1896745"/>
                  <a:gd name="connsiteY0" fmla="*/ 95885 h 200149"/>
                  <a:gd name="connsiteX1" fmla="*/ 764540 w 1896745"/>
                  <a:gd name="connsiteY1" fmla="*/ 195580 h 200149"/>
                  <a:gd name="connsiteX2" fmla="*/ 1896745 w 1896745"/>
                  <a:gd name="connsiteY2" fmla="*/ 0 h 200149"/>
                  <a:gd name="connsiteX0" fmla="*/ 0 w 1880870"/>
                  <a:gd name="connsiteY0" fmla="*/ 92710 h 196779"/>
                  <a:gd name="connsiteX1" fmla="*/ 764540 w 1880870"/>
                  <a:gd name="connsiteY1" fmla="*/ 192405 h 196779"/>
                  <a:gd name="connsiteX2" fmla="*/ 1880870 w 1880870"/>
                  <a:gd name="connsiteY2" fmla="*/ 0 h 196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0870" h="196779">
                    <a:moveTo>
                      <a:pt x="0" y="92710"/>
                    </a:moveTo>
                    <a:cubicBezTo>
                      <a:pt x="289560" y="184150"/>
                      <a:pt x="451062" y="207857"/>
                      <a:pt x="764540" y="192405"/>
                    </a:cubicBezTo>
                    <a:cubicBezTo>
                      <a:pt x="1078018" y="176953"/>
                      <a:pt x="1393190" y="137160"/>
                      <a:pt x="1880870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orma livre 102"/>
              <p:cNvSpPr/>
              <p:nvPr/>
            </p:nvSpPr>
            <p:spPr>
              <a:xfrm flipV="1">
                <a:off x="1545764" y="2570935"/>
                <a:ext cx="1893570" cy="244643"/>
              </a:xfrm>
              <a:custGeom>
                <a:avLst/>
                <a:gdLst>
                  <a:gd name="connsiteX0" fmla="*/ 0 w 2331720"/>
                  <a:gd name="connsiteY0" fmla="*/ 137160 h 300732"/>
                  <a:gd name="connsiteX1" fmla="*/ 967740 w 2331720"/>
                  <a:gd name="connsiteY1" fmla="*/ 297180 h 300732"/>
                  <a:gd name="connsiteX2" fmla="*/ 2331720 w 2331720"/>
                  <a:gd name="connsiteY2" fmla="*/ 0 h 300732"/>
                  <a:gd name="connsiteX0" fmla="*/ 0 w 2122170"/>
                  <a:gd name="connsiteY0" fmla="*/ 76835 h 238188"/>
                  <a:gd name="connsiteX1" fmla="*/ 967740 w 2122170"/>
                  <a:gd name="connsiteY1" fmla="*/ 236855 h 238188"/>
                  <a:gd name="connsiteX2" fmla="*/ 2122170 w 2122170"/>
                  <a:gd name="connsiteY2" fmla="*/ 0 h 238188"/>
                  <a:gd name="connsiteX0" fmla="*/ 0 w 1893570"/>
                  <a:gd name="connsiteY0" fmla="*/ 140335 h 244643"/>
                  <a:gd name="connsiteX1" fmla="*/ 739140 w 1893570"/>
                  <a:gd name="connsiteY1" fmla="*/ 236855 h 244643"/>
                  <a:gd name="connsiteX2" fmla="*/ 1893570 w 1893570"/>
                  <a:gd name="connsiteY2" fmla="*/ 0 h 244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3570" h="244643">
                    <a:moveTo>
                      <a:pt x="0" y="140335"/>
                    </a:moveTo>
                    <a:cubicBezTo>
                      <a:pt x="289560" y="231775"/>
                      <a:pt x="423545" y="260244"/>
                      <a:pt x="739140" y="236855"/>
                    </a:cubicBezTo>
                    <a:cubicBezTo>
                      <a:pt x="1054735" y="213466"/>
                      <a:pt x="1405890" y="137160"/>
                      <a:pt x="1893570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orma livre 103"/>
              <p:cNvSpPr/>
              <p:nvPr/>
            </p:nvSpPr>
            <p:spPr>
              <a:xfrm flipV="1">
                <a:off x="1614978" y="2266243"/>
                <a:ext cx="1876107" cy="242950"/>
              </a:xfrm>
              <a:custGeom>
                <a:avLst/>
                <a:gdLst>
                  <a:gd name="connsiteX0" fmla="*/ 0 w 2331720"/>
                  <a:gd name="connsiteY0" fmla="*/ 137160 h 300732"/>
                  <a:gd name="connsiteX1" fmla="*/ 967740 w 2331720"/>
                  <a:gd name="connsiteY1" fmla="*/ 297180 h 300732"/>
                  <a:gd name="connsiteX2" fmla="*/ 2331720 w 2331720"/>
                  <a:gd name="connsiteY2" fmla="*/ 0 h 300732"/>
                  <a:gd name="connsiteX0" fmla="*/ 0 w 2096770"/>
                  <a:gd name="connsiteY0" fmla="*/ 80010 h 241461"/>
                  <a:gd name="connsiteX1" fmla="*/ 967740 w 2096770"/>
                  <a:gd name="connsiteY1" fmla="*/ 240030 h 241461"/>
                  <a:gd name="connsiteX2" fmla="*/ 2096770 w 2096770"/>
                  <a:gd name="connsiteY2" fmla="*/ 0 h 241461"/>
                  <a:gd name="connsiteX0" fmla="*/ 0 w 1880870"/>
                  <a:gd name="connsiteY0" fmla="*/ 143510 h 248031"/>
                  <a:gd name="connsiteX1" fmla="*/ 751840 w 1880870"/>
                  <a:gd name="connsiteY1" fmla="*/ 240030 h 248031"/>
                  <a:gd name="connsiteX2" fmla="*/ 1880870 w 1880870"/>
                  <a:gd name="connsiteY2" fmla="*/ 0 h 248031"/>
                  <a:gd name="connsiteX0" fmla="*/ 0 w 1890395"/>
                  <a:gd name="connsiteY0" fmla="*/ 143510 h 248031"/>
                  <a:gd name="connsiteX1" fmla="*/ 761365 w 1890395"/>
                  <a:gd name="connsiteY1" fmla="*/ 240030 h 248031"/>
                  <a:gd name="connsiteX2" fmla="*/ 1890395 w 1890395"/>
                  <a:gd name="connsiteY2" fmla="*/ 0 h 248031"/>
                  <a:gd name="connsiteX0" fmla="*/ 0 w 1876107"/>
                  <a:gd name="connsiteY0" fmla="*/ 138748 h 242950"/>
                  <a:gd name="connsiteX1" fmla="*/ 761365 w 1876107"/>
                  <a:gd name="connsiteY1" fmla="*/ 235268 h 242950"/>
                  <a:gd name="connsiteX2" fmla="*/ 1876107 w 1876107"/>
                  <a:gd name="connsiteY2" fmla="*/ 0 h 2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6107" h="242950">
                    <a:moveTo>
                      <a:pt x="0" y="138748"/>
                    </a:moveTo>
                    <a:cubicBezTo>
                      <a:pt x="289560" y="230188"/>
                      <a:pt x="448681" y="258393"/>
                      <a:pt x="761365" y="235268"/>
                    </a:cubicBezTo>
                    <a:cubicBezTo>
                      <a:pt x="1074050" y="212143"/>
                      <a:pt x="1388427" y="137160"/>
                      <a:pt x="1876107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orma livre 104"/>
              <p:cNvSpPr/>
              <p:nvPr/>
            </p:nvSpPr>
            <p:spPr>
              <a:xfrm flipV="1">
                <a:off x="1627679" y="2002496"/>
                <a:ext cx="1906270" cy="225708"/>
              </a:xfrm>
              <a:custGeom>
                <a:avLst/>
                <a:gdLst>
                  <a:gd name="connsiteX0" fmla="*/ 0 w 2331720"/>
                  <a:gd name="connsiteY0" fmla="*/ 137160 h 300732"/>
                  <a:gd name="connsiteX1" fmla="*/ 967740 w 2331720"/>
                  <a:gd name="connsiteY1" fmla="*/ 297180 h 300732"/>
                  <a:gd name="connsiteX2" fmla="*/ 2331720 w 2331720"/>
                  <a:gd name="connsiteY2" fmla="*/ 0 h 300732"/>
                  <a:gd name="connsiteX0" fmla="*/ 0 w 2150745"/>
                  <a:gd name="connsiteY0" fmla="*/ 187960 h 306633"/>
                  <a:gd name="connsiteX1" fmla="*/ 786765 w 2150745"/>
                  <a:gd name="connsiteY1" fmla="*/ 297180 h 306633"/>
                  <a:gd name="connsiteX2" fmla="*/ 2150745 w 2150745"/>
                  <a:gd name="connsiteY2" fmla="*/ 0 h 306633"/>
                  <a:gd name="connsiteX0" fmla="*/ 0 w 1906270"/>
                  <a:gd name="connsiteY0" fmla="*/ 111760 h 225708"/>
                  <a:gd name="connsiteX1" fmla="*/ 786765 w 1906270"/>
                  <a:gd name="connsiteY1" fmla="*/ 220980 h 225708"/>
                  <a:gd name="connsiteX2" fmla="*/ 1906270 w 1906270"/>
                  <a:gd name="connsiteY2" fmla="*/ 0 h 225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6270" h="225708">
                    <a:moveTo>
                      <a:pt x="0" y="111760"/>
                    </a:moveTo>
                    <a:cubicBezTo>
                      <a:pt x="289560" y="203200"/>
                      <a:pt x="469053" y="239607"/>
                      <a:pt x="786765" y="220980"/>
                    </a:cubicBezTo>
                    <a:cubicBezTo>
                      <a:pt x="1104477" y="202353"/>
                      <a:pt x="1418590" y="137160"/>
                      <a:pt x="1906270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06" name="Conector reto 105"/>
              <p:cNvCxnSpPr>
                <a:stCxn id="107" idx="1"/>
                <a:endCxn id="98" idx="1"/>
              </p:cNvCxnSpPr>
              <p:nvPr/>
            </p:nvCxnSpPr>
            <p:spPr>
              <a:xfrm>
                <a:off x="1607820" y="1767839"/>
                <a:ext cx="1897380" cy="1"/>
              </a:xfrm>
              <a:prstGeom prst="line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07" name="Forma livre 106"/>
              <p:cNvSpPr/>
              <p:nvPr/>
            </p:nvSpPr>
            <p:spPr>
              <a:xfrm>
                <a:off x="1242060" y="492476"/>
                <a:ext cx="395374" cy="2179603"/>
              </a:xfrm>
              <a:custGeom>
                <a:avLst/>
                <a:gdLst>
                  <a:gd name="connsiteX0" fmla="*/ 0 w 440864"/>
                  <a:gd name="connsiteY0" fmla="*/ 0 h 2819400"/>
                  <a:gd name="connsiteX1" fmla="*/ 426720 w 440864"/>
                  <a:gd name="connsiteY1" fmla="*/ 1432560 h 2819400"/>
                  <a:gd name="connsiteX2" fmla="*/ 297180 w 440864"/>
                  <a:gd name="connsiteY2" fmla="*/ 2819400 h 2819400"/>
                  <a:gd name="connsiteX0" fmla="*/ 0 w 376111"/>
                  <a:gd name="connsiteY0" fmla="*/ 0 h 2659380"/>
                  <a:gd name="connsiteX1" fmla="*/ 365760 w 376111"/>
                  <a:gd name="connsiteY1" fmla="*/ 1272540 h 2659380"/>
                  <a:gd name="connsiteX2" fmla="*/ 236220 w 376111"/>
                  <a:gd name="connsiteY2" fmla="*/ 2659380 h 2659380"/>
                  <a:gd name="connsiteX0" fmla="*/ 0 w 376111"/>
                  <a:gd name="connsiteY0" fmla="*/ 0 h 2662203"/>
                  <a:gd name="connsiteX1" fmla="*/ 365760 w 376111"/>
                  <a:gd name="connsiteY1" fmla="*/ 1275363 h 2662203"/>
                  <a:gd name="connsiteX2" fmla="*/ 236220 w 376111"/>
                  <a:gd name="connsiteY2" fmla="*/ 2662203 h 2662203"/>
                  <a:gd name="connsiteX0" fmla="*/ 0 w 395374"/>
                  <a:gd name="connsiteY0" fmla="*/ 0 h 2179603"/>
                  <a:gd name="connsiteX1" fmla="*/ 365760 w 395374"/>
                  <a:gd name="connsiteY1" fmla="*/ 1275363 h 2179603"/>
                  <a:gd name="connsiteX2" fmla="*/ 312420 w 395374"/>
                  <a:gd name="connsiteY2" fmla="*/ 2179603 h 21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5374" h="2179603">
                    <a:moveTo>
                      <a:pt x="0" y="0"/>
                    </a:moveTo>
                    <a:cubicBezTo>
                      <a:pt x="188595" y="481330"/>
                      <a:pt x="313690" y="912096"/>
                      <a:pt x="365760" y="1275363"/>
                    </a:cubicBezTo>
                    <a:cubicBezTo>
                      <a:pt x="417830" y="1638630"/>
                      <a:pt x="401955" y="1721133"/>
                      <a:pt x="312420" y="2179603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upo 107"/>
            <p:cNvGrpSpPr/>
            <p:nvPr/>
          </p:nvGrpSpPr>
          <p:grpSpPr>
            <a:xfrm>
              <a:off x="816955" y="1216146"/>
              <a:ext cx="1315974" cy="1046028"/>
              <a:chOff x="1581690" y="111217"/>
              <a:chExt cx="1315974" cy="1046028"/>
            </a:xfrm>
          </p:grpSpPr>
          <p:sp>
            <p:nvSpPr>
              <p:cNvPr id="109" name="Retângulo 108"/>
              <p:cNvSpPr/>
              <p:nvPr/>
            </p:nvSpPr>
            <p:spPr>
              <a:xfrm>
                <a:off x="1581691" y="111217"/>
                <a:ext cx="1315973" cy="263297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Dados do Modelo</a:t>
                </a:r>
              </a:p>
            </p:txBody>
          </p:sp>
          <p:sp>
            <p:nvSpPr>
              <p:cNvPr id="110" name="Retângulo 109"/>
              <p:cNvSpPr/>
              <p:nvPr/>
            </p:nvSpPr>
            <p:spPr>
              <a:xfrm>
                <a:off x="1581690" y="373703"/>
                <a:ext cx="1315974" cy="783542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marL="171450" marR="0" lvl="0" indent="-171450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Malha</a:t>
                </a:r>
              </a:p>
              <a:p>
                <a:pPr marL="171450" marR="0" lvl="0" indent="-171450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Cond. de contorno</a:t>
                </a:r>
              </a:p>
              <a:p>
                <a:pPr marL="171450" marR="0" lvl="0" indent="-171450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Propriedades</a:t>
                </a:r>
              </a:p>
              <a:p>
                <a:pPr marL="171450" marR="0" lvl="0" indent="-171450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pt-BR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. .</a:t>
                </a:r>
                <a:endParaRPr kumimoji="0" lang="pt-B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Grupo 110"/>
            <p:cNvGrpSpPr/>
            <p:nvPr/>
          </p:nvGrpSpPr>
          <p:grpSpPr>
            <a:xfrm>
              <a:off x="816955" y="2655531"/>
              <a:ext cx="1315974" cy="939736"/>
              <a:chOff x="1581691" y="111217"/>
              <a:chExt cx="1315974" cy="939736"/>
            </a:xfrm>
          </p:grpSpPr>
          <p:sp>
            <p:nvSpPr>
              <p:cNvPr id="112" name="Retângulo 111"/>
              <p:cNvSpPr/>
              <p:nvPr/>
            </p:nvSpPr>
            <p:spPr>
              <a:xfrm>
                <a:off x="1581691" y="111217"/>
                <a:ext cx="1315973" cy="263297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Método de Solução</a:t>
                </a:r>
              </a:p>
            </p:txBody>
          </p:sp>
          <p:sp>
            <p:nvSpPr>
              <p:cNvPr id="113" name="Retângulo 112"/>
              <p:cNvSpPr/>
              <p:nvPr/>
            </p:nvSpPr>
            <p:spPr>
              <a:xfrm>
                <a:off x="1581691" y="379771"/>
                <a:ext cx="1315974" cy="671182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marL="171450" marR="0" lvl="0" indent="-171450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Script de orquestração</a:t>
                </a:r>
              </a:p>
              <a:p>
                <a:pPr marL="171450" marR="0" lvl="0" indent="-171450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pt-BR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. . </a:t>
                </a:r>
                <a:endParaRPr kumimoji="0" lang="pt-B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4" name="Retângulo 113"/>
            <p:cNvSpPr/>
            <p:nvPr/>
          </p:nvSpPr>
          <p:spPr>
            <a:xfrm>
              <a:off x="2664693" y="2015951"/>
              <a:ext cx="1230569" cy="758012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880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GeMA</a:t>
              </a:r>
              <a:endPara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Seta para a direita 114"/>
            <p:cNvSpPr/>
            <p:nvPr/>
          </p:nvSpPr>
          <p:spPr>
            <a:xfrm rot="19800000">
              <a:off x="2161176" y="2640402"/>
              <a:ext cx="448337" cy="17402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880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61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Seta para a direita 115"/>
            <p:cNvSpPr/>
            <p:nvPr/>
          </p:nvSpPr>
          <p:spPr>
            <a:xfrm rot="1800000" flipV="1">
              <a:off x="2161176" y="1981108"/>
              <a:ext cx="448337" cy="17402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880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61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Seta para a direita 116"/>
            <p:cNvSpPr/>
            <p:nvPr/>
          </p:nvSpPr>
          <p:spPr>
            <a:xfrm rot="16200000">
              <a:off x="1265504" y="3580076"/>
              <a:ext cx="448337" cy="174020"/>
            </a:xfrm>
            <a:prstGeom prst="rightArrow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880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61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8" name="Grupo 117"/>
            <p:cNvGrpSpPr/>
            <p:nvPr/>
          </p:nvGrpSpPr>
          <p:grpSpPr>
            <a:xfrm>
              <a:off x="4246932" y="4227933"/>
              <a:ext cx="924269" cy="998142"/>
              <a:chOff x="3098541" y="2651714"/>
              <a:chExt cx="1642962" cy="1774277"/>
            </a:xfrm>
          </p:grpSpPr>
          <p:sp>
            <p:nvSpPr>
              <p:cNvPr id="119" name="Forma livre 118"/>
              <p:cNvSpPr/>
              <p:nvPr/>
            </p:nvSpPr>
            <p:spPr>
              <a:xfrm>
                <a:off x="3102233" y="2659103"/>
                <a:ext cx="1638300" cy="1766888"/>
              </a:xfrm>
              <a:custGeom>
                <a:avLst/>
                <a:gdLst>
                  <a:gd name="connsiteX0" fmla="*/ 0 w 1638300"/>
                  <a:gd name="connsiteY0" fmla="*/ 100013 h 1766888"/>
                  <a:gd name="connsiteX1" fmla="*/ 152400 w 1638300"/>
                  <a:gd name="connsiteY1" fmla="*/ 152400 h 1766888"/>
                  <a:gd name="connsiteX2" fmla="*/ 266700 w 1638300"/>
                  <a:gd name="connsiteY2" fmla="*/ 166688 h 1766888"/>
                  <a:gd name="connsiteX3" fmla="*/ 395288 w 1638300"/>
                  <a:gd name="connsiteY3" fmla="*/ 176213 h 1766888"/>
                  <a:gd name="connsiteX4" fmla="*/ 523875 w 1638300"/>
                  <a:gd name="connsiteY4" fmla="*/ 171450 h 1766888"/>
                  <a:gd name="connsiteX5" fmla="*/ 871538 w 1638300"/>
                  <a:gd name="connsiteY5" fmla="*/ 114300 h 1766888"/>
                  <a:gd name="connsiteX6" fmla="*/ 1171575 w 1638300"/>
                  <a:gd name="connsiteY6" fmla="*/ 47625 h 1766888"/>
                  <a:gd name="connsiteX7" fmla="*/ 1323975 w 1638300"/>
                  <a:gd name="connsiteY7" fmla="*/ 0 h 1766888"/>
                  <a:gd name="connsiteX8" fmla="*/ 1409700 w 1638300"/>
                  <a:gd name="connsiteY8" fmla="*/ 228600 h 1766888"/>
                  <a:gd name="connsiteX9" fmla="*/ 1528763 w 1638300"/>
                  <a:gd name="connsiteY9" fmla="*/ 600075 h 1766888"/>
                  <a:gd name="connsiteX10" fmla="*/ 1590675 w 1638300"/>
                  <a:gd name="connsiteY10" fmla="*/ 823913 h 1766888"/>
                  <a:gd name="connsiteX11" fmla="*/ 1614488 w 1638300"/>
                  <a:gd name="connsiteY11" fmla="*/ 1000125 h 1766888"/>
                  <a:gd name="connsiteX12" fmla="*/ 1628775 w 1638300"/>
                  <a:gd name="connsiteY12" fmla="*/ 1119188 h 1766888"/>
                  <a:gd name="connsiteX13" fmla="*/ 1638300 w 1638300"/>
                  <a:gd name="connsiteY13" fmla="*/ 1271588 h 1766888"/>
                  <a:gd name="connsiteX14" fmla="*/ 1628775 w 1638300"/>
                  <a:gd name="connsiteY14" fmla="*/ 1428750 h 1766888"/>
                  <a:gd name="connsiteX15" fmla="*/ 1600200 w 1638300"/>
                  <a:gd name="connsiteY15" fmla="*/ 1647825 h 1766888"/>
                  <a:gd name="connsiteX16" fmla="*/ 1571625 w 1638300"/>
                  <a:gd name="connsiteY16" fmla="*/ 1766888 h 1766888"/>
                  <a:gd name="connsiteX17" fmla="*/ 1295400 w 1638300"/>
                  <a:gd name="connsiteY17" fmla="*/ 1685925 h 1766888"/>
                  <a:gd name="connsiteX18" fmla="*/ 1052513 w 1638300"/>
                  <a:gd name="connsiteY18" fmla="*/ 1633538 h 1766888"/>
                  <a:gd name="connsiteX19" fmla="*/ 800100 w 1638300"/>
                  <a:gd name="connsiteY19" fmla="*/ 1595438 h 1766888"/>
                  <a:gd name="connsiteX20" fmla="*/ 685800 w 1638300"/>
                  <a:gd name="connsiteY20" fmla="*/ 1590675 h 1766888"/>
                  <a:gd name="connsiteX21" fmla="*/ 566738 w 1638300"/>
                  <a:gd name="connsiteY21" fmla="*/ 1590675 h 1766888"/>
                  <a:gd name="connsiteX22" fmla="*/ 442913 w 1638300"/>
                  <a:gd name="connsiteY22" fmla="*/ 1604963 h 1766888"/>
                  <a:gd name="connsiteX23" fmla="*/ 219075 w 1638300"/>
                  <a:gd name="connsiteY23" fmla="*/ 1657350 h 1766888"/>
                  <a:gd name="connsiteX24" fmla="*/ 266700 w 1638300"/>
                  <a:gd name="connsiteY24" fmla="*/ 1462088 h 1766888"/>
                  <a:gd name="connsiteX25" fmla="*/ 285750 w 1638300"/>
                  <a:gd name="connsiteY25" fmla="*/ 1323975 h 1766888"/>
                  <a:gd name="connsiteX26" fmla="*/ 285750 w 1638300"/>
                  <a:gd name="connsiteY26" fmla="*/ 1185863 h 1766888"/>
                  <a:gd name="connsiteX27" fmla="*/ 266700 w 1638300"/>
                  <a:gd name="connsiteY27" fmla="*/ 1033463 h 1766888"/>
                  <a:gd name="connsiteX28" fmla="*/ 223838 w 1638300"/>
                  <a:gd name="connsiteY28" fmla="*/ 795338 h 1766888"/>
                  <a:gd name="connsiteX29" fmla="*/ 176213 w 1638300"/>
                  <a:gd name="connsiteY29" fmla="*/ 614363 h 1766888"/>
                  <a:gd name="connsiteX30" fmla="*/ 76200 w 1638300"/>
                  <a:gd name="connsiteY30" fmla="*/ 333375 h 1766888"/>
                  <a:gd name="connsiteX31" fmla="*/ 0 w 1638300"/>
                  <a:gd name="connsiteY31" fmla="*/ 100013 h 17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38300" h="1766888">
                    <a:moveTo>
                      <a:pt x="0" y="100013"/>
                    </a:moveTo>
                    <a:lnTo>
                      <a:pt x="152400" y="152400"/>
                    </a:lnTo>
                    <a:lnTo>
                      <a:pt x="266700" y="166688"/>
                    </a:lnTo>
                    <a:lnTo>
                      <a:pt x="395288" y="176213"/>
                    </a:lnTo>
                    <a:lnTo>
                      <a:pt x="523875" y="171450"/>
                    </a:lnTo>
                    <a:lnTo>
                      <a:pt x="871538" y="114300"/>
                    </a:lnTo>
                    <a:lnTo>
                      <a:pt x="1171575" y="47625"/>
                    </a:lnTo>
                    <a:lnTo>
                      <a:pt x="1323975" y="0"/>
                    </a:lnTo>
                    <a:lnTo>
                      <a:pt x="1409700" y="228600"/>
                    </a:lnTo>
                    <a:lnTo>
                      <a:pt x="1528763" y="600075"/>
                    </a:lnTo>
                    <a:lnTo>
                      <a:pt x="1590675" y="823913"/>
                    </a:lnTo>
                    <a:lnTo>
                      <a:pt x="1614488" y="1000125"/>
                    </a:lnTo>
                    <a:lnTo>
                      <a:pt x="1628775" y="1119188"/>
                    </a:lnTo>
                    <a:lnTo>
                      <a:pt x="1638300" y="1271588"/>
                    </a:lnTo>
                    <a:lnTo>
                      <a:pt x="1628775" y="1428750"/>
                    </a:lnTo>
                    <a:lnTo>
                      <a:pt x="1600200" y="1647825"/>
                    </a:lnTo>
                    <a:lnTo>
                      <a:pt x="1571625" y="1766888"/>
                    </a:lnTo>
                    <a:lnTo>
                      <a:pt x="1295400" y="1685925"/>
                    </a:lnTo>
                    <a:lnTo>
                      <a:pt x="1052513" y="1633538"/>
                    </a:lnTo>
                    <a:lnTo>
                      <a:pt x="800100" y="1595438"/>
                    </a:lnTo>
                    <a:lnTo>
                      <a:pt x="685800" y="1590675"/>
                    </a:lnTo>
                    <a:lnTo>
                      <a:pt x="566738" y="1590675"/>
                    </a:lnTo>
                    <a:lnTo>
                      <a:pt x="442913" y="1604963"/>
                    </a:lnTo>
                    <a:lnTo>
                      <a:pt x="219075" y="1657350"/>
                    </a:lnTo>
                    <a:lnTo>
                      <a:pt x="266700" y="1462088"/>
                    </a:lnTo>
                    <a:lnTo>
                      <a:pt x="285750" y="1323975"/>
                    </a:lnTo>
                    <a:lnTo>
                      <a:pt x="285750" y="1185863"/>
                    </a:lnTo>
                    <a:lnTo>
                      <a:pt x="266700" y="1033463"/>
                    </a:lnTo>
                    <a:lnTo>
                      <a:pt x="223838" y="795338"/>
                    </a:lnTo>
                    <a:lnTo>
                      <a:pt x="176213" y="614363"/>
                    </a:lnTo>
                    <a:lnTo>
                      <a:pt x="76200" y="333375"/>
                    </a:lnTo>
                    <a:lnTo>
                      <a:pt x="0" y="100013"/>
                    </a:lnTo>
                    <a:close/>
                  </a:path>
                </a:pathLst>
              </a:custGeom>
              <a:gradFill flip="none" rotWithShape="1">
                <a:gsLst>
                  <a:gs pos="16000">
                    <a:srgbClr val="4472C4"/>
                  </a:gs>
                  <a:gs pos="46000">
                    <a:srgbClr val="70AD47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orma livre 119"/>
              <p:cNvSpPr/>
              <p:nvPr/>
            </p:nvSpPr>
            <p:spPr>
              <a:xfrm>
                <a:off x="3621249" y="2814322"/>
                <a:ext cx="259256" cy="1436499"/>
              </a:xfrm>
              <a:custGeom>
                <a:avLst/>
                <a:gdLst>
                  <a:gd name="connsiteX0" fmla="*/ 0 w 440864"/>
                  <a:gd name="connsiteY0" fmla="*/ 0 h 2819400"/>
                  <a:gd name="connsiteX1" fmla="*/ 426720 w 440864"/>
                  <a:gd name="connsiteY1" fmla="*/ 1432560 h 2819400"/>
                  <a:gd name="connsiteX2" fmla="*/ 297180 w 440864"/>
                  <a:gd name="connsiteY2" fmla="*/ 2819400 h 2819400"/>
                  <a:gd name="connsiteX0" fmla="*/ 0 w 339032"/>
                  <a:gd name="connsiteY0" fmla="*/ 0 h 2579511"/>
                  <a:gd name="connsiteX1" fmla="*/ 330764 w 339032"/>
                  <a:gd name="connsiteY1" fmla="*/ 1192671 h 2579511"/>
                  <a:gd name="connsiteX2" fmla="*/ 201224 w 339032"/>
                  <a:gd name="connsiteY2" fmla="*/ 2579511 h 2579511"/>
                  <a:gd name="connsiteX0" fmla="*/ 0 w 361828"/>
                  <a:gd name="connsiteY0" fmla="*/ 0 h 2004836"/>
                  <a:gd name="connsiteX1" fmla="*/ 330764 w 361828"/>
                  <a:gd name="connsiteY1" fmla="*/ 1192671 h 2004836"/>
                  <a:gd name="connsiteX2" fmla="*/ 286949 w 361828"/>
                  <a:gd name="connsiteY2" fmla="*/ 2004836 h 2004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828" h="2004836">
                    <a:moveTo>
                      <a:pt x="0" y="0"/>
                    </a:moveTo>
                    <a:cubicBezTo>
                      <a:pt x="188595" y="481330"/>
                      <a:pt x="282939" y="858532"/>
                      <a:pt x="330764" y="1192671"/>
                    </a:cubicBezTo>
                    <a:cubicBezTo>
                      <a:pt x="378589" y="1526810"/>
                      <a:pt x="376484" y="1546366"/>
                      <a:pt x="286949" y="2004836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orma livre 120"/>
              <p:cNvSpPr/>
              <p:nvPr/>
            </p:nvSpPr>
            <p:spPr>
              <a:xfrm>
                <a:off x="3894444" y="2786011"/>
                <a:ext cx="275604" cy="1494383"/>
              </a:xfrm>
              <a:custGeom>
                <a:avLst/>
                <a:gdLst>
                  <a:gd name="connsiteX0" fmla="*/ 0 w 440864"/>
                  <a:gd name="connsiteY0" fmla="*/ 0 h 2819400"/>
                  <a:gd name="connsiteX1" fmla="*/ 426720 w 440864"/>
                  <a:gd name="connsiteY1" fmla="*/ 1432560 h 2819400"/>
                  <a:gd name="connsiteX2" fmla="*/ 297180 w 440864"/>
                  <a:gd name="connsiteY2" fmla="*/ 2819400 h 2819400"/>
                  <a:gd name="connsiteX0" fmla="*/ 0 w 362944"/>
                  <a:gd name="connsiteY0" fmla="*/ 0 h 2619022"/>
                  <a:gd name="connsiteX1" fmla="*/ 353342 w 362944"/>
                  <a:gd name="connsiteY1" fmla="*/ 1232182 h 2619022"/>
                  <a:gd name="connsiteX2" fmla="*/ 223802 w 362944"/>
                  <a:gd name="connsiteY2" fmla="*/ 2619022 h 2619022"/>
                  <a:gd name="connsiteX0" fmla="*/ 0 w 384645"/>
                  <a:gd name="connsiteY0" fmla="*/ 0 h 2085622"/>
                  <a:gd name="connsiteX1" fmla="*/ 353342 w 384645"/>
                  <a:gd name="connsiteY1" fmla="*/ 1232182 h 2085622"/>
                  <a:gd name="connsiteX2" fmla="*/ 306352 w 384645"/>
                  <a:gd name="connsiteY2" fmla="*/ 2085622 h 208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4645" h="2085622">
                    <a:moveTo>
                      <a:pt x="0" y="0"/>
                    </a:moveTo>
                    <a:cubicBezTo>
                      <a:pt x="188595" y="481330"/>
                      <a:pt x="302283" y="884578"/>
                      <a:pt x="353342" y="1232182"/>
                    </a:cubicBezTo>
                    <a:cubicBezTo>
                      <a:pt x="404401" y="1579786"/>
                      <a:pt x="395887" y="1627152"/>
                      <a:pt x="306352" y="20856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orma livre 121"/>
              <p:cNvSpPr/>
              <p:nvPr/>
            </p:nvSpPr>
            <p:spPr>
              <a:xfrm>
                <a:off x="4119916" y="2733435"/>
                <a:ext cx="298253" cy="1599284"/>
              </a:xfrm>
              <a:custGeom>
                <a:avLst/>
                <a:gdLst>
                  <a:gd name="connsiteX0" fmla="*/ 0 w 440864"/>
                  <a:gd name="connsiteY0" fmla="*/ 0 h 2819400"/>
                  <a:gd name="connsiteX1" fmla="*/ 426720 w 440864"/>
                  <a:gd name="connsiteY1" fmla="*/ 1432560 h 2819400"/>
                  <a:gd name="connsiteX2" fmla="*/ 297180 w 440864"/>
                  <a:gd name="connsiteY2" fmla="*/ 2819400 h 2819400"/>
                  <a:gd name="connsiteX0" fmla="*/ 0 w 392881"/>
                  <a:gd name="connsiteY0" fmla="*/ 0 h 2692400"/>
                  <a:gd name="connsiteX1" fmla="*/ 381565 w 392881"/>
                  <a:gd name="connsiteY1" fmla="*/ 1305560 h 2692400"/>
                  <a:gd name="connsiteX2" fmla="*/ 252025 w 392881"/>
                  <a:gd name="connsiteY2" fmla="*/ 2692400 h 2692400"/>
                  <a:gd name="connsiteX0" fmla="*/ 0 w 416254"/>
                  <a:gd name="connsiteY0" fmla="*/ 0 h 2222500"/>
                  <a:gd name="connsiteX1" fmla="*/ 381565 w 416254"/>
                  <a:gd name="connsiteY1" fmla="*/ 1305560 h 2222500"/>
                  <a:gd name="connsiteX2" fmla="*/ 337750 w 416254"/>
                  <a:gd name="connsiteY2" fmla="*/ 2222500 h 2222500"/>
                  <a:gd name="connsiteX0" fmla="*/ 0 w 416254"/>
                  <a:gd name="connsiteY0" fmla="*/ 0 h 2232025"/>
                  <a:gd name="connsiteX1" fmla="*/ 381565 w 416254"/>
                  <a:gd name="connsiteY1" fmla="*/ 1305560 h 2232025"/>
                  <a:gd name="connsiteX2" fmla="*/ 337750 w 416254"/>
                  <a:gd name="connsiteY2" fmla="*/ 2232025 h 223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6254" h="2232025">
                    <a:moveTo>
                      <a:pt x="0" y="0"/>
                    </a:moveTo>
                    <a:cubicBezTo>
                      <a:pt x="188595" y="481330"/>
                      <a:pt x="325273" y="933556"/>
                      <a:pt x="381565" y="1305560"/>
                    </a:cubicBezTo>
                    <a:cubicBezTo>
                      <a:pt x="437857" y="1677564"/>
                      <a:pt x="427285" y="1773555"/>
                      <a:pt x="337750" y="2232025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orma livre 122"/>
              <p:cNvSpPr/>
              <p:nvPr/>
            </p:nvSpPr>
            <p:spPr>
              <a:xfrm>
                <a:off x="3293052" y="2807245"/>
                <a:ext cx="266776" cy="1464050"/>
              </a:xfrm>
              <a:custGeom>
                <a:avLst/>
                <a:gdLst>
                  <a:gd name="connsiteX0" fmla="*/ 0 w 440864"/>
                  <a:gd name="connsiteY0" fmla="*/ 0 h 2819400"/>
                  <a:gd name="connsiteX1" fmla="*/ 426720 w 440864"/>
                  <a:gd name="connsiteY1" fmla="*/ 1432560 h 2819400"/>
                  <a:gd name="connsiteX2" fmla="*/ 297180 w 440864"/>
                  <a:gd name="connsiteY2" fmla="*/ 2819400 h 2819400"/>
                  <a:gd name="connsiteX0" fmla="*/ 0 w 347995"/>
                  <a:gd name="connsiteY0" fmla="*/ 0 h 2602088"/>
                  <a:gd name="connsiteX1" fmla="*/ 339231 w 347995"/>
                  <a:gd name="connsiteY1" fmla="*/ 1215248 h 2602088"/>
                  <a:gd name="connsiteX2" fmla="*/ 209691 w 347995"/>
                  <a:gd name="connsiteY2" fmla="*/ 2602088 h 2602088"/>
                  <a:gd name="connsiteX0" fmla="*/ 0 w 372324"/>
                  <a:gd name="connsiteY0" fmla="*/ 0 h 2055988"/>
                  <a:gd name="connsiteX1" fmla="*/ 339231 w 372324"/>
                  <a:gd name="connsiteY1" fmla="*/ 1215248 h 2055988"/>
                  <a:gd name="connsiteX2" fmla="*/ 298591 w 372324"/>
                  <a:gd name="connsiteY2" fmla="*/ 2055988 h 2055988"/>
                  <a:gd name="connsiteX0" fmla="*/ 0 w 372324"/>
                  <a:gd name="connsiteY0" fmla="*/ 0 h 2043288"/>
                  <a:gd name="connsiteX1" fmla="*/ 339231 w 372324"/>
                  <a:gd name="connsiteY1" fmla="*/ 1202548 h 2043288"/>
                  <a:gd name="connsiteX2" fmla="*/ 298591 w 372324"/>
                  <a:gd name="connsiteY2" fmla="*/ 2043288 h 204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2324" h="2043288">
                    <a:moveTo>
                      <a:pt x="0" y="0"/>
                    </a:moveTo>
                    <a:cubicBezTo>
                      <a:pt x="188595" y="481330"/>
                      <a:pt x="289466" y="862000"/>
                      <a:pt x="339231" y="1202548"/>
                    </a:cubicBezTo>
                    <a:cubicBezTo>
                      <a:pt x="388996" y="1543096"/>
                      <a:pt x="388126" y="1584818"/>
                      <a:pt x="298591" y="2043288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orma livre 123"/>
              <p:cNvSpPr/>
              <p:nvPr/>
            </p:nvSpPr>
            <p:spPr>
              <a:xfrm>
                <a:off x="4425263" y="2654571"/>
                <a:ext cx="315270" cy="1771420"/>
              </a:xfrm>
              <a:custGeom>
                <a:avLst/>
                <a:gdLst>
                  <a:gd name="connsiteX0" fmla="*/ 0 w 440864"/>
                  <a:gd name="connsiteY0" fmla="*/ 0 h 2819400"/>
                  <a:gd name="connsiteX1" fmla="*/ 426720 w 440864"/>
                  <a:gd name="connsiteY1" fmla="*/ 1432560 h 2819400"/>
                  <a:gd name="connsiteX2" fmla="*/ 297180 w 440864"/>
                  <a:gd name="connsiteY2" fmla="*/ 2819400 h 2819400"/>
                  <a:gd name="connsiteX0" fmla="*/ 0 w 425859"/>
                  <a:gd name="connsiteY0" fmla="*/ 0 h 2802466"/>
                  <a:gd name="connsiteX1" fmla="*/ 412608 w 425859"/>
                  <a:gd name="connsiteY1" fmla="*/ 1415626 h 2802466"/>
                  <a:gd name="connsiteX2" fmla="*/ 283068 w 425859"/>
                  <a:gd name="connsiteY2" fmla="*/ 2802466 h 2802466"/>
                  <a:gd name="connsiteX0" fmla="*/ 0 w 440004"/>
                  <a:gd name="connsiteY0" fmla="*/ 0 h 2472266"/>
                  <a:gd name="connsiteX1" fmla="*/ 412608 w 440004"/>
                  <a:gd name="connsiteY1" fmla="*/ 1415626 h 2472266"/>
                  <a:gd name="connsiteX2" fmla="*/ 343393 w 440004"/>
                  <a:gd name="connsiteY2" fmla="*/ 2472266 h 2472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004" h="2472266">
                    <a:moveTo>
                      <a:pt x="0" y="0"/>
                    </a:moveTo>
                    <a:cubicBezTo>
                      <a:pt x="188595" y="481330"/>
                      <a:pt x="355376" y="1003582"/>
                      <a:pt x="412608" y="1415626"/>
                    </a:cubicBezTo>
                    <a:cubicBezTo>
                      <a:pt x="469840" y="1827670"/>
                      <a:pt x="432928" y="2013796"/>
                      <a:pt x="343393" y="2472266"/>
                    </a:cubicBezTo>
                  </a:path>
                </a:pathLst>
              </a:custGeom>
              <a:noFill/>
              <a:ln w="28575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orma livre 124"/>
              <p:cNvSpPr/>
              <p:nvPr/>
            </p:nvSpPr>
            <p:spPr>
              <a:xfrm>
                <a:off x="3098541" y="2651714"/>
                <a:ext cx="1331750" cy="171356"/>
              </a:xfrm>
              <a:custGeom>
                <a:avLst/>
                <a:gdLst>
                  <a:gd name="connsiteX0" fmla="*/ 0 w 2331720"/>
                  <a:gd name="connsiteY0" fmla="*/ 137160 h 300732"/>
                  <a:gd name="connsiteX1" fmla="*/ 967740 w 2331720"/>
                  <a:gd name="connsiteY1" fmla="*/ 297180 h 300732"/>
                  <a:gd name="connsiteX2" fmla="*/ 2331720 w 2331720"/>
                  <a:gd name="connsiteY2" fmla="*/ 0 h 300732"/>
                  <a:gd name="connsiteX0" fmla="*/ 0 w 2087245"/>
                  <a:gd name="connsiteY0" fmla="*/ 70485 h 231650"/>
                  <a:gd name="connsiteX1" fmla="*/ 967740 w 2087245"/>
                  <a:gd name="connsiteY1" fmla="*/ 230505 h 231650"/>
                  <a:gd name="connsiteX2" fmla="*/ 2087245 w 2087245"/>
                  <a:gd name="connsiteY2" fmla="*/ 0 h 231650"/>
                  <a:gd name="connsiteX0" fmla="*/ 0 w 1858645"/>
                  <a:gd name="connsiteY0" fmla="*/ 140335 h 239152"/>
                  <a:gd name="connsiteX1" fmla="*/ 739140 w 1858645"/>
                  <a:gd name="connsiteY1" fmla="*/ 230505 h 239152"/>
                  <a:gd name="connsiteX2" fmla="*/ 1858645 w 1858645"/>
                  <a:gd name="connsiteY2" fmla="*/ 0 h 23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58645" h="239152">
                    <a:moveTo>
                      <a:pt x="0" y="140335"/>
                    </a:moveTo>
                    <a:cubicBezTo>
                      <a:pt x="289560" y="231775"/>
                      <a:pt x="429366" y="253894"/>
                      <a:pt x="739140" y="230505"/>
                    </a:cubicBezTo>
                    <a:cubicBezTo>
                      <a:pt x="1048914" y="207116"/>
                      <a:pt x="1370965" y="137160"/>
                      <a:pt x="1858645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orma livre 125"/>
              <p:cNvSpPr/>
              <p:nvPr/>
            </p:nvSpPr>
            <p:spPr>
              <a:xfrm>
                <a:off x="3180439" y="2892403"/>
                <a:ext cx="1336299" cy="157917"/>
              </a:xfrm>
              <a:custGeom>
                <a:avLst/>
                <a:gdLst>
                  <a:gd name="connsiteX0" fmla="*/ 0 w 2331720"/>
                  <a:gd name="connsiteY0" fmla="*/ 137160 h 300732"/>
                  <a:gd name="connsiteX1" fmla="*/ 967740 w 2331720"/>
                  <a:gd name="connsiteY1" fmla="*/ 297180 h 300732"/>
                  <a:gd name="connsiteX2" fmla="*/ 2331720 w 2331720"/>
                  <a:gd name="connsiteY2" fmla="*/ 0 h 300732"/>
                  <a:gd name="connsiteX0" fmla="*/ 0 w 2141220"/>
                  <a:gd name="connsiteY0" fmla="*/ 197485 h 308423"/>
                  <a:gd name="connsiteX1" fmla="*/ 777240 w 2141220"/>
                  <a:gd name="connsiteY1" fmla="*/ 297180 h 308423"/>
                  <a:gd name="connsiteX2" fmla="*/ 2141220 w 2141220"/>
                  <a:gd name="connsiteY2" fmla="*/ 0 h 308423"/>
                  <a:gd name="connsiteX0" fmla="*/ 0 w 1864995"/>
                  <a:gd name="connsiteY0" fmla="*/ 114935 h 220396"/>
                  <a:gd name="connsiteX1" fmla="*/ 777240 w 1864995"/>
                  <a:gd name="connsiteY1" fmla="*/ 214630 h 220396"/>
                  <a:gd name="connsiteX2" fmla="*/ 1864995 w 1864995"/>
                  <a:gd name="connsiteY2" fmla="*/ 0 h 2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4995" h="220396">
                    <a:moveTo>
                      <a:pt x="0" y="114935"/>
                    </a:moveTo>
                    <a:cubicBezTo>
                      <a:pt x="289560" y="206375"/>
                      <a:pt x="466407" y="233786"/>
                      <a:pt x="777240" y="214630"/>
                    </a:cubicBezTo>
                    <a:cubicBezTo>
                      <a:pt x="1088073" y="195474"/>
                      <a:pt x="1377315" y="137160"/>
                      <a:pt x="1864995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orma livre 126"/>
              <p:cNvSpPr/>
              <p:nvPr/>
            </p:nvSpPr>
            <p:spPr>
              <a:xfrm>
                <a:off x="3237313" y="3108067"/>
                <a:ext cx="1347674" cy="141614"/>
              </a:xfrm>
              <a:custGeom>
                <a:avLst/>
                <a:gdLst>
                  <a:gd name="connsiteX0" fmla="*/ 0 w 2331720"/>
                  <a:gd name="connsiteY0" fmla="*/ 137160 h 300732"/>
                  <a:gd name="connsiteX1" fmla="*/ 967740 w 2331720"/>
                  <a:gd name="connsiteY1" fmla="*/ 297180 h 300732"/>
                  <a:gd name="connsiteX2" fmla="*/ 2331720 w 2331720"/>
                  <a:gd name="connsiteY2" fmla="*/ 0 h 300732"/>
                  <a:gd name="connsiteX0" fmla="*/ 0 w 1998345"/>
                  <a:gd name="connsiteY0" fmla="*/ 35560 h 195910"/>
                  <a:gd name="connsiteX1" fmla="*/ 967740 w 1998345"/>
                  <a:gd name="connsiteY1" fmla="*/ 195580 h 195910"/>
                  <a:gd name="connsiteX2" fmla="*/ 1998345 w 1998345"/>
                  <a:gd name="connsiteY2" fmla="*/ 0 h 195910"/>
                  <a:gd name="connsiteX0" fmla="*/ 0 w 1880870"/>
                  <a:gd name="connsiteY0" fmla="*/ 73660 h 197642"/>
                  <a:gd name="connsiteX1" fmla="*/ 850265 w 1880870"/>
                  <a:gd name="connsiteY1" fmla="*/ 195580 h 197642"/>
                  <a:gd name="connsiteX2" fmla="*/ 1880870 w 1880870"/>
                  <a:gd name="connsiteY2" fmla="*/ 0 h 197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0870" h="197642">
                    <a:moveTo>
                      <a:pt x="0" y="73660"/>
                    </a:moveTo>
                    <a:cubicBezTo>
                      <a:pt x="289560" y="165100"/>
                      <a:pt x="536787" y="207857"/>
                      <a:pt x="850265" y="195580"/>
                    </a:cubicBezTo>
                    <a:cubicBezTo>
                      <a:pt x="1163743" y="183303"/>
                      <a:pt x="1393190" y="137160"/>
                      <a:pt x="1880870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orma livre 127"/>
              <p:cNvSpPr/>
              <p:nvPr/>
            </p:nvSpPr>
            <p:spPr>
              <a:xfrm>
                <a:off x="3298736" y="3317817"/>
                <a:ext cx="1347674" cy="140995"/>
              </a:xfrm>
              <a:custGeom>
                <a:avLst/>
                <a:gdLst>
                  <a:gd name="connsiteX0" fmla="*/ 0 w 2331720"/>
                  <a:gd name="connsiteY0" fmla="*/ 137160 h 300732"/>
                  <a:gd name="connsiteX1" fmla="*/ 967740 w 2331720"/>
                  <a:gd name="connsiteY1" fmla="*/ 297180 h 300732"/>
                  <a:gd name="connsiteX2" fmla="*/ 2331720 w 2331720"/>
                  <a:gd name="connsiteY2" fmla="*/ 0 h 300732"/>
                  <a:gd name="connsiteX0" fmla="*/ 0 w 2128520"/>
                  <a:gd name="connsiteY0" fmla="*/ 197485 h 308423"/>
                  <a:gd name="connsiteX1" fmla="*/ 764540 w 2128520"/>
                  <a:gd name="connsiteY1" fmla="*/ 297180 h 308423"/>
                  <a:gd name="connsiteX2" fmla="*/ 2128520 w 2128520"/>
                  <a:gd name="connsiteY2" fmla="*/ 0 h 308423"/>
                  <a:gd name="connsiteX0" fmla="*/ 0 w 1896745"/>
                  <a:gd name="connsiteY0" fmla="*/ 95885 h 200149"/>
                  <a:gd name="connsiteX1" fmla="*/ 764540 w 1896745"/>
                  <a:gd name="connsiteY1" fmla="*/ 195580 h 200149"/>
                  <a:gd name="connsiteX2" fmla="*/ 1896745 w 1896745"/>
                  <a:gd name="connsiteY2" fmla="*/ 0 h 200149"/>
                  <a:gd name="connsiteX0" fmla="*/ 0 w 1880870"/>
                  <a:gd name="connsiteY0" fmla="*/ 92710 h 196779"/>
                  <a:gd name="connsiteX1" fmla="*/ 764540 w 1880870"/>
                  <a:gd name="connsiteY1" fmla="*/ 192405 h 196779"/>
                  <a:gd name="connsiteX2" fmla="*/ 1880870 w 1880870"/>
                  <a:gd name="connsiteY2" fmla="*/ 0 h 196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0870" h="196779">
                    <a:moveTo>
                      <a:pt x="0" y="92710"/>
                    </a:moveTo>
                    <a:cubicBezTo>
                      <a:pt x="289560" y="184150"/>
                      <a:pt x="451062" y="207857"/>
                      <a:pt x="764540" y="192405"/>
                    </a:cubicBezTo>
                    <a:cubicBezTo>
                      <a:pt x="1078018" y="176953"/>
                      <a:pt x="1393190" y="137160"/>
                      <a:pt x="1880870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orma livre 128"/>
              <p:cNvSpPr/>
              <p:nvPr/>
            </p:nvSpPr>
            <p:spPr>
              <a:xfrm flipV="1">
                <a:off x="3316936" y="4244322"/>
                <a:ext cx="1356774" cy="175291"/>
              </a:xfrm>
              <a:custGeom>
                <a:avLst/>
                <a:gdLst>
                  <a:gd name="connsiteX0" fmla="*/ 0 w 2331720"/>
                  <a:gd name="connsiteY0" fmla="*/ 137160 h 300732"/>
                  <a:gd name="connsiteX1" fmla="*/ 967740 w 2331720"/>
                  <a:gd name="connsiteY1" fmla="*/ 297180 h 300732"/>
                  <a:gd name="connsiteX2" fmla="*/ 2331720 w 2331720"/>
                  <a:gd name="connsiteY2" fmla="*/ 0 h 300732"/>
                  <a:gd name="connsiteX0" fmla="*/ 0 w 2122170"/>
                  <a:gd name="connsiteY0" fmla="*/ 76835 h 238188"/>
                  <a:gd name="connsiteX1" fmla="*/ 967740 w 2122170"/>
                  <a:gd name="connsiteY1" fmla="*/ 236855 h 238188"/>
                  <a:gd name="connsiteX2" fmla="*/ 2122170 w 2122170"/>
                  <a:gd name="connsiteY2" fmla="*/ 0 h 238188"/>
                  <a:gd name="connsiteX0" fmla="*/ 0 w 1893570"/>
                  <a:gd name="connsiteY0" fmla="*/ 140335 h 244643"/>
                  <a:gd name="connsiteX1" fmla="*/ 739140 w 1893570"/>
                  <a:gd name="connsiteY1" fmla="*/ 236855 h 244643"/>
                  <a:gd name="connsiteX2" fmla="*/ 1893570 w 1893570"/>
                  <a:gd name="connsiteY2" fmla="*/ 0 h 244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3570" h="244643">
                    <a:moveTo>
                      <a:pt x="0" y="140335"/>
                    </a:moveTo>
                    <a:cubicBezTo>
                      <a:pt x="289560" y="231775"/>
                      <a:pt x="423545" y="260244"/>
                      <a:pt x="739140" y="236855"/>
                    </a:cubicBezTo>
                    <a:cubicBezTo>
                      <a:pt x="1054735" y="213466"/>
                      <a:pt x="1405890" y="137160"/>
                      <a:pt x="1893570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orma livre 129"/>
              <p:cNvSpPr/>
              <p:nvPr/>
            </p:nvSpPr>
            <p:spPr>
              <a:xfrm flipV="1">
                <a:off x="3366529" y="4026005"/>
                <a:ext cx="1344261" cy="174078"/>
              </a:xfrm>
              <a:custGeom>
                <a:avLst/>
                <a:gdLst>
                  <a:gd name="connsiteX0" fmla="*/ 0 w 2331720"/>
                  <a:gd name="connsiteY0" fmla="*/ 137160 h 300732"/>
                  <a:gd name="connsiteX1" fmla="*/ 967740 w 2331720"/>
                  <a:gd name="connsiteY1" fmla="*/ 297180 h 300732"/>
                  <a:gd name="connsiteX2" fmla="*/ 2331720 w 2331720"/>
                  <a:gd name="connsiteY2" fmla="*/ 0 h 300732"/>
                  <a:gd name="connsiteX0" fmla="*/ 0 w 2096770"/>
                  <a:gd name="connsiteY0" fmla="*/ 80010 h 241461"/>
                  <a:gd name="connsiteX1" fmla="*/ 967740 w 2096770"/>
                  <a:gd name="connsiteY1" fmla="*/ 240030 h 241461"/>
                  <a:gd name="connsiteX2" fmla="*/ 2096770 w 2096770"/>
                  <a:gd name="connsiteY2" fmla="*/ 0 h 241461"/>
                  <a:gd name="connsiteX0" fmla="*/ 0 w 1880870"/>
                  <a:gd name="connsiteY0" fmla="*/ 143510 h 248031"/>
                  <a:gd name="connsiteX1" fmla="*/ 751840 w 1880870"/>
                  <a:gd name="connsiteY1" fmla="*/ 240030 h 248031"/>
                  <a:gd name="connsiteX2" fmla="*/ 1880870 w 1880870"/>
                  <a:gd name="connsiteY2" fmla="*/ 0 h 248031"/>
                  <a:gd name="connsiteX0" fmla="*/ 0 w 1890395"/>
                  <a:gd name="connsiteY0" fmla="*/ 143510 h 248031"/>
                  <a:gd name="connsiteX1" fmla="*/ 761365 w 1890395"/>
                  <a:gd name="connsiteY1" fmla="*/ 240030 h 248031"/>
                  <a:gd name="connsiteX2" fmla="*/ 1890395 w 1890395"/>
                  <a:gd name="connsiteY2" fmla="*/ 0 h 248031"/>
                  <a:gd name="connsiteX0" fmla="*/ 0 w 1876107"/>
                  <a:gd name="connsiteY0" fmla="*/ 138748 h 242950"/>
                  <a:gd name="connsiteX1" fmla="*/ 761365 w 1876107"/>
                  <a:gd name="connsiteY1" fmla="*/ 235268 h 242950"/>
                  <a:gd name="connsiteX2" fmla="*/ 1876107 w 1876107"/>
                  <a:gd name="connsiteY2" fmla="*/ 0 h 2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6107" h="242950">
                    <a:moveTo>
                      <a:pt x="0" y="138748"/>
                    </a:moveTo>
                    <a:cubicBezTo>
                      <a:pt x="289560" y="230188"/>
                      <a:pt x="448681" y="258393"/>
                      <a:pt x="761365" y="235268"/>
                    </a:cubicBezTo>
                    <a:cubicBezTo>
                      <a:pt x="1074050" y="212143"/>
                      <a:pt x="1388427" y="137160"/>
                      <a:pt x="1876107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orma livre 130"/>
              <p:cNvSpPr/>
              <p:nvPr/>
            </p:nvSpPr>
            <p:spPr>
              <a:xfrm flipV="1">
                <a:off x="3375629" y="3837026"/>
                <a:ext cx="1365874" cy="161724"/>
              </a:xfrm>
              <a:custGeom>
                <a:avLst/>
                <a:gdLst>
                  <a:gd name="connsiteX0" fmla="*/ 0 w 2331720"/>
                  <a:gd name="connsiteY0" fmla="*/ 137160 h 300732"/>
                  <a:gd name="connsiteX1" fmla="*/ 967740 w 2331720"/>
                  <a:gd name="connsiteY1" fmla="*/ 297180 h 300732"/>
                  <a:gd name="connsiteX2" fmla="*/ 2331720 w 2331720"/>
                  <a:gd name="connsiteY2" fmla="*/ 0 h 300732"/>
                  <a:gd name="connsiteX0" fmla="*/ 0 w 2150745"/>
                  <a:gd name="connsiteY0" fmla="*/ 187960 h 306633"/>
                  <a:gd name="connsiteX1" fmla="*/ 786765 w 2150745"/>
                  <a:gd name="connsiteY1" fmla="*/ 297180 h 306633"/>
                  <a:gd name="connsiteX2" fmla="*/ 2150745 w 2150745"/>
                  <a:gd name="connsiteY2" fmla="*/ 0 h 306633"/>
                  <a:gd name="connsiteX0" fmla="*/ 0 w 1906270"/>
                  <a:gd name="connsiteY0" fmla="*/ 111760 h 225708"/>
                  <a:gd name="connsiteX1" fmla="*/ 786765 w 1906270"/>
                  <a:gd name="connsiteY1" fmla="*/ 220980 h 225708"/>
                  <a:gd name="connsiteX2" fmla="*/ 1906270 w 1906270"/>
                  <a:gd name="connsiteY2" fmla="*/ 0 h 225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6270" h="225708">
                    <a:moveTo>
                      <a:pt x="0" y="111760"/>
                    </a:moveTo>
                    <a:cubicBezTo>
                      <a:pt x="289560" y="203200"/>
                      <a:pt x="469053" y="239607"/>
                      <a:pt x="786765" y="220980"/>
                    </a:cubicBezTo>
                    <a:cubicBezTo>
                      <a:pt x="1104477" y="202353"/>
                      <a:pt x="1418590" y="137160"/>
                      <a:pt x="1906270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32" name="Conector reto 131"/>
              <p:cNvCxnSpPr>
                <a:stCxn id="133" idx="1"/>
                <a:endCxn id="124" idx="1"/>
              </p:cNvCxnSpPr>
              <p:nvPr/>
            </p:nvCxnSpPr>
            <p:spPr>
              <a:xfrm>
                <a:off x="3361400" y="3668890"/>
                <a:ext cx="1359504" cy="1"/>
              </a:xfrm>
              <a:prstGeom prst="line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33" name="Forma livre 132"/>
              <p:cNvSpPr/>
              <p:nvPr/>
            </p:nvSpPr>
            <p:spPr>
              <a:xfrm>
                <a:off x="3099327" y="2755071"/>
                <a:ext cx="283292" cy="1561722"/>
              </a:xfrm>
              <a:custGeom>
                <a:avLst/>
                <a:gdLst>
                  <a:gd name="connsiteX0" fmla="*/ 0 w 440864"/>
                  <a:gd name="connsiteY0" fmla="*/ 0 h 2819400"/>
                  <a:gd name="connsiteX1" fmla="*/ 426720 w 440864"/>
                  <a:gd name="connsiteY1" fmla="*/ 1432560 h 2819400"/>
                  <a:gd name="connsiteX2" fmla="*/ 297180 w 440864"/>
                  <a:gd name="connsiteY2" fmla="*/ 2819400 h 2819400"/>
                  <a:gd name="connsiteX0" fmla="*/ 0 w 376111"/>
                  <a:gd name="connsiteY0" fmla="*/ 0 h 2659380"/>
                  <a:gd name="connsiteX1" fmla="*/ 365760 w 376111"/>
                  <a:gd name="connsiteY1" fmla="*/ 1272540 h 2659380"/>
                  <a:gd name="connsiteX2" fmla="*/ 236220 w 376111"/>
                  <a:gd name="connsiteY2" fmla="*/ 2659380 h 2659380"/>
                  <a:gd name="connsiteX0" fmla="*/ 0 w 376111"/>
                  <a:gd name="connsiteY0" fmla="*/ 0 h 2662203"/>
                  <a:gd name="connsiteX1" fmla="*/ 365760 w 376111"/>
                  <a:gd name="connsiteY1" fmla="*/ 1275363 h 2662203"/>
                  <a:gd name="connsiteX2" fmla="*/ 236220 w 376111"/>
                  <a:gd name="connsiteY2" fmla="*/ 2662203 h 2662203"/>
                  <a:gd name="connsiteX0" fmla="*/ 0 w 395374"/>
                  <a:gd name="connsiteY0" fmla="*/ 0 h 2179603"/>
                  <a:gd name="connsiteX1" fmla="*/ 365760 w 395374"/>
                  <a:gd name="connsiteY1" fmla="*/ 1275363 h 2179603"/>
                  <a:gd name="connsiteX2" fmla="*/ 312420 w 395374"/>
                  <a:gd name="connsiteY2" fmla="*/ 2179603 h 21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5374" h="2179603">
                    <a:moveTo>
                      <a:pt x="0" y="0"/>
                    </a:moveTo>
                    <a:cubicBezTo>
                      <a:pt x="188595" y="481330"/>
                      <a:pt x="313690" y="912096"/>
                      <a:pt x="365760" y="1275363"/>
                    </a:cubicBezTo>
                    <a:cubicBezTo>
                      <a:pt x="417830" y="1638630"/>
                      <a:pt x="401955" y="1721133"/>
                      <a:pt x="312420" y="2179603"/>
                    </a:cubicBezTo>
                  </a:path>
                </a:pathLst>
              </a:custGeom>
              <a:noFill/>
              <a:ln w="28575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61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4" name="Seta para baixo 133"/>
            <p:cNvSpPr/>
            <p:nvPr/>
          </p:nvSpPr>
          <p:spPr>
            <a:xfrm>
              <a:off x="3097350" y="2888767"/>
              <a:ext cx="365254" cy="1563407"/>
            </a:xfrm>
            <a:prstGeom prst="down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880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61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tângulo 134"/>
            <p:cNvSpPr/>
            <p:nvPr/>
          </p:nvSpPr>
          <p:spPr>
            <a:xfrm>
              <a:off x="2840099" y="4503838"/>
              <a:ext cx="879756" cy="501819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880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Resultados</a:t>
              </a:r>
              <a:endPara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6" name="Grupo 135"/>
            <p:cNvGrpSpPr/>
            <p:nvPr/>
          </p:nvGrpSpPr>
          <p:grpSpPr>
            <a:xfrm>
              <a:off x="4428410" y="1404868"/>
              <a:ext cx="998840" cy="648398"/>
              <a:chOff x="3695903" y="217516"/>
              <a:chExt cx="998840" cy="648398"/>
            </a:xfrm>
          </p:grpSpPr>
          <p:sp>
            <p:nvSpPr>
              <p:cNvPr id="137" name="Retângulo 136"/>
              <p:cNvSpPr/>
              <p:nvPr/>
            </p:nvSpPr>
            <p:spPr>
              <a:xfrm>
                <a:off x="3787707" y="217516"/>
                <a:ext cx="907036" cy="52635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Retângulo 137"/>
              <p:cNvSpPr/>
              <p:nvPr/>
            </p:nvSpPr>
            <p:spPr>
              <a:xfrm>
                <a:off x="3743099" y="279743"/>
                <a:ext cx="907036" cy="52635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Retângulo 138"/>
              <p:cNvSpPr/>
              <p:nvPr/>
            </p:nvSpPr>
            <p:spPr>
              <a:xfrm>
                <a:off x="3695903" y="339556"/>
                <a:ext cx="907036" cy="526358"/>
              </a:xfrm>
              <a:prstGeom prst="rect">
                <a:avLst/>
              </a:prstGeom>
              <a:gradFill rotWithShape="1">
                <a:gsLst>
                  <a:gs pos="0">
                    <a:srgbClr val="70AD47">
                      <a:lumMod val="110000"/>
                      <a:satMod val="105000"/>
                      <a:tint val="67000"/>
                    </a:srgbClr>
                  </a:gs>
                  <a:gs pos="50000">
                    <a:srgbClr val="70AD47">
                      <a:lumMod val="105000"/>
                      <a:satMod val="103000"/>
                      <a:tint val="73000"/>
                    </a:srgbClr>
                  </a:gs>
                  <a:gs pos="100000">
                    <a:srgbClr val="70AD47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880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Processos</a:t>
                </a:r>
                <a:endParaRPr kumimoji="0" lang="pt-B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0" name="Seta para a direita 139"/>
            <p:cNvSpPr/>
            <p:nvPr/>
          </p:nvSpPr>
          <p:spPr>
            <a:xfrm rot="9000000">
              <a:off x="3937668" y="1981109"/>
              <a:ext cx="448337" cy="17402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880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61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Seta para a direita 140"/>
            <p:cNvSpPr/>
            <p:nvPr/>
          </p:nvSpPr>
          <p:spPr>
            <a:xfrm rot="16200000">
              <a:off x="4647611" y="2231477"/>
              <a:ext cx="448337" cy="174020"/>
            </a:xfrm>
            <a:prstGeom prst="rightArrow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880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61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Seta para a direita 141"/>
            <p:cNvSpPr/>
            <p:nvPr/>
          </p:nvSpPr>
          <p:spPr>
            <a:xfrm rot="12600000" flipV="1">
              <a:off x="3937668" y="2640402"/>
              <a:ext cx="448337" cy="17402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880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61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Seta para a direita 142"/>
            <p:cNvSpPr/>
            <p:nvPr/>
          </p:nvSpPr>
          <p:spPr>
            <a:xfrm>
              <a:off x="3824778" y="4666820"/>
              <a:ext cx="448337" cy="174020"/>
            </a:xfrm>
            <a:prstGeom prst="rightArrow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880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61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3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Script de Orquestração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/>
              <a:t>Define a sequencia de processos a serem executados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/>
              <a:t>Loop principal da simulação acoplada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/>
              <a:t>Operações para um acoplamento:</a:t>
            </a:r>
          </a:p>
          <a:p>
            <a:endParaRPr lang="pt-BR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800" i="1" dirty="0" smtClean="0"/>
              <a:t>Carregar a malha a partir de um arquivo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800" i="1" dirty="0" smtClean="0"/>
              <a:t>Preparar o dado para a simulação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800" i="1" dirty="0" smtClean="0"/>
              <a:t>Rodar simulador interno/externo para física 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800" i="1" dirty="0" smtClean="0"/>
              <a:t>Transferir dado entre 2 malhas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800" i="1" dirty="0"/>
              <a:t>Rodar simulador interno/externo para física B</a:t>
            </a:r>
            <a:endParaRPr lang="pt-BR" sz="1800" i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800" i="1" dirty="0" smtClean="0"/>
              <a:t>Escrever arquivo malha de saída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800" i="1" dirty="0" smtClean="0"/>
              <a:t>Uso de rotinas auxiliares (</a:t>
            </a:r>
            <a:r>
              <a:rPr lang="pt-BR" sz="1800" i="1" dirty="0" err="1" smtClean="0"/>
              <a:t>ex</a:t>
            </a:r>
            <a:r>
              <a:rPr lang="pt-BR" sz="1800" i="1" dirty="0" smtClean="0"/>
              <a:t>: preparação input file)</a:t>
            </a:r>
            <a:endParaRPr lang="pt-BR" sz="1800" i="1" dirty="0"/>
          </a:p>
        </p:txBody>
      </p:sp>
      <p:grpSp>
        <p:nvGrpSpPr>
          <p:cNvPr id="73" name="Grupo 39"/>
          <p:cNvGrpSpPr/>
          <p:nvPr/>
        </p:nvGrpSpPr>
        <p:grpSpPr>
          <a:xfrm>
            <a:off x="6337101" y="1079847"/>
            <a:ext cx="5037192" cy="4681192"/>
            <a:chOff x="7223467" y="1074770"/>
            <a:chExt cx="2973831" cy="2763659"/>
          </a:xfrm>
        </p:grpSpPr>
        <p:sp>
          <p:nvSpPr>
            <p:cNvPr id="74" name="Elipse 17"/>
            <p:cNvSpPr/>
            <p:nvPr/>
          </p:nvSpPr>
          <p:spPr>
            <a:xfrm>
              <a:off x="8785373" y="2509069"/>
              <a:ext cx="1038959" cy="535292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54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Método de Solução</a:t>
              </a:r>
            </a:p>
          </p:txBody>
        </p:sp>
        <p:sp>
          <p:nvSpPr>
            <p:cNvPr id="75" name="Retângulo 18"/>
            <p:cNvSpPr/>
            <p:nvPr/>
          </p:nvSpPr>
          <p:spPr>
            <a:xfrm>
              <a:off x="7512745" y="3120558"/>
              <a:ext cx="947509" cy="387733"/>
            </a:xfrm>
            <a:prstGeom prst="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54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Resolvedores</a:t>
              </a:r>
              <a: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Numéricos</a:t>
              </a:r>
            </a:p>
          </p:txBody>
        </p:sp>
        <p:sp>
          <p:nvSpPr>
            <p:cNvPr id="76" name="Retângulo 19"/>
            <p:cNvSpPr/>
            <p:nvPr/>
          </p:nvSpPr>
          <p:spPr>
            <a:xfrm>
              <a:off x="9608523" y="3450696"/>
              <a:ext cx="588775" cy="387733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54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Físicas</a:t>
              </a:r>
            </a:p>
          </p:txBody>
        </p:sp>
        <p:sp>
          <p:nvSpPr>
            <p:cNvPr id="77" name="Retângulo 20"/>
            <p:cNvSpPr/>
            <p:nvPr/>
          </p:nvSpPr>
          <p:spPr>
            <a:xfrm>
              <a:off x="9496155" y="1679583"/>
              <a:ext cx="606988" cy="395322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54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Processos</a:t>
              </a:r>
            </a:p>
          </p:txBody>
        </p:sp>
        <p:sp>
          <p:nvSpPr>
            <p:cNvPr id="78" name="Seta para a direita 21"/>
            <p:cNvSpPr/>
            <p:nvPr/>
          </p:nvSpPr>
          <p:spPr>
            <a:xfrm rot="19561356">
              <a:off x="8470606" y="3057235"/>
              <a:ext cx="448337" cy="17402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54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697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Seta para a direita 22"/>
            <p:cNvSpPr/>
            <p:nvPr/>
          </p:nvSpPr>
          <p:spPr>
            <a:xfrm rot="3442809" flipH="1">
              <a:off x="9601163" y="3089331"/>
              <a:ext cx="349919" cy="17402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54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697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Seta para a direita 23"/>
            <p:cNvSpPr/>
            <p:nvPr/>
          </p:nvSpPr>
          <p:spPr>
            <a:xfrm rot="2881290">
              <a:off x="8524870" y="2320656"/>
              <a:ext cx="448337" cy="17402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54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697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Seta para a direita 24"/>
            <p:cNvSpPr/>
            <p:nvPr/>
          </p:nvSpPr>
          <p:spPr>
            <a:xfrm rot="6568189">
              <a:off x="9575965" y="2261303"/>
              <a:ext cx="358221" cy="17402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54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697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upo 25"/>
            <p:cNvGrpSpPr/>
            <p:nvPr/>
          </p:nvGrpSpPr>
          <p:grpSpPr>
            <a:xfrm>
              <a:off x="7223467" y="1074770"/>
              <a:ext cx="1451499" cy="1662499"/>
              <a:chOff x="709483" y="2504838"/>
              <a:chExt cx="1451498" cy="1662499"/>
            </a:xfrm>
          </p:grpSpPr>
          <p:sp>
            <p:nvSpPr>
              <p:cNvPr id="83" name="Retângulo 26"/>
              <p:cNvSpPr/>
              <p:nvPr/>
            </p:nvSpPr>
            <p:spPr>
              <a:xfrm>
                <a:off x="910094" y="2717171"/>
                <a:ext cx="1099682" cy="145016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lvl="0" indent="0" defTabSz="35403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endParaRPr>
              </a:p>
              <a:p>
                <a:pPr marL="0" marR="0" lvl="0" indent="0" defTabSz="35403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function</a:t>
                </a:r>
                <a:r>
                  <a:rPr kumimoji="0" lang="pt-BR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 script()</a:t>
                </a:r>
              </a:p>
              <a:p>
                <a:pPr marL="0" marR="0" lvl="0" indent="0" defTabSz="35403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  </a:t>
                </a:r>
              </a:p>
              <a:p>
                <a:pPr marL="0" marR="0" lvl="0" indent="0" defTabSz="35403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endParaRPr>
              </a:p>
              <a:p>
                <a:pPr marL="0" marR="0" lvl="0" indent="0" defTabSz="35403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endParaRPr>
              </a:p>
              <a:p>
                <a:pPr marL="0" marR="0" lvl="0" indent="0" defTabSz="35403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endParaRPr>
              </a:p>
              <a:p>
                <a:pPr marL="0" marR="0" lvl="0" indent="0" defTabSz="35403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endParaRPr>
              </a:p>
              <a:p>
                <a:pPr marL="0" marR="0" lvl="0" indent="0" defTabSz="35403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endParaRPr>
              </a:p>
              <a:p>
                <a:pPr marL="0" marR="0" lvl="0" indent="0" defTabSz="35403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pt-BR" sz="1200" b="1" kern="0" dirty="0">
                  <a:solidFill>
                    <a:srgbClr val="4472C4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endParaRPr>
              </a:p>
              <a:p>
                <a:pPr marL="0" marR="0" lvl="0" indent="0" defTabSz="35403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end</a:t>
                </a:r>
                <a:endParaRPr kumimoji="0" lang="pt-B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endParaRPr>
              </a:p>
            </p:txBody>
          </p:sp>
          <p:pic>
            <p:nvPicPr>
              <p:cNvPr id="84" name="Imagem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8567" y="2504838"/>
                <a:ext cx="422414" cy="422414"/>
              </a:xfrm>
              <a:prstGeom prst="rect">
                <a:avLst/>
              </a:prstGeom>
            </p:spPr>
          </p:pic>
          <p:sp>
            <p:nvSpPr>
              <p:cNvPr id="85" name="CaixaDeTexto 28"/>
              <p:cNvSpPr txBox="1"/>
              <p:nvPr/>
            </p:nvSpPr>
            <p:spPr>
              <a:xfrm rot="16200000">
                <a:off x="84338" y="3342318"/>
                <a:ext cx="1450164" cy="199874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wrap="square" lIns="36000" rIns="36000" rtlCol="0">
                <a:spAutoFit/>
              </a:bodyPr>
              <a:lstStyle/>
              <a:p>
                <a:pPr marL="0" marR="0" lvl="0" indent="0" algn="ctr" defTabSz="354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Script de Orquestração</a:t>
                </a:r>
              </a:p>
            </p:txBody>
          </p:sp>
          <p:cxnSp>
            <p:nvCxnSpPr>
              <p:cNvPr id="86" name="Conector reto 29"/>
              <p:cNvCxnSpPr/>
              <p:nvPr/>
            </p:nvCxnSpPr>
            <p:spPr>
              <a:xfrm>
                <a:off x="1085850" y="3256048"/>
                <a:ext cx="500449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Conector reto 30"/>
              <p:cNvCxnSpPr/>
              <p:nvPr/>
            </p:nvCxnSpPr>
            <p:spPr>
              <a:xfrm>
                <a:off x="1085850" y="3375890"/>
                <a:ext cx="67665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Conector reto 31"/>
              <p:cNvCxnSpPr/>
              <p:nvPr/>
            </p:nvCxnSpPr>
            <p:spPr>
              <a:xfrm>
                <a:off x="1085850" y="3495732"/>
                <a:ext cx="622386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Conector reto 32"/>
              <p:cNvCxnSpPr/>
              <p:nvPr/>
            </p:nvCxnSpPr>
            <p:spPr>
              <a:xfrm>
                <a:off x="1085850" y="3615574"/>
                <a:ext cx="385762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Conector reto 33"/>
              <p:cNvCxnSpPr/>
              <p:nvPr/>
            </p:nvCxnSpPr>
            <p:spPr>
              <a:xfrm>
                <a:off x="1085850" y="3735416"/>
                <a:ext cx="67665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" name="Conector reto 34"/>
              <p:cNvCxnSpPr/>
              <p:nvPr/>
            </p:nvCxnSpPr>
            <p:spPr>
              <a:xfrm>
                <a:off x="1085850" y="3855258"/>
                <a:ext cx="622386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92" name="Forma livre 35"/>
              <p:cNvSpPr/>
              <p:nvPr/>
            </p:nvSpPr>
            <p:spPr>
              <a:xfrm>
                <a:off x="1779285" y="3460750"/>
                <a:ext cx="85926" cy="419100"/>
              </a:xfrm>
              <a:custGeom>
                <a:avLst/>
                <a:gdLst>
                  <a:gd name="connsiteX0" fmla="*/ 0 w 85926"/>
                  <a:gd name="connsiteY0" fmla="*/ 419100 h 419100"/>
                  <a:gd name="connsiteX1" fmla="*/ 85725 w 85926"/>
                  <a:gd name="connsiteY1" fmla="*/ 200025 h 419100"/>
                  <a:gd name="connsiteX2" fmla="*/ 19050 w 85926"/>
                  <a:gd name="connsiteY2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926" h="419100">
                    <a:moveTo>
                      <a:pt x="0" y="419100"/>
                    </a:moveTo>
                    <a:cubicBezTo>
                      <a:pt x="41275" y="344487"/>
                      <a:pt x="82550" y="269875"/>
                      <a:pt x="85725" y="200025"/>
                    </a:cubicBezTo>
                    <a:cubicBezTo>
                      <a:pt x="88900" y="130175"/>
                      <a:pt x="53975" y="65087"/>
                      <a:pt x="19050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54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697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orma livre 36"/>
              <p:cNvSpPr/>
              <p:nvPr/>
            </p:nvSpPr>
            <p:spPr>
              <a:xfrm flipH="1" flipV="1">
                <a:off x="995363" y="3181017"/>
                <a:ext cx="85926" cy="419100"/>
              </a:xfrm>
              <a:custGeom>
                <a:avLst/>
                <a:gdLst>
                  <a:gd name="connsiteX0" fmla="*/ 0 w 85926"/>
                  <a:gd name="connsiteY0" fmla="*/ 419100 h 419100"/>
                  <a:gd name="connsiteX1" fmla="*/ 85725 w 85926"/>
                  <a:gd name="connsiteY1" fmla="*/ 200025 h 419100"/>
                  <a:gd name="connsiteX2" fmla="*/ 19050 w 85926"/>
                  <a:gd name="connsiteY2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926" h="419100">
                    <a:moveTo>
                      <a:pt x="0" y="419100"/>
                    </a:moveTo>
                    <a:cubicBezTo>
                      <a:pt x="41275" y="344487"/>
                      <a:pt x="82550" y="269875"/>
                      <a:pt x="85725" y="200025"/>
                    </a:cubicBezTo>
                    <a:cubicBezTo>
                      <a:pt x="88900" y="130175"/>
                      <a:pt x="53975" y="65087"/>
                      <a:pt x="19050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54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697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94" name="Conector reto 37"/>
              <p:cNvCxnSpPr/>
              <p:nvPr/>
            </p:nvCxnSpPr>
            <p:spPr>
              <a:xfrm>
                <a:off x="1085850" y="3136206"/>
                <a:ext cx="500449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Conector reto 38"/>
              <p:cNvCxnSpPr/>
              <p:nvPr/>
            </p:nvCxnSpPr>
            <p:spPr>
              <a:xfrm>
                <a:off x="1085850" y="3975100"/>
                <a:ext cx="622386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8672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</a:t>
            </a:r>
            <a:r>
              <a:rPr lang="pt-BR" dirty="0" smtClean="0"/>
              <a:t>ados associados á malha</a:t>
            </a:r>
            <a:endParaRPr lang="pt-BR" dirty="0"/>
          </a:p>
        </p:txBody>
      </p:sp>
      <p:graphicFrame>
        <p:nvGraphicFramePr>
          <p:cNvPr id="260" name="Tabela 2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518914"/>
              </p:ext>
            </p:extLst>
          </p:nvPr>
        </p:nvGraphicFramePr>
        <p:xfrm>
          <a:off x="2871692" y="1586336"/>
          <a:ext cx="2283388" cy="1293710"/>
        </p:xfrm>
        <a:graphic>
          <a:graphicData uri="http://schemas.openxmlformats.org/drawingml/2006/table">
            <a:tbl>
              <a:tblPr bandRow="1"/>
              <a:tblGrid>
                <a:gridCol w="322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2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/>
                        <a:t>Id</a:t>
                      </a:r>
                      <a:endParaRPr lang="pt-BR" sz="1600" dirty="0"/>
                    </a:p>
                  </a:txBody>
                  <a:tcPr marL="62344" marR="62344" marT="62344" marB="62344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/>
                        <a:t>u</a:t>
                      </a:r>
                      <a:endParaRPr lang="pt-BR" sz="1600" dirty="0"/>
                    </a:p>
                  </a:txBody>
                  <a:tcPr marL="62344" marR="62344" marT="62344" marB="6234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/>
                        <a:t>T</a:t>
                      </a:r>
                      <a:endParaRPr lang="pt-BR" sz="1600" dirty="0"/>
                    </a:p>
                  </a:txBody>
                  <a:tcPr marL="62344" marR="62344" marT="62344" marB="6234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/>
                        <a:t>q</a:t>
                      </a:r>
                      <a:endParaRPr lang="pt-BR" sz="1600" dirty="0"/>
                    </a:p>
                  </a:txBody>
                  <a:tcPr marL="62344" marR="62344" marT="62344" marB="6234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500" dirty="0"/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500" dirty="0"/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500" dirty="0"/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500" dirty="0"/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4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/>
                        <a:t>5</a:t>
                      </a:r>
                      <a:endParaRPr lang="pt-BR" sz="1600" dirty="0"/>
                    </a:p>
                  </a:txBody>
                  <a:tcPr marL="62344" marR="62344" marT="62344" marB="6234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80060" rtl="0" eaLnBrk="1" latinLnBrk="0" hangingPunct="1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{0.02, 0.01}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2344" marR="62344" marT="62344" marB="6234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/>
                        <a:t>130</a:t>
                      </a:r>
                      <a:endParaRPr lang="pt-BR" sz="1600" dirty="0"/>
                    </a:p>
                  </a:txBody>
                  <a:tcPr marL="62344" marR="62344" marT="62344" marB="6234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/>
                        <a:t>27</a:t>
                      </a:r>
                      <a:endParaRPr lang="pt-BR" sz="1600" dirty="0"/>
                    </a:p>
                  </a:txBody>
                  <a:tcPr marL="62344" marR="62344" marT="62344" marB="6234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4" marR="62344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66" name="Grupo 265"/>
          <p:cNvGrpSpPr/>
          <p:nvPr/>
        </p:nvGrpSpPr>
        <p:grpSpPr>
          <a:xfrm>
            <a:off x="383246" y="1061066"/>
            <a:ext cx="1868396" cy="1733361"/>
            <a:chOff x="482289" y="371949"/>
            <a:chExt cx="1078891" cy="1000916"/>
          </a:xfrm>
        </p:grpSpPr>
        <p:sp>
          <p:nvSpPr>
            <p:cNvPr id="285" name="Triângulo isósceles 284"/>
            <p:cNvSpPr/>
            <p:nvPr/>
          </p:nvSpPr>
          <p:spPr>
            <a:xfrm>
              <a:off x="507724" y="388998"/>
              <a:ext cx="510245" cy="474882"/>
            </a:xfrm>
            <a:prstGeom prst="triangle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Triângulo isósceles 285"/>
            <p:cNvSpPr/>
            <p:nvPr/>
          </p:nvSpPr>
          <p:spPr>
            <a:xfrm>
              <a:off x="770420" y="863881"/>
              <a:ext cx="510245" cy="474882"/>
            </a:xfrm>
            <a:prstGeom prst="triangle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Triângulo isósceles 286"/>
            <p:cNvSpPr/>
            <p:nvPr/>
          </p:nvSpPr>
          <p:spPr>
            <a:xfrm>
              <a:off x="1025542" y="388999"/>
              <a:ext cx="510245" cy="474882"/>
            </a:xfrm>
            <a:prstGeom prst="triangle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Triângulo isósceles 287"/>
            <p:cNvSpPr/>
            <p:nvPr/>
          </p:nvSpPr>
          <p:spPr>
            <a:xfrm rot="10800000">
              <a:off x="511511" y="863881"/>
              <a:ext cx="510245" cy="474882"/>
            </a:xfrm>
            <a:prstGeom prst="triangle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Triângulo isósceles 288"/>
            <p:cNvSpPr/>
            <p:nvPr/>
          </p:nvSpPr>
          <p:spPr>
            <a:xfrm rot="10800000">
              <a:off x="766631" y="406048"/>
              <a:ext cx="510245" cy="474882"/>
            </a:xfrm>
            <a:prstGeom prst="triangle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Triângulo isósceles 289"/>
            <p:cNvSpPr/>
            <p:nvPr/>
          </p:nvSpPr>
          <p:spPr>
            <a:xfrm rot="10800000">
              <a:off x="1025541" y="863881"/>
              <a:ext cx="510245" cy="474882"/>
            </a:xfrm>
            <a:prstGeom prst="triangle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Elipse 290"/>
            <p:cNvSpPr/>
            <p:nvPr/>
          </p:nvSpPr>
          <p:spPr>
            <a:xfrm>
              <a:off x="977430" y="823340"/>
              <a:ext cx="81079" cy="81079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Elipse 291"/>
            <p:cNvSpPr/>
            <p:nvPr/>
          </p:nvSpPr>
          <p:spPr>
            <a:xfrm>
              <a:off x="1480101" y="823340"/>
              <a:ext cx="81079" cy="81079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Elipse 292"/>
            <p:cNvSpPr/>
            <p:nvPr/>
          </p:nvSpPr>
          <p:spPr>
            <a:xfrm>
              <a:off x="722302" y="373018"/>
              <a:ext cx="81079" cy="81079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Elipse 293"/>
            <p:cNvSpPr/>
            <p:nvPr/>
          </p:nvSpPr>
          <p:spPr>
            <a:xfrm>
              <a:off x="482289" y="823340"/>
              <a:ext cx="81079" cy="81079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Elipse 294"/>
            <p:cNvSpPr/>
            <p:nvPr/>
          </p:nvSpPr>
          <p:spPr>
            <a:xfrm>
              <a:off x="726094" y="1291786"/>
              <a:ext cx="81079" cy="81079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Elipse 295"/>
            <p:cNvSpPr/>
            <p:nvPr/>
          </p:nvSpPr>
          <p:spPr>
            <a:xfrm>
              <a:off x="1234402" y="1291786"/>
              <a:ext cx="81079" cy="81079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Elipse 296"/>
            <p:cNvSpPr/>
            <p:nvPr/>
          </p:nvSpPr>
          <p:spPr>
            <a:xfrm>
              <a:off x="1237244" y="371949"/>
              <a:ext cx="81079" cy="81079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7" name="CaixaDeTexto 266"/>
          <p:cNvSpPr txBox="1"/>
          <p:nvPr/>
        </p:nvSpPr>
        <p:spPr>
          <a:xfrm>
            <a:off x="502327" y="8634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059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1</a:t>
            </a:r>
          </a:p>
        </p:txBody>
      </p:sp>
      <p:sp>
        <p:nvSpPr>
          <p:cNvPr id="268" name="CaixaDeTexto 267"/>
          <p:cNvSpPr txBox="1"/>
          <p:nvPr/>
        </p:nvSpPr>
        <p:spPr>
          <a:xfrm>
            <a:off x="1809945" y="8634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059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2</a:t>
            </a:r>
          </a:p>
        </p:txBody>
      </p:sp>
      <p:sp>
        <p:nvSpPr>
          <p:cNvPr id="269" name="CaixaDeTexto 268"/>
          <p:cNvSpPr txBox="1"/>
          <p:nvPr/>
        </p:nvSpPr>
        <p:spPr>
          <a:xfrm>
            <a:off x="216421" y="152663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059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3</a:t>
            </a:r>
          </a:p>
        </p:txBody>
      </p:sp>
      <p:sp>
        <p:nvSpPr>
          <p:cNvPr id="270" name="CaixaDeTexto 269"/>
          <p:cNvSpPr txBox="1"/>
          <p:nvPr/>
        </p:nvSpPr>
        <p:spPr>
          <a:xfrm>
            <a:off x="1189725" y="152757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059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4</a:t>
            </a:r>
          </a:p>
        </p:txBody>
      </p:sp>
      <p:sp>
        <p:nvSpPr>
          <p:cNvPr id="271" name="CaixaDeTexto 270"/>
          <p:cNvSpPr txBox="1"/>
          <p:nvPr/>
        </p:nvSpPr>
        <p:spPr>
          <a:xfrm>
            <a:off x="2075901" y="153183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059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5</a:t>
            </a:r>
          </a:p>
        </p:txBody>
      </p:sp>
      <p:sp>
        <p:nvSpPr>
          <p:cNvPr id="272" name="CaixaDeTexto 271"/>
          <p:cNvSpPr txBox="1"/>
          <p:nvPr/>
        </p:nvSpPr>
        <p:spPr>
          <a:xfrm>
            <a:off x="518728" y="246757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059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6</a:t>
            </a:r>
          </a:p>
        </p:txBody>
      </p:sp>
      <p:sp>
        <p:nvSpPr>
          <p:cNvPr id="273" name="CaixaDeTexto 272"/>
          <p:cNvSpPr txBox="1"/>
          <p:nvPr/>
        </p:nvSpPr>
        <p:spPr>
          <a:xfrm>
            <a:off x="1859386" y="248305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059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7</a:t>
            </a:r>
          </a:p>
        </p:txBody>
      </p:sp>
      <p:cxnSp>
        <p:nvCxnSpPr>
          <p:cNvPr id="274" name="Conector em curva 273"/>
          <p:cNvCxnSpPr>
            <a:stCxn id="292" idx="6"/>
          </p:cNvCxnSpPr>
          <p:nvPr/>
        </p:nvCxnSpPr>
        <p:spPr>
          <a:xfrm>
            <a:off x="2251642" y="1912979"/>
            <a:ext cx="602017" cy="521565"/>
          </a:xfrm>
          <a:prstGeom prst="curvedConnector3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5" name="Conector de seta reta 274"/>
          <p:cNvCxnSpPr/>
          <p:nvPr/>
        </p:nvCxnSpPr>
        <p:spPr>
          <a:xfrm flipH="1">
            <a:off x="4759959" y="1287809"/>
            <a:ext cx="1" cy="40810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6" name="Conector de seta reta 275"/>
          <p:cNvCxnSpPr/>
          <p:nvPr/>
        </p:nvCxnSpPr>
        <p:spPr>
          <a:xfrm flipH="1">
            <a:off x="3482594" y="1266335"/>
            <a:ext cx="2438" cy="483821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7" name="Conector de seta reta 276"/>
          <p:cNvCxnSpPr/>
          <p:nvPr/>
        </p:nvCxnSpPr>
        <p:spPr>
          <a:xfrm>
            <a:off x="3691612" y="1267947"/>
            <a:ext cx="647735" cy="51368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8" name="CaixaDeTexto 277"/>
          <p:cNvSpPr txBox="1"/>
          <p:nvPr/>
        </p:nvSpPr>
        <p:spPr>
          <a:xfrm>
            <a:off x="2737431" y="968885"/>
            <a:ext cx="1056973" cy="318924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4059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Var. Estado</a:t>
            </a:r>
          </a:p>
        </p:txBody>
      </p:sp>
      <p:sp>
        <p:nvSpPr>
          <p:cNvPr id="279" name="CaixaDeTexto 278"/>
          <p:cNvSpPr txBox="1"/>
          <p:nvPr/>
        </p:nvSpPr>
        <p:spPr>
          <a:xfrm>
            <a:off x="4067575" y="968885"/>
            <a:ext cx="1121797" cy="318924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4059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Atributo Nó</a:t>
            </a:r>
          </a:p>
        </p:txBody>
      </p:sp>
      <p:grpSp>
        <p:nvGrpSpPr>
          <p:cNvPr id="280" name="Grupo 279"/>
          <p:cNvGrpSpPr/>
          <p:nvPr/>
        </p:nvGrpSpPr>
        <p:grpSpPr>
          <a:xfrm>
            <a:off x="5155534" y="1942509"/>
            <a:ext cx="323162" cy="937538"/>
            <a:chOff x="2796817" y="614231"/>
            <a:chExt cx="108308" cy="503364"/>
          </a:xfrm>
        </p:grpSpPr>
        <p:cxnSp>
          <p:nvCxnSpPr>
            <p:cNvPr id="282" name="Conector reto 281"/>
            <p:cNvCxnSpPr/>
            <p:nvPr/>
          </p:nvCxnSpPr>
          <p:spPr>
            <a:xfrm>
              <a:off x="2796817" y="614231"/>
              <a:ext cx="108308" cy="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83" name="Conector reto 282"/>
            <p:cNvCxnSpPr/>
            <p:nvPr/>
          </p:nvCxnSpPr>
          <p:spPr>
            <a:xfrm>
              <a:off x="2848252" y="614231"/>
              <a:ext cx="0" cy="503364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84" name="Conector reto 283"/>
            <p:cNvCxnSpPr/>
            <p:nvPr/>
          </p:nvCxnSpPr>
          <p:spPr>
            <a:xfrm>
              <a:off x="2796817" y="1117595"/>
              <a:ext cx="108308" cy="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281" name="CaixaDeTexto 280"/>
          <p:cNvSpPr txBox="1"/>
          <p:nvPr/>
        </p:nvSpPr>
        <p:spPr>
          <a:xfrm>
            <a:off x="5265390" y="229464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059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7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390508" y="2961136"/>
            <a:ext cx="2417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Dados associados </a:t>
            </a:r>
            <a:r>
              <a:rPr lang="pt-BR" sz="1600" dirty="0"/>
              <a:t>a nós</a:t>
            </a:r>
          </a:p>
        </p:txBody>
      </p:sp>
      <p:graphicFrame>
        <p:nvGraphicFramePr>
          <p:cNvPr id="66" name="Tabela 3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064592"/>
              </p:ext>
            </p:extLst>
          </p:nvPr>
        </p:nvGraphicFramePr>
        <p:xfrm>
          <a:off x="2711748" y="4062916"/>
          <a:ext cx="1393105" cy="1409419"/>
        </p:xfrm>
        <a:graphic>
          <a:graphicData uri="http://schemas.openxmlformats.org/drawingml/2006/table">
            <a:tbl>
              <a:tblPr bandRow="1"/>
              <a:tblGrid>
                <a:gridCol w="315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8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Id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5383" marR="65383" marT="65383" marB="65383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P.I.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5383" marR="65383" marT="65383" marB="653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kern="1200" dirty="0" err="1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Phi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5383" marR="65383" marT="65383" marB="653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500" dirty="0"/>
                    </a:p>
                  </a:txBody>
                  <a:tcPr marL="65383" marR="6538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500" dirty="0"/>
                    </a:p>
                  </a:txBody>
                  <a:tcPr marL="65383" marR="6538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500" dirty="0"/>
                    </a:p>
                  </a:txBody>
                  <a:tcPr marL="65383" marR="6538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83" marR="6538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83" marR="6538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83" marR="6538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6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5383" marR="65383" marT="65383" marB="653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5383" marR="65383" marT="65383" marB="653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0.27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5383" marR="65383" marT="65383" marB="653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8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80060" rtl="0" eaLnBrk="1" latinLnBrk="0" hangingPunct="1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6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5383" marR="65383" marT="65383" marB="653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80060" rtl="0" eaLnBrk="1" latinLnBrk="0" hangingPunct="1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3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5383" marR="65383" marT="65383" marB="653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80060" rtl="0" eaLnBrk="1" latinLnBrk="0" hangingPunct="1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0.29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5383" marR="65383" marT="65383" marB="653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83" marR="6538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83" marR="6538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83" marR="6538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7" name="Grupo 324"/>
          <p:cNvGrpSpPr/>
          <p:nvPr/>
        </p:nvGrpSpPr>
        <p:grpSpPr>
          <a:xfrm>
            <a:off x="316259" y="3480766"/>
            <a:ext cx="4508674" cy="1991569"/>
            <a:chOff x="123099" y="2480808"/>
            <a:chExt cx="2482479" cy="1096559"/>
          </a:xfrm>
        </p:grpSpPr>
        <p:cxnSp>
          <p:nvCxnSpPr>
            <p:cNvPr id="68" name="Conector de seta reta 325"/>
            <p:cNvCxnSpPr/>
            <p:nvPr/>
          </p:nvCxnSpPr>
          <p:spPr>
            <a:xfrm>
              <a:off x="1940205" y="2647545"/>
              <a:ext cx="0" cy="207124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9" name="CaixaDeTexto 326"/>
            <p:cNvSpPr txBox="1"/>
            <p:nvPr/>
          </p:nvSpPr>
          <p:spPr>
            <a:xfrm>
              <a:off x="1262129" y="2480808"/>
              <a:ext cx="1005840" cy="175600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Atributo Pto. Gauss</a:t>
              </a:r>
            </a:p>
          </p:txBody>
        </p:sp>
        <p:grpSp>
          <p:nvGrpSpPr>
            <p:cNvPr id="70" name="Grupo 327"/>
            <p:cNvGrpSpPr/>
            <p:nvPr/>
          </p:nvGrpSpPr>
          <p:grpSpPr>
            <a:xfrm>
              <a:off x="123099" y="2521778"/>
              <a:ext cx="1078891" cy="1000916"/>
              <a:chOff x="120334" y="2532229"/>
              <a:chExt cx="1078891" cy="1000916"/>
            </a:xfrm>
          </p:grpSpPr>
          <p:grpSp>
            <p:nvGrpSpPr>
              <p:cNvPr id="78" name="Grupo 335"/>
              <p:cNvGrpSpPr/>
              <p:nvPr/>
            </p:nvGrpSpPr>
            <p:grpSpPr>
              <a:xfrm>
                <a:off x="120334" y="2532229"/>
                <a:ext cx="1078891" cy="1000916"/>
                <a:chOff x="482289" y="371949"/>
                <a:chExt cx="1078891" cy="1000916"/>
              </a:xfrm>
            </p:grpSpPr>
            <p:sp>
              <p:nvSpPr>
                <p:cNvPr id="88" name="Triângulo isósceles 345"/>
                <p:cNvSpPr/>
                <p:nvPr/>
              </p:nvSpPr>
              <p:spPr>
                <a:xfrm>
                  <a:off x="507724" y="388998"/>
                  <a:ext cx="510245" cy="474882"/>
                </a:xfrm>
                <a:prstGeom prst="triangle">
                  <a:avLst/>
                </a:prstGeom>
                <a:solidFill>
                  <a:srgbClr val="A5A5A5"/>
                </a:solidFill>
                <a:ln w="12700" cap="flat" cmpd="sng" algn="ctr">
                  <a:solidFill>
                    <a:srgbClr val="A5A5A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Triângulo isósceles 346"/>
                <p:cNvSpPr/>
                <p:nvPr/>
              </p:nvSpPr>
              <p:spPr>
                <a:xfrm>
                  <a:off x="770420" y="863881"/>
                  <a:ext cx="510245" cy="474882"/>
                </a:xfrm>
                <a:prstGeom prst="triangle">
                  <a:avLst/>
                </a:prstGeom>
                <a:solidFill>
                  <a:srgbClr val="A5A5A5"/>
                </a:solidFill>
                <a:ln w="12700" cap="flat" cmpd="sng" algn="ctr">
                  <a:solidFill>
                    <a:srgbClr val="A5A5A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Triângulo isósceles 347"/>
                <p:cNvSpPr/>
                <p:nvPr/>
              </p:nvSpPr>
              <p:spPr>
                <a:xfrm>
                  <a:off x="1025542" y="388999"/>
                  <a:ext cx="510245" cy="474882"/>
                </a:xfrm>
                <a:prstGeom prst="triangle">
                  <a:avLst/>
                </a:prstGeom>
                <a:solidFill>
                  <a:srgbClr val="A5A5A5"/>
                </a:solidFill>
                <a:ln w="12700" cap="flat" cmpd="sng" algn="ctr">
                  <a:solidFill>
                    <a:srgbClr val="A5A5A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Triângulo isósceles 348"/>
                <p:cNvSpPr/>
                <p:nvPr/>
              </p:nvSpPr>
              <p:spPr>
                <a:xfrm rot="10800000">
                  <a:off x="511511" y="863881"/>
                  <a:ext cx="510245" cy="474882"/>
                </a:xfrm>
                <a:prstGeom prst="triangle">
                  <a:avLst/>
                </a:prstGeom>
                <a:solidFill>
                  <a:srgbClr val="A5A5A5"/>
                </a:solidFill>
                <a:ln w="12700" cap="flat" cmpd="sng" algn="ctr">
                  <a:solidFill>
                    <a:srgbClr val="A5A5A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Triângulo isósceles 349"/>
                <p:cNvSpPr/>
                <p:nvPr/>
              </p:nvSpPr>
              <p:spPr>
                <a:xfrm rot="10800000">
                  <a:off x="766631" y="406048"/>
                  <a:ext cx="510245" cy="474882"/>
                </a:xfrm>
                <a:prstGeom prst="triangle">
                  <a:avLst/>
                </a:prstGeom>
                <a:solidFill>
                  <a:srgbClr val="A5A5A5"/>
                </a:solidFill>
                <a:ln w="12700" cap="flat" cmpd="sng" algn="ctr">
                  <a:solidFill>
                    <a:srgbClr val="A5A5A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Triângulo isósceles 350"/>
                <p:cNvSpPr/>
                <p:nvPr/>
              </p:nvSpPr>
              <p:spPr>
                <a:xfrm rot="10800000">
                  <a:off x="1025541" y="863881"/>
                  <a:ext cx="510245" cy="474882"/>
                </a:xfrm>
                <a:prstGeom prst="triangle">
                  <a:avLst/>
                </a:prstGeom>
                <a:solidFill>
                  <a:srgbClr val="A5A5A5"/>
                </a:solidFill>
                <a:ln w="12700" cap="flat" cmpd="sng" algn="ctr">
                  <a:solidFill>
                    <a:srgbClr val="A5A5A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Elipse 351"/>
                <p:cNvSpPr/>
                <p:nvPr/>
              </p:nvSpPr>
              <p:spPr>
                <a:xfrm>
                  <a:off x="977430" y="823340"/>
                  <a:ext cx="81079" cy="81079"/>
                </a:xfrm>
                <a:prstGeom prst="ellipse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Elipse 352"/>
                <p:cNvSpPr/>
                <p:nvPr/>
              </p:nvSpPr>
              <p:spPr>
                <a:xfrm>
                  <a:off x="1480101" y="823340"/>
                  <a:ext cx="81079" cy="81079"/>
                </a:xfrm>
                <a:prstGeom prst="ellipse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Elipse 353"/>
                <p:cNvSpPr/>
                <p:nvPr/>
              </p:nvSpPr>
              <p:spPr>
                <a:xfrm>
                  <a:off x="722302" y="373018"/>
                  <a:ext cx="81079" cy="81079"/>
                </a:xfrm>
                <a:prstGeom prst="ellipse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Elipse 354"/>
                <p:cNvSpPr/>
                <p:nvPr/>
              </p:nvSpPr>
              <p:spPr>
                <a:xfrm>
                  <a:off x="482289" y="823340"/>
                  <a:ext cx="81079" cy="81079"/>
                </a:xfrm>
                <a:prstGeom prst="ellipse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Elipse 355"/>
                <p:cNvSpPr/>
                <p:nvPr/>
              </p:nvSpPr>
              <p:spPr>
                <a:xfrm>
                  <a:off x="726094" y="1291786"/>
                  <a:ext cx="81079" cy="81079"/>
                </a:xfrm>
                <a:prstGeom prst="ellipse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Elipse 356"/>
                <p:cNvSpPr/>
                <p:nvPr/>
              </p:nvSpPr>
              <p:spPr>
                <a:xfrm>
                  <a:off x="1234402" y="1291786"/>
                  <a:ext cx="81079" cy="81079"/>
                </a:xfrm>
                <a:prstGeom prst="ellipse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Elipse 357"/>
                <p:cNvSpPr/>
                <p:nvPr/>
              </p:nvSpPr>
              <p:spPr>
                <a:xfrm>
                  <a:off x="1237244" y="371949"/>
                  <a:ext cx="81079" cy="81079"/>
                </a:xfrm>
                <a:prstGeom prst="ellipse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059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7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CaixaDeTexto 336"/>
              <p:cNvSpPr txBox="1"/>
              <p:nvPr/>
            </p:nvSpPr>
            <p:spPr>
              <a:xfrm>
                <a:off x="313248" y="2748920"/>
                <a:ext cx="159048" cy="186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059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</a:t>
                </a:r>
              </a:p>
            </p:txBody>
          </p:sp>
          <p:sp>
            <p:nvSpPr>
              <p:cNvPr id="80" name="CaixaDeTexto 337"/>
              <p:cNvSpPr txBox="1"/>
              <p:nvPr/>
            </p:nvSpPr>
            <p:spPr>
              <a:xfrm>
                <a:off x="567213" y="2636274"/>
                <a:ext cx="159048" cy="186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059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2</a:t>
                </a:r>
              </a:p>
            </p:txBody>
          </p:sp>
          <p:sp>
            <p:nvSpPr>
              <p:cNvPr id="81" name="CaixaDeTexto 338"/>
              <p:cNvSpPr txBox="1"/>
              <p:nvPr/>
            </p:nvSpPr>
            <p:spPr>
              <a:xfrm>
                <a:off x="303249" y="3085288"/>
                <a:ext cx="159048" cy="186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059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4</a:t>
                </a:r>
              </a:p>
            </p:txBody>
          </p:sp>
          <p:sp>
            <p:nvSpPr>
              <p:cNvPr id="82" name="CaixaDeTexto 339"/>
              <p:cNvSpPr txBox="1"/>
              <p:nvPr/>
            </p:nvSpPr>
            <p:spPr>
              <a:xfrm>
                <a:off x="562158" y="3229936"/>
                <a:ext cx="159048" cy="186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059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5</a:t>
                </a:r>
              </a:p>
            </p:txBody>
          </p:sp>
          <p:sp>
            <p:nvSpPr>
              <p:cNvPr id="83" name="CaixaDeTexto 340"/>
              <p:cNvSpPr txBox="1"/>
              <p:nvPr/>
            </p:nvSpPr>
            <p:spPr>
              <a:xfrm>
                <a:off x="813886" y="3076459"/>
                <a:ext cx="159048" cy="186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059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6</a:t>
                </a:r>
              </a:p>
            </p:txBody>
          </p:sp>
          <p:sp>
            <p:nvSpPr>
              <p:cNvPr id="84" name="CaixaDeTexto 341"/>
              <p:cNvSpPr txBox="1"/>
              <p:nvPr/>
            </p:nvSpPr>
            <p:spPr>
              <a:xfrm>
                <a:off x="819454" y="2761289"/>
                <a:ext cx="159048" cy="186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059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3</a:t>
                </a:r>
              </a:p>
            </p:txBody>
          </p:sp>
          <p:sp>
            <p:nvSpPr>
              <p:cNvPr id="85" name="Elipse 342"/>
              <p:cNvSpPr/>
              <p:nvPr/>
            </p:nvSpPr>
            <p:spPr>
              <a:xfrm>
                <a:off x="777150" y="3066678"/>
                <a:ext cx="71077" cy="71077"/>
              </a:xfrm>
              <a:prstGeom prst="ellipse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6350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059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799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Elipse 343"/>
              <p:cNvSpPr/>
              <p:nvPr/>
            </p:nvSpPr>
            <p:spPr>
              <a:xfrm>
                <a:off x="872029" y="3264944"/>
                <a:ext cx="71077" cy="71077"/>
              </a:xfrm>
              <a:prstGeom prst="ellipse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6350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059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799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Elipse 344"/>
              <p:cNvSpPr/>
              <p:nvPr/>
            </p:nvSpPr>
            <p:spPr>
              <a:xfrm>
                <a:off x="967393" y="3063466"/>
                <a:ext cx="71077" cy="71077"/>
              </a:xfrm>
              <a:prstGeom prst="ellipse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6350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059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799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1" name="Conector em curva 328"/>
            <p:cNvCxnSpPr/>
            <p:nvPr/>
          </p:nvCxnSpPr>
          <p:spPr>
            <a:xfrm rot="16200000" flipH="1">
              <a:off x="1118680" y="3127067"/>
              <a:ext cx="131760" cy="507948"/>
            </a:xfrm>
            <a:prstGeom prst="curvedConnector2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2" name="Conector em curva 329"/>
            <p:cNvCxnSpPr/>
            <p:nvPr/>
          </p:nvCxnSpPr>
          <p:spPr>
            <a:xfrm rot="16200000" flipH="1">
              <a:off x="1193730" y="2945902"/>
              <a:ext cx="75670" cy="411231"/>
            </a:xfrm>
            <a:prstGeom prst="curvedConnector2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73" name="Grupo 330"/>
            <p:cNvGrpSpPr/>
            <p:nvPr/>
          </p:nvGrpSpPr>
          <p:grpSpPr>
            <a:xfrm>
              <a:off x="2248231" y="3014530"/>
              <a:ext cx="108308" cy="562837"/>
              <a:chOff x="2796817" y="614231"/>
              <a:chExt cx="108308" cy="503364"/>
            </a:xfrm>
          </p:grpSpPr>
          <p:cxnSp>
            <p:nvCxnSpPr>
              <p:cNvPr id="75" name="Conector reto 332"/>
              <p:cNvCxnSpPr/>
              <p:nvPr/>
            </p:nvCxnSpPr>
            <p:spPr>
              <a:xfrm>
                <a:off x="2796817" y="614231"/>
                <a:ext cx="10830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6" name="Conector reto 333"/>
              <p:cNvCxnSpPr/>
              <p:nvPr/>
            </p:nvCxnSpPr>
            <p:spPr>
              <a:xfrm>
                <a:off x="2848252" y="614231"/>
                <a:ext cx="0" cy="503364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7" name="Conector reto 334"/>
              <p:cNvCxnSpPr/>
              <p:nvPr/>
            </p:nvCxnSpPr>
            <p:spPr>
              <a:xfrm>
                <a:off x="2796817" y="1117595"/>
                <a:ext cx="10830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4" name="CaixaDeTexto 331"/>
            <p:cNvSpPr txBox="1"/>
            <p:nvPr/>
          </p:nvSpPr>
          <p:spPr>
            <a:xfrm>
              <a:off x="2281482" y="3185770"/>
              <a:ext cx="324096" cy="186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3 * 6</a:t>
              </a:r>
            </a:p>
          </p:txBody>
        </p:sp>
      </p:grpSp>
      <p:sp>
        <p:nvSpPr>
          <p:cNvPr id="133" name="CaixaDeTexto 220"/>
          <p:cNvSpPr txBox="1"/>
          <p:nvPr/>
        </p:nvSpPr>
        <p:spPr>
          <a:xfrm>
            <a:off x="388682" y="5620354"/>
            <a:ext cx="3857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Atributos associados a pontos de Gauss</a:t>
            </a:r>
          </a:p>
        </p:txBody>
      </p:sp>
      <p:grpSp>
        <p:nvGrpSpPr>
          <p:cNvPr id="134" name="Grupo 391"/>
          <p:cNvGrpSpPr/>
          <p:nvPr/>
        </p:nvGrpSpPr>
        <p:grpSpPr>
          <a:xfrm>
            <a:off x="5427512" y="3386548"/>
            <a:ext cx="2667585" cy="2013779"/>
            <a:chOff x="57338" y="-8850"/>
            <a:chExt cx="1485712" cy="1121574"/>
          </a:xfrm>
        </p:grpSpPr>
        <p:grpSp>
          <p:nvGrpSpPr>
            <p:cNvPr id="135" name="Grupo 392"/>
            <p:cNvGrpSpPr/>
            <p:nvPr/>
          </p:nvGrpSpPr>
          <p:grpSpPr>
            <a:xfrm>
              <a:off x="116529" y="105249"/>
              <a:ext cx="1078891" cy="1000916"/>
              <a:chOff x="482289" y="371949"/>
              <a:chExt cx="1078891" cy="1000916"/>
            </a:xfrm>
          </p:grpSpPr>
          <p:sp>
            <p:nvSpPr>
              <p:cNvPr id="144" name="Triângulo isósceles 401"/>
              <p:cNvSpPr/>
              <p:nvPr/>
            </p:nvSpPr>
            <p:spPr>
              <a:xfrm>
                <a:off x="507724" y="388998"/>
                <a:ext cx="510245" cy="474882"/>
              </a:xfrm>
              <a:prstGeom prst="triangle">
                <a:avLst/>
              </a:prstGeom>
              <a:solidFill>
                <a:srgbClr val="A5A5A5"/>
              </a:solidFill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059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799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Triângulo isósceles 402"/>
              <p:cNvSpPr/>
              <p:nvPr/>
            </p:nvSpPr>
            <p:spPr>
              <a:xfrm>
                <a:off x="770420" y="863881"/>
                <a:ext cx="510245" cy="474882"/>
              </a:xfrm>
              <a:prstGeom prst="triangle">
                <a:avLst/>
              </a:prstGeom>
              <a:solidFill>
                <a:srgbClr val="A5A5A5"/>
              </a:solidFill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059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799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Triângulo isósceles 403"/>
              <p:cNvSpPr/>
              <p:nvPr/>
            </p:nvSpPr>
            <p:spPr>
              <a:xfrm>
                <a:off x="1025542" y="388999"/>
                <a:ext cx="510245" cy="474882"/>
              </a:xfrm>
              <a:prstGeom prst="triangle">
                <a:avLst/>
              </a:prstGeom>
              <a:solidFill>
                <a:srgbClr val="A5A5A5"/>
              </a:solidFill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059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799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Triângulo isósceles 404"/>
              <p:cNvSpPr/>
              <p:nvPr/>
            </p:nvSpPr>
            <p:spPr>
              <a:xfrm rot="10800000">
                <a:off x="511511" y="863881"/>
                <a:ext cx="510245" cy="474882"/>
              </a:xfrm>
              <a:prstGeom prst="triangle">
                <a:avLst/>
              </a:prstGeom>
              <a:solidFill>
                <a:srgbClr val="A5A5A5"/>
              </a:solidFill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059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799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Triângulo isósceles 405"/>
              <p:cNvSpPr/>
              <p:nvPr/>
            </p:nvSpPr>
            <p:spPr>
              <a:xfrm rot="10800000">
                <a:off x="766631" y="406048"/>
                <a:ext cx="510245" cy="474882"/>
              </a:xfrm>
              <a:prstGeom prst="triangle">
                <a:avLst/>
              </a:prstGeom>
              <a:solidFill>
                <a:srgbClr val="A5A5A5"/>
              </a:solidFill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059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799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Triângulo isósceles 406"/>
              <p:cNvSpPr/>
              <p:nvPr/>
            </p:nvSpPr>
            <p:spPr>
              <a:xfrm rot="10800000">
                <a:off x="1025541" y="863881"/>
                <a:ext cx="510245" cy="474882"/>
              </a:xfrm>
              <a:prstGeom prst="triangle">
                <a:avLst/>
              </a:prstGeom>
              <a:solidFill>
                <a:srgbClr val="A5A5A5"/>
              </a:solidFill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059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799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Elipse 407"/>
              <p:cNvSpPr/>
              <p:nvPr/>
            </p:nvSpPr>
            <p:spPr>
              <a:xfrm>
                <a:off x="977430" y="823340"/>
                <a:ext cx="81079" cy="81079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059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799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Elipse 408"/>
              <p:cNvSpPr/>
              <p:nvPr/>
            </p:nvSpPr>
            <p:spPr>
              <a:xfrm>
                <a:off x="1480101" y="823340"/>
                <a:ext cx="81079" cy="81079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059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799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Elipse 409"/>
              <p:cNvSpPr/>
              <p:nvPr/>
            </p:nvSpPr>
            <p:spPr>
              <a:xfrm>
                <a:off x="722302" y="373018"/>
                <a:ext cx="81079" cy="81079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059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799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Elipse 410"/>
              <p:cNvSpPr/>
              <p:nvPr/>
            </p:nvSpPr>
            <p:spPr>
              <a:xfrm>
                <a:off x="482289" y="823340"/>
                <a:ext cx="81079" cy="81079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059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799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Elipse 411"/>
              <p:cNvSpPr/>
              <p:nvPr/>
            </p:nvSpPr>
            <p:spPr>
              <a:xfrm>
                <a:off x="726094" y="1291786"/>
                <a:ext cx="81079" cy="81079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059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799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Elipse 412"/>
              <p:cNvSpPr/>
              <p:nvPr/>
            </p:nvSpPr>
            <p:spPr>
              <a:xfrm>
                <a:off x="1234402" y="1291786"/>
                <a:ext cx="81079" cy="81079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059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799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Elipse 413"/>
              <p:cNvSpPr/>
              <p:nvPr/>
            </p:nvSpPr>
            <p:spPr>
              <a:xfrm>
                <a:off x="1237244" y="371949"/>
                <a:ext cx="81079" cy="81079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059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799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6" name="CaixaDeTexto 393"/>
            <p:cNvSpPr txBox="1"/>
            <p:nvPr/>
          </p:nvSpPr>
          <p:spPr>
            <a:xfrm>
              <a:off x="222432" y="-8850"/>
              <a:ext cx="160882" cy="188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1</a:t>
              </a:r>
            </a:p>
          </p:txBody>
        </p:sp>
        <p:sp>
          <p:nvSpPr>
            <p:cNvPr id="137" name="CaixaDeTexto 394"/>
            <p:cNvSpPr txBox="1"/>
            <p:nvPr/>
          </p:nvSpPr>
          <p:spPr>
            <a:xfrm>
              <a:off x="930517" y="11738"/>
              <a:ext cx="160882" cy="188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2</a:t>
              </a:r>
            </a:p>
          </p:txBody>
        </p:sp>
        <p:sp>
          <p:nvSpPr>
            <p:cNvPr id="138" name="CaixaDeTexto 395"/>
            <p:cNvSpPr txBox="1"/>
            <p:nvPr/>
          </p:nvSpPr>
          <p:spPr>
            <a:xfrm>
              <a:off x="57338" y="374091"/>
              <a:ext cx="160882" cy="188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3</a:t>
              </a:r>
            </a:p>
          </p:txBody>
        </p:sp>
        <p:sp>
          <p:nvSpPr>
            <p:cNvPr id="139" name="CaixaDeTexto 396"/>
            <p:cNvSpPr txBox="1"/>
            <p:nvPr/>
          </p:nvSpPr>
          <p:spPr>
            <a:xfrm>
              <a:off x="575155" y="364816"/>
              <a:ext cx="160882" cy="188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4</a:t>
              </a:r>
            </a:p>
          </p:txBody>
        </p:sp>
        <p:sp>
          <p:nvSpPr>
            <p:cNvPr id="140" name="CaixaDeTexto 397"/>
            <p:cNvSpPr txBox="1"/>
            <p:nvPr/>
          </p:nvSpPr>
          <p:spPr>
            <a:xfrm>
              <a:off x="1114580" y="377092"/>
              <a:ext cx="160882" cy="188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5</a:t>
              </a:r>
            </a:p>
          </p:txBody>
        </p:sp>
        <p:sp>
          <p:nvSpPr>
            <p:cNvPr id="141" name="CaixaDeTexto 398"/>
            <p:cNvSpPr txBox="1"/>
            <p:nvPr/>
          </p:nvSpPr>
          <p:spPr>
            <a:xfrm>
              <a:off x="231903" y="917426"/>
              <a:ext cx="160882" cy="188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6</a:t>
              </a:r>
            </a:p>
          </p:txBody>
        </p:sp>
        <p:sp>
          <p:nvSpPr>
            <p:cNvPr id="142" name="CaixaDeTexto 399"/>
            <p:cNvSpPr txBox="1"/>
            <p:nvPr/>
          </p:nvSpPr>
          <p:spPr>
            <a:xfrm>
              <a:off x="934797" y="924166"/>
              <a:ext cx="160882" cy="188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059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7</a:t>
              </a:r>
            </a:p>
          </p:txBody>
        </p:sp>
        <p:cxnSp>
          <p:nvCxnSpPr>
            <p:cNvPr id="143" name="Conector em curva 400"/>
            <p:cNvCxnSpPr>
              <a:stCxn id="151" idx="6"/>
            </p:cNvCxnSpPr>
            <p:nvPr/>
          </p:nvCxnSpPr>
          <p:spPr>
            <a:xfrm>
              <a:off x="1195420" y="597180"/>
              <a:ext cx="347630" cy="301174"/>
            </a:xfrm>
            <a:prstGeom prst="curvedConnector3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57" name="CaixaDeTexto 414"/>
          <p:cNvSpPr txBox="1"/>
          <p:nvPr/>
        </p:nvSpPr>
        <p:spPr>
          <a:xfrm>
            <a:off x="7610622" y="2780683"/>
            <a:ext cx="1840249" cy="565146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4059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Var. Estado “T” com Histórico de 4 níveis</a:t>
            </a:r>
          </a:p>
        </p:txBody>
      </p:sp>
      <p:sp>
        <p:nvSpPr>
          <p:cNvPr id="158" name="CaixaDeTexto 415"/>
          <p:cNvSpPr txBox="1"/>
          <p:nvPr/>
        </p:nvSpPr>
        <p:spPr>
          <a:xfrm>
            <a:off x="9065902" y="3773145"/>
            <a:ext cx="688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591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t=3s</a:t>
            </a:r>
            <a:endParaRPr lang="pt-BR" sz="16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59" name="CaixaDeTexto 416"/>
          <p:cNvSpPr txBox="1"/>
          <p:nvPr/>
        </p:nvSpPr>
        <p:spPr>
          <a:xfrm>
            <a:off x="9535117" y="3351983"/>
            <a:ext cx="688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591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t=2s</a:t>
            </a:r>
            <a:endParaRPr lang="pt-BR" sz="16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60" name="CaixaDeTexto 417"/>
          <p:cNvSpPr txBox="1"/>
          <p:nvPr/>
        </p:nvSpPr>
        <p:spPr>
          <a:xfrm>
            <a:off x="9956107" y="2945212"/>
            <a:ext cx="688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591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t=1s</a:t>
            </a:r>
            <a:endParaRPr lang="pt-BR" sz="16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61" name="CaixaDeTexto 418"/>
          <p:cNvSpPr txBox="1"/>
          <p:nvPr/>
        </p:nvSpPr>
        <p:spPr>
          <a:xfrm>
            <a:off x="10456686" y="2503051"/>
            <a:ext cx="688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591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t=0s</a:t>
            </a:r>
            <a:endParaRPr lang="pt-BR" sz="16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aphicFrame>
        <p:nvGraphicFramePr>
          <p:cNvPr id="162" name="Tabela 4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079090"/>
              </p:ext>
            </p:extLst>
          </p:nvPr>
        </p:nvGraphicFramePr>
        <p:xfrm>
          <a:off x="10900119" y="2787678"/>
          <a:ext cx="477542" cy="1264075"/>
        </p:xfrm>
        <a:graphic>
          <a:graphicData uri="http://schemas.openxmlformats.org/drawingml/2006/table">
            <a:tbl>
              <a:tblPr bandRow="1"/>
              <a:tblGrid>
                <a:gridCol w="477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/>
                        <a:t>T</a:t>
                      </a:r>
                      <a:r>
                        <a:rPr lang="pt-BR" sz="1600" baseline="-25000" dirty="0" smtClean="0"/>
                        <a:t>3</a:t>
                      </a:r>
                      <a:endParaRPr lang="pt-BR" sz="1600" dirty="0"/>
                    </a:p>
                  </a:txBody>
                  <a:tcPr marL="64638" marR="64638" marT="64638" marB="6463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500" dirty="0"/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/>
                        <a:t>83</a:t>
                      </a:r>
                      <a:endParaRPr lang="pt-BR" sz="1600" dirty="0"/>
                    </a:p>
                  </a:txBody>
                  <a:tcPr marL="64638" marR="64638" marT="64638" marB="6463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3" name="Tabela 4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870893"/>
              </p:ext>
            </p:extLst>
          </p:nvPr>
        </p:nvGraphicFramePr>
        <p:xfrm>
          <a:off x="10449091" y="3210089"/>
          <a:ext cx="477542" cy="1264075"/>
        </p:xfrm>
        <a:graphic>
          <a:graphicData uri="http://schemas.openxmlformats.org/drawingml/2006/table">
            <a:tbl>
              <a:tblPr bandRow="1"/>
              <a:tblGrid>
                <a:gridCol w="477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/>
                        <a:t>T</a:t>
                      </a:r>
                      <a:r>
                        <a:rPr lang="pt-BR" sz="1600" baseline="-25000" dirty="0" smtClean="0"/>
                        <a:t>2</a:t>
                      </a:r>
                      <a:endParaRPr lang="pt-BR" sz="1600" dirty="0"/>
                    </a:p>
                  </a:txBody>
                  <a:tcPr marL="64638" marR="64638" marT="64638" marB="6463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500" dirty="0"/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/>
                        <a:t>95</a:t>
                      </a:r>
                      <a:endParaRPr lang="pt-BR" sz="1600" dirty="0"/>
                    </a:p>
                  </a:txBody>
                  <a:tcPr marL="64638" marR="64638" marT="64638" marB="6463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4" name="Tabela 4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295326"/>
              </p:ext>
            </p:extLst>
          </p:nvPr>
        </p:nvGraphicFramePr>
        <p:xfrm>
          <a:off x="10007559" y="3619116"/>
          <a:ext cx="477542" cy="1264075"/>
        </p:xfrm>
        <a:graphic>
          <a:graphicData uri="http://schemas.openxmlformats.org/drawingml/2006/table">
            <a:tbl>
              <a:tblPr bandRow="1"/>
              <a:tblGrid>
                <a:gridCol w="477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/>
                        <a:t>T</a:t>
                      </a:r>
                      <a:r>
                        <a:rPr lang="pt-BR" sz="1600" baseline="-25000" dirty="0" smtClean="0"/>
                        <a:t>1</a:t>
                      </a:r>
                      <a:endParaRPr lang="pt-BR" sz="1600" dirty="0"/>
                    </a:p>
                  </a:txBody>
                  <a:tcPr marL="64638" marR="64638" marT="64638" marB="6463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500" dirty="0"/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/>
                        <a:t>112</a:t>
                      </a:r>
                      <a:endParaRPr lang="pt-BR" sz="1600" dirty="0"/>
                    </a:p>
                  </a:txBody>
                  <a:tcPr marL="64638" marR="64638" marT="64638" marB="6463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5" name="Tabela 4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280362"/>
              </p:ext>
            </p:extLst>
          </p:nvPr>
        </p:nvGraphicFramePr>
        <p:xfrm>
          <a:off x="8118321" y="4082389"/>
          <a:ext cx="2209588" cy="1221964"/>
        </p:xfrm>
        <a:graphic>
          <a:graphicData uri="http://schemas.openxmlformats.org/drawingml/2006/table">
            <a:tbl>
              <a:tblPr bandRow="1"/>
              <a:tblGrid>
                <a:gridCol w="311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/>
                        <a:t>Id</a:t>
                      </a:r>
                      <a:endParaRPr lang="pt-BR" sz="1600" dirty="0"/>
                    </a:p>
                  </a:txBody>
                  <a:tcPr marL="64638" marR="64638" marT="64638" marB="64638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/>
                        <a:t>u</a:t>
                      </a:r>
                      <a:endParaRPr lang="pt-BR" sz="1600" dirty="0"/>
                    </a:p>
                  </a:txBody>
                  <a:tcPr marL="64638" marR="64638" marT="64638" marB="6463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/>
                        <a:t>T</a:t>
                      </a:r>
                      <a:r>
                        <a:rPr lang="pt-BR" sz="1600" baseline="-25000" dirty="0" smtClean="0"/>
                        <a:t>0</a:t>
                      </a:r>
                      <a:endParaRPr lang="pt-BR" sz="1600" dirty="0"/>
                    </a:p>
                  </a:txBody>
                  <a:tcPr marL="64638" marR="64638" marT="64638" marB="6463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/>
                        <a:t>q</a:t>
                      </a:r>
                      <a:endParaRPr lang="pt-BR" sz="1600" dirty="0"/>
                    </a:p>
                  </a:txBody>
                  <a:tcPr marL="64638" marR="64638" marT="64638" marB="6463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500" dirty="0"/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500" dirty="0"/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500" dirty="0"/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500" dirty="0"/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8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/>
                        <a:t>5</a:t>
                      </a:r>
                      <a:endParaRPr lang="pt-BR" sz="1600" dirty="0"/>
                    </a:p>
                  </a:txBody>
                  <a:tcPr marL="64638" marR="64638" marT="64638" marB="6463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80060" rtl="0" eaLnBrk="1" latinLnBrk="0" hangingPunct="1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{0.02, 0.01}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4638" marR="64638" marT="64638" marB="6463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130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4638" marR="64638" marT="64638" marB="6463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27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4638" marR="64638" marT="64638" marB="6463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8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480060" rtl="0" eaLnBrk="1" latinLnBrk="0" hangingPunct="1"/>
                      <a:endParaRPr lang="pt-B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38" marR="64638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66" name="Conector de seta reta 423"/>
          <p:cNvCxnSpPr/>
          <p:nvPr/>
        </p:nvCxnSpPr>
        <p:spPr>
          <a:xfrm flipH="1">
            <a:off x="9008289" y="2780614"/>
            <a:ext cx="1891830" cy="176994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7" name="CaixaDeTexto 240"/>
          <p:cNvSpPr txBox="1"/>
          <p:nvPr/>
        </p:nvSpPr>
        <p:spPr>
          <a:xfrm>
            <a:off x="6161823" y="5600394"/>
            <a:ext cx="3421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Histórico associado a nós da malha</a:t>
            </a:r>
            <a:endParaRPr lang="pt-BR" sz="1600" dirty="0"/>
          </a:p>
        </p:txBody>
      </p:sp>
      <p:sp>
        <p:nvSpPr>
          <p:cNvPr id="168" name="CaixaDeTexto 6"/>
          <p:cNvSpPr txBox="1"/>
          <p:nvPr/>
        </p:nvSpPr>
        <p:spPr>
          <a:xfrm>
            <a:off x="7882714" y="825499"/>
            <a:ext cx="173326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Tipo de dados: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/>
              <a:t>scalar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vector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tensor</a:t>
            </a:r>
          </a:p>
        </p:txBody>
      </p:sp>
    </p:spTree>
    <p:extLst>
      <p:ext uri="{BB962C8B-B14F-4D97-AF65-F5344CB8AC3E}">
        <p14:creationId xmlns:p14="http://schemas.microsoft.com/office/powerpoint/2010/main" val="42464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</a:t>
            </a:r>
            <a:r>
              <a:rPr lang="pt-BR" dirty="0" smtClean="0"/>
              <a:t>ados </a:t>
            </a:r>
            <a:r>
              <a:rPr lang="pt-BR" dirty="0"/>
              <a:t>associados </a:t>
            </a:r>
            <a:r>
              <a:rPr lang="pt-BR" dirty="0" smtClean="0"/>
              <a:t>á </a:t>
            </a:r>
            <a:r>
              <a:rPr lang="pt-BR" dirty="0"/>
              <a:t>malha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827757"/>
            <a:ext cx="10799762" cy="45005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/>
              <a:t>Associar dado á malha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dirty="0"/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2000" dirty="0"/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err="1" smtClean="0"/>
              <a:t>Save</a:t>
            </a:r>
            <a:r>
              <a:rPr lang="pt-BR" sz="2000" dirty="0" smtClean="0"/>
              <a:t> </a:t>
            </a:r>
            <a:r>
              <a:rPr lang="pt-BR" sz="2000" dirty="0" err="1" smtClean="0"/>
              <a:t>state</a:t>
            </a: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err="1" smtClean="0"/>
              <a:t>Accessors</a:t>
            </a: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2000" dirty="0"/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/>
          </a:p>
        </p:txBody>
      </p:sp>
      <p:sp>
        <p:nvSpPr>
          <p:cNvPr id="5" name="Retângulo 4"/>
          <p:cNvSpPr/>
          <p:nvPr/>
        </p:nvSpPr>
        <p:spPr>
          <a:xfrm>
            <a:off x="2516043" y="2950534"/>
            <a:ext cx="460851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mesh:saveNodeValueState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'T'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mesh:saveCellAttributeState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'u'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mesh:saveGaussAttributeState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  <a:endParaRPr lang="pt-B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tângulo 4"/>
          <p:cNvSpPr/>
          <p:nvPr/>
        </p:nvSpPr>
        <p:spPr>
          <a:xfrm>
            <a:off x="215609" y="4464690"/>
            <a:ext cx="525036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mesh:nodeValueAccessor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('T')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mesh:cellAttributeAccessor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('u', 0, false)</a:t>
            </a:r>
          </a:p>
          <a:p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mesh:gaussAttributeAccessor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2, 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7" name="Retângulo 4"/>
          <p:cNvSpPr/>
          <p:nvPr/>
        </p:nvSpPr>
        <p:spPr>
          <a:xfrm>
            <a:off x="129609" y="1294016"/>
            <a:ext cx="763284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ValueInfo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('node 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{id = 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'T'})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ValueInfo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{id = 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'u', 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dim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hist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</a:p>
          <a:p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ValueInfo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gauss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{id = 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dim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'2x2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hist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4})</a:t>
            </a:r>
            <a:endParaRPr lang="pt-B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tângulo 4"/>
          <p:cNvSpPr/>
          <p:nvPr/>
        </p:nvSpPr>
        <p:spPr>
          <a:xfrm>
            <a:off x="7849269" y="1294016"/>
            <a:ext cx="324036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mesh:addNodeValueSet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mesh:addCellAttributeSet</a:t>
            </a:r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3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mesh:addGaussAttributeSet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3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r>
              <a:rPr lang="pt-BR" sz="1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t-B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tângulo 4"/>
          <p:cNvSpPr/>
          <p:nvPr/>
        </p:nvSpPr>
        <p:spPr>
          <a:xfrm>
            <a:off x="5465974" y="4470366"/>
            <a:ext cx="387768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acc:setValue</a:t>
            </a:r>
            <a:r>
              <a:rPr lang="pt-B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(23, 37.0)</a:t>
            </a:r>
            <a:endParaRPr lang="pt-B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acc:setValue</a:t>
            </a:r>
            <a:r>
              <a:rPr lang="pt-B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(10, {0.1, 0.2})</a:t>
            </a:r>
          </a:p>
          <a:p>
            <a:r>
              <a:rPr lang="pt-BR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acc:setValue</a:t>
            </a:r>
            <a:r>
              <a:rPr lang="pt-B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(10, 1, 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{-</a:t>
            </a:r>
            <a:r>
              <a:rPr lang="pt-B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9, 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pt-B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9, 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pt-B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9, </a:t>
            </a:r>
            <a:r>
              <a:rPr lang="pt-B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pt-B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9})</a:t>
            </a:r>
            <a:endParaRPr lang="pt-B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tângulo 4"/>
          <p:cNvSpPr/>
          <p:nvPr/>
        </p:nvSpPr>
        <p:spPr>
          <a:xfrm>
            <a:off x="9553735" y="4459014"/>
            <a:ext cx="181646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acc:value</a:t>
            </a:r>
            <a:r>
              <a:rPr lang="pt-B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(23)</a:t>
            </a:r>
          </a:p>
          <a:p>
            <a:r>
              <a:rPr lang="pt-BR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acc:value</a:t>
            </a:r>
            <a:r>
              <a:rPr lang="pt-B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(10)</a:t>
            </a:r>
            <a:endParaRPr lang="pt-B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acc:value</a:t>
            </a:r>
            <a:r>
              <a:rPr lang="pt-B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(10, 1)</a:t>
            </a:r>
            <a:endParaRPr lang="pt-B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8589" y="2272271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>
                <a:solidFill>
                  <a:srgbClr val="FF0000"/>
                </a:solidFill>
              </a:rPr>
              <a:t>v</a:t>
            </a:r>
            <a:r>
              <a:rPr lang="pt-BR" sz="1400" dirty="0" err="1" smtClean="0">
                <a:solidFill>
                  <a:srgbClr val="FF0000"/>
                </a:solidFill>
              </a:rPr>
              <a:t>alue</a:t>
            </a: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sz="1400" dirty="0" err="1" smtClean="0">
                <a:solidFill>
                  <a:srgbClr val="FF0000"/>
                </a:solidFill>
              </a:rPr>
              <a:t>type</a:t>
            </a:r>
            <a:endParaRPr lang="pt-BR" sz="1400" dirty="0" smtClean="0">
              <a:solidFill>
                <a:srgbClr val="FF0000"/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5400000" flipH="1" flipV="1">
            <a:off x="2100691" y="2072902"/>
            <a:ext cx="312363" cy="14401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22099" y="2233803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>
                <a:solidFill>
                  <a:srgbClr val="FF0000"/>
                </a:solidFill>
              </a:rPr>
              <a:t>v</a:t>
            </a:r>
            <a:r>
              <a:rPr lang="pt-BR" sz="1400" dirty="0" err="1" smtClean="0">
                <a:solidFill>
                  <a:srgbClr val="FF0000"/>
                </a:solidFill>
              </a:rPr>
              <a:t>alue</a:t>
            </a:r>
            <a:r>
              <a:rPr lang="pt-BR" sz="1400" dirty="0" smtClean="0">
                <a:solidFill>
                  <a:srgbClr val="FF0000"/>
                </a:solidFill>
              </a:rPr>
              <a:t> id</a:t>
            </a:r>
          </a:p>
        </p:txBody>
      </p:sp>
      <p:cxnSp>
        <p:nvCxnSpPr>
          <p:cNvPr id="14" name="Elbow Connector 13"/>
          <p:cNvCxnSpPr/>
          <p:nvPr/>
        </p:nvCxnSpPr>
        <p:spPr>
          <a:xfrm rot="5400000" flipH="1" flipV="1">
            <a:off x="3997201" y="2038935"/>
            <a:ext cx="312363" cy="14401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88506" y="2267124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>
                <a:solidFill>
                  <a:srgbClr val="FF0000"/>
                </a:solidFill>
              </a:rPr>
              <a:t>v</a:t>
            </a:r>
            <a:r>
              <a:rPr lang="pt-BR" sz="1400" dirty="0" err="1" smtClean="0">
                <a:solidFill>
                  <a:srgbClr val="FF0000"/>
                </a:solidFill>
              </a:rPr>
              <a:t>alue</a:t>
            </a: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sz="1400" dirty="0" err="1" smtClean="0">
                <a:solidFill>
                  <a:srgbClr val="FF0000"/>
                </a:solidFill>
              </a:rPr>
              <a:t>type</a:t>
            </a:r>
            <a:endParaRPr lang="pt-BR" sz="1400" dirty="0" smtClean="0">
              <a:solidFill>
                <a:srgbClr val="FF0000"/>
              </a:solidFill>
            </a:endParaRPr>
          </a:p>
        </p:txBody>
      </p:sp>
      <p:cxnSp>
        <p:nvCxnSpPr>
          <p:cNvPr id="16" name="Elbow Connector 15"/>
          <p:cNvCxnSpPr/>
          <p:nvPr/>
        </p:nvCxnSpPr>
        <p:spPr>
          <a:xfrm rot="5400000" flipH="1" flipV="1">
            <a:off x="5063608" y="2072256"/>
            <a:ext cx="312363" cy="14401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23835" y="2233803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>
                <a:solidFill>
                  <a:srgbClr val="FF0000"/>
                </a:solidFill>
              </a:rPr>
              <a:t>h</a:t>
            </a:r>
            <a:r>
              <a:rPr lang="pt-BR" sz="1400" dirty="0" err="1" smtClean="0">
                <a:solidFill>
                  <a:srgbClr val="FF0000"/>
                </a:solidFill>
              </a:rPr>
              <a:t>istory</a:t>
            </a: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sz="1400" dirty="0" err="1" smtClean="0">
                <a:solidFill>
                  <a:srgbClr val="FF0000"/>
                </a:solidFill>
              </a:rPr>
              <a:t>capacity</a:t>
            </a:r>
            <a:endParaRPr lang="pt-BR" sz="1400" dirty="0" smtClean="0">
              <a:solidFill>
                <a:srgbClr val="FF0000"/>
              </a:solidFill>
            </a:endParaRPr>
          </a:p>
        </p:txBody>
      </p:sp>
      <p:cxnSp>
        <p:nvCxnSpPr>
          <p:cNvPr id="18" name="Elbow Connector 17"/>
          <p:cNvCxnSpPr/>
          <p:nvPr/>
        </p:nvCxnSpPr>
        <p:spPr>
          <a:xfrm rot="5400000" flipH="1" flipV="1">
            <a:off x="6298937" y="2038935"/>
            <a:ext cx="312363" cy="14401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70710" y="2604284"/>
            <a:ext cx="3522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Libera </a:t>
            </a:r>
            <a:r>
              <a:rPr lang="pt-BR" sz="1400" dirty="0" err="1" smtClean="0">
                <a:solidFill>
                  <a:srgbClr val="FF0000"/>
                </a:solidFill>
              </a:rPr>
              <a:t>State</a:t>
            </a:r>
            <a:r>
              <a:rPr lang="pt-BR" sz="1400" dirty="0" smtClean="0">
                <a:solidFill>
                  <a:srgbClr val="FF0000"/>
                </a:solidFill>
              </a:rPr>
              <a:t> 0 (</a:t>
            </a:r>
            <a:r>
              <a:rPr lang="pt-BR" sz="1400" dirty="0" err="1" smtClean="0">
                <a:solidFill>
                  <a:srgbClr val="FF0000"/>
                </a:solidFill>
              </a:rPr>
              <a:t>current</a:t>
            </a: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sz="1400" dirty="0" err="1" smtClean="0">
                <a:solidFill>
                  <a:srgbClr val="FF0000"/>
                </a:solidFill>
              </a:rPr>
              <a:t>step</a:t>
            </a:r>
            <a:r>
              <a:rPr lang="pt-BR" sz="1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pt-BR" sz="1400" dirty="0" smtClean="0">
                <a:solidFill>
                  <a:srgbClr val="FF0000"/>
                </a:solidFill>
              </a:rPr>
              <a:t/>
            </a:r>
            <a:br>
              <a:rPr lang="pt-BR" sz="1400" dirty="0" smtClean="0">
                <a:solidFill>
                  <a:srgbClr val="FF0000"/>
                </a:solidFill>
              </a:rPr>
            </a:br>
            <a:r>
              <a:rPr lang="pt-BR" sz="1400" dirty="0" err="1" smtClean="0">
                <a:solidFill>
                  <a:srgbClr val="FF0000"/>
                </a:solidFill>
              </a:rPr>
              <a:t>Obs</a:t>
            </a:r>
            <a:r>
              <a:rPr lang="pt-BR" sz="14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pt-BR" sz="1400" dirty="0">
                <a:solidFill>
                  <a:srgbClr val="FF0000"/>
                </a:solidFill>
              </a:rPr>
              <a:t>a</a:t>
            </a:r>
            <a:r>
              <a:rPr lang="pt-BR" sz="1400" dirty="0" smtClean="0">
                <a:solidFill>
                  <a:srgbClr val="FF0000"/>
                </a:solidFill>
              </a:rPr>
              <a:t>ntigo </a:t>
            </a:r>
            <a:r>
              <a:rPr lang="pt-BR" sz="1400" dirty="0" err="1" smtClean="0">
                <a:solidFill>
                  <a:srgbClr val="FF0000"/>
                </a:solidFill>
              </a:rPr>
              <a:t>State</a:t>
            </a:r>
            <a:r>
              <a:rPr lang="pt-BR" sz="1400" dirty="0" smtClean="0">
                <a:solidFill>
                  <a:srgbClr val="FF0000"/>
                </a:solidFill>
              </a:rPr>
              <a:t> 0 passa a ser novo </a:t>
            </a:r>
            <a:r>
              <a:rPr lang="pt-BR" sz="1400" dirty="0" err="1" smtClean="0">
                <a:solidFill>
                  <a:srgbClr val="FF0000"/>
                </a:solidFill>
              </a:rPr>
              <a:t>State</a:t>
            </a:r>
            <a:r>
              <a:rPr lang="pt-BR" sz="1400" dirty="0" smtClean="0">
                <a:solidFill>
                  <a:srgbClr val="FF0000"/>
                </a:solidFill>
              </a:rPr>
              <a:t> 1</a:t>
            </a:r>
          </a:p>
          <a:p>
            <a:r>
              <a:rPr lang="pt-BR" sz="1400" dirty="0">
                <a:solidFill>
                  <a:srgbClr val="FF0000"/>
                </a:solidFill>
              </a:rPr>
              <a:t>antigo </a:t>
            </a:r>
            <a:r>
              <a:rPr lang="pt-BR" sz="1400" dirty="0" err="1">
                <a:solidFill>
                  <a:srgbClr val="FF0000"/>
                </a:solidFill>
              </a:rPr>
              <a:t>State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 smtClean="0">
                <a:solidFill>
                  <a:srgbClr val="FF0000"/>
                </a:solidFill>
              </a:rPr>
              <a:t>1 </a:t>
            </a:r>
            <a:r>
              <a:rPr lang="pt-BR" sz="1400" dirty="0">
                <a:solidFill>
                  <a:srgbClr val="FF0000"/>
                </a:solidFill>
              </a:rPr>
              <a:t>passa a ser novo </a:t>
            </a:r>
            <a:r>
              <a:rPr lang="pt-BR" sz="1400" dirty="0" err="1">
                <a:solidFill>
                  <a:srgbClr val="FF0000"/>
                </a:solidFill>
              </a:rPr>
              <a:t>State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 smtClean="0">
                <a:solidFill>
                  <a:srgbClr val="FF0000"/>
                </a:solidFill>
              </a:rPr>
              <a:t>2</a:t>
            </a:r>
            <a:endParaRPr lang="pt-BR" sz="1400" dirty="0">
              <a:solidFill>
                <a:srgbClr val="FF0000"/>
              </a:solidFill>
            </a:endParaRPr>
          </a:p>
          <a:p>
            <a:r>
              <a:rPr lang="pt-BR" sz="1400" dirty="0" smtClean="0">
                <a:solidFill>
                  <a:srgbClr val="FF0000"/>
                </a:solidFill>
              </a:rPr>
              <a:t>...</a:t>
            </a: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6577442" y="2770685"/>
            <a:ext cx="1493269" cy="51493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9782" y="5452590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>
                <a:solidFill>
                  <a:srgbClr val="FF0000"/>
                </a:solidFill>
              </a:rPr>
              <a:t>v</a:t>
            </a:r>
            <a:r>
              <a:rPr lang="pt-BR" sz="1400" dirty="0" err="1" smtClean="0">
                <a:solidFill>
                  <a:srgbClr val="FF0000"/>
                </a:solidFill>
              </a:rPr>
              <a:t>alue</a:t>
            </a:r>
            <a:r>
              <a:rPr lang="pt-BR" sz="1400" dirty="0" smtClean="0">
                <a:solidFill>
                  <a:srgbClr val="FF0000"/>
                </a:solidFill>
              </a:rPr>
              <a:t> id</a:t>
            </a:r>
          </a:p>
        </p:txBody>
      </p:sp>
      <p:cxnSp>
        <p:nvCxnSpPr>
          <p:cNvPr id="26" name="Elbow Connector 25"/>
          <p:cNvCxnSpPr/>
          <p:nvPr/>
        </p:nvCxnSpPr>
        <p:spPr>
          <a:xfrm rot="5400000" flipH="1" flipV="1">
            <a:off x="4099580" y="5220168"/>
            <a:ext cx="312363" cy="14401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32336" y="5447161"/>
            <a:ext cx="726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solidFill>
                  <a:srgbClr val="FF0000"/>
                </a:solidFill>
              </a:rPr>
              <a:t>l</a:t>
            </a:r>
            <a:r>
              <a:rPr lang="pt-BR" sz="1400" dirty="0" err="1" smtClean="0">
                <a:solidFill>
                  <a:srgbClr val="FF0000"/>
                </a:solidFill>
              </a:rPr>
              <a:t>ocker</a:t>
            </a:r>
            <a:endParaRPr lang="pt-BR" sz="1400" dirty="0" smtClean="0">
              <a:solidFill>
                <a:srgbClr val="FF0000"/>
              </a:solidFill>
            </a:endParaRPr>
          </a:p>
        </p:txBody>
      </p:sp>
      <p:cxnSp>
        <p:nvCxnSpPr>
          <p:cNvPr id="28" name="Elbow Connector 27"/>
          <p:cNvCxnSpPr/>
          <p:nvPr/>
        </p:nvCxnSpPr>
        <p:spPr>
          <a:xfrm rot="16200000" flipV="1">
            <a:off x="4799270" y="5193786"/>
            <a:ext cx="324529" cy="208947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65093" y="5381690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>
                <a:solidFill>
                  <a:srgbClr val="FF0000"/>
                </a:solidFill>
              </a:rPr>
              <a:t>element</a:t>
            </a:r>
            <a:r>
              <a:rPr lang="pt-BR" sz="1400" dirty="0" smtClean="0">
                <a:solidFill>
                  <a:srgbClr val="FF0000"/>
                </a:solidFill>
              </a:rPr>
              <a:t> id</a:t>
            </a:r>
          </a:p>
        </p:txBody>
      </p:sp>
      <p:cxnSp>
        <p:nvCxnSpPr>
          <p:cNvPr id="33" name="Elbow Connector 32"/>
          <p:cNvCxnSpPr/>
          <p:nvPr/>
        </p:nvCxnSpPr>
        <p:spPr>
          <a:xfrm rot="5400000" flipH="1" flipV="1">
            <a:off x="6741031" y="5186822"/>
            <a:ext cx="312363" cy="14401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255793" y="5378887"/>
            <a:ext cx="895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solidFill>
                  <a:srgbClr val="FF0000"/>
                </a:solidFill>
              </a:rPr>
              <a:t>g</a:t>
            </a:r>
            <a:r>
              <a:rPr lang="pt-BR" sz="1400" dirty="0" err="1" smtClean="0">
                <a:solidFill>
                  <a:srgbClr val="FF0000"/>
                </a:solidFill>
              </a:rPr>
              <a:t>auss</a:t>
            </a:r>
            <a:r>
              <a:rPr lang="pt-BR" sz="1400" dirty="0" smtClean="0">
                <a:solidFill>
                  <a:srgbClr val="FF0000"/>
                </a:solidFill>
              </a:rPr>
              <a:t> id</a:t>
            </a:r>
          </a:p>
        </p:txBody>
      </p:sp>
      <p:cxnSp>
        <p:nvCxnSpPr>
          <p:cNvPr id="35" name="Elbow Connector 34"/>
          <p:cNvCxnSpPr/>
          <p:nvPr/>
        </p:nvCxnSpPr>
        <p:spPr>
          <a:xfrm rot="16200000" flipV="1">
            <a:off x="7222727" y="5156057"/>
            <a:ext cx="324529" cy="208947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93728" y="4145255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node id</a:t>
            </a:r>
          </a:p>
        </p:txBody>
      </p:sp>
      <p:cxnSp>
        <p:nvCxnSpPr>
          <p:cNvPr id="37" name="Elbow Connector 36"/>
          <p:cNvCxnSpPr>
            <a:stCxn id="36" idx="3"/>
          </p:cNvCxnSpPr>
          <p:nvPr/>
        </p:nvCxnSpPr>
        <p:spPr>
          <a:xfrm>
            <a:off x="6265093" y="4299144"/>
            <a:ext cx="632119" cy="179127"/>
          </a:xfrm>
          <a:prstGeom prst="bentConnector3">
            <a:avLst>
              <a:gd name="adj1" fmla="val 9945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631349" y="4305125"/>
            <a:ext cx="895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rgbClr val="FF0000"/>
                </a:solidFill>
              </a:rPr>
              <a:t>value</a:t>
            </a:r>
            <a:endParaRPr lang="pt-BR" sz="1400" dirty="0" smtClean="0">
              <a:solidFill>
                <a:srgbClr val="FF0000"/>
              </a:solidFill>
            </a:endParaRPr>
          </a:p>
        </p:txBody>
      </p:sp>
      <p:cxnSp>
        <p:nvCxnSpPr>
          <p:cNvPr id="39" name="Elbow Connector 38"/>
          <p:cNvCxnSpPr/>
          <p:nvPr/>
        </p:nvCxnSpPr>
        <p:spPr>
          <a:xfrm rot="5400000">
            <a:off x="8346997" y="4620984"/>
            <a:ext cx="354068" cy="172039"/>
          </a:xfrm>
          <a:prstGeom prst="bentConnector3">
            <a:avLst>
              <a:gd name="adj1" fmla="val 143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7942219" y="4465541"/>
            <a:ext cx="667833" cy="174431"/>
          </a:xfrm>
          <a:prstGeom prst="bentConnector3">
            <a:avLst>
              <a:gd name="adj1" fmla="val 10032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10800000" flipV="1">
            <a:off x="7412222" y="4399887"/>
            <a:ext cx="1205231" cy="100803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00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con 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t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7337</TotalTime>
  <Words>1812</Words>
  <Application>Microsoft Office PowerPoint</Application>
  <PresentationFormat>Custom</PresentationFormat>
  <Paragraphs>552</Paragraphs>
  <Slides>25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Courier New</vt:lpstr>
      <vt:lpstr>Symbol</vt:lpstr>
      <vt:lpstr>Times New Roman</vt:lpstr>
      <vt:lpstr>Wingdings</vt:lpstr>
      <vt:lpstr>Recon MS</vt:lpstr>
      <vt:lpstr>Tectos</vt:lpstr>
      <vt:lpstr>Workshop GeMA: orquestração e acoplamentos</vt:lpstr>
      <vt:lpstr>Sumário</vt:lpstr>
      <vt:lpstr>Estratégias de acoplamento</vt:lpstr>
      <vt:lpstr>HM Coupling strategies: One-way and Explicit two-way</vt:lpstr>
      <vt:lpstr>TM Coupling strategies: One-way</vt:lpstr>
      <vt:lpstr>Executando uma Simulação no GeMA</vt:lpstr>
      <vt:lpstr>Script de Orquestração</vt:lpstr>
      <vt:lpstr>Dados associados á malha</vt:lpstr>
      <vt:lpstr>Dados associados á malha</vt:lpstr>
      <vt:lpstr>Interação com a malha: I/O</vt:lpstr>
      <vt:lpstr>Interação com a malha: I/O</vt:lpstr>
      <vt:lpstr>Mesh mapping</vt:lpstr>
      <vt:lpstr>Processo de transferência de dados entre malhas</vt:lpstr>
      <vt:lpstr>Indexação espacial</vt:lpstr>
      <vt:lpstr>Potencia do bucket index</vt:lpstr>
      <vt:lpstr>Tipos de transferência e interpolação </vt:lpstr>
      <vt:lpstr>Usar o mesh mapping na orquestração</vt:lpstr>
      <vt:lpstr>Exemplo de mapping: acoplamento HM</vt:lpstr>
      <vt:lpstr>Integração de simuladores externos</vt:lpstr>
      <vt:lpstr>Geoflux3D: Input files description</vt:lpstr>
      <vt:lpstr>Geoflux3D: Input files specification </vt:lpstr>
      <vt:lpstr>Geoflux3D: Output files description</vt:lpstr>
      <vt:lpstr>Integração do Geoflux no orquestramento</vt:lpstr>
      <vt:lpstr>Caso Elgin HM explicit two-way Geoflux x Geoflux</vt:lpstr>
      <vt:lpstr>Caso Elgin HM explicit two-way Geoflux x Geoflux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Mendes</dc:creator>
  <cp:lastModifiedBy>Erwan Yann Renaut</cp:lastModifiedBy>
  <cp:revision>455</cp:revision>
  <dcterms:created xsi:type="dcterms:W3CDTF">2013-12-12T16:29:02Z</dcterms:created>
  <dcterms:modified xsi:type="dcterms:W3CDTF">2019-02-15T17:46:13Z</dcterms:modified>
</cp:coreProperties>
</file>